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8" r:id="rId6"/>
    <p:sldId id="269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7628EDA-77F3-42CD-964C-8171D4996566}">
          <p14:sldIdLst>
            <p14:sldId id="256"/>
            <p14:sldId id="257"/>
            <p14:sldId id="259"/>
            <p14:sldId id="267"/>
            <p14:sldId id="268"/>
            <p14:sldId id="269"/>
            <p14:sldId id="263"/>
            <p14:sldId id="264"/>
            <p14:sldId id="265"/>
            <p14:sldId id="266"/>
          </p14:sldIdLst>
        </p14:section>
        <p14:section name="Раздел без заголовка" id="{4707DCCD-7F5A-490A-88C3-FE655FDC4E5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tvorcheskiy-proekt-po-geografii-poslovici-i-pogovorki-narodov-afrik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ntrymeters.info/ru/Afric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395" y="836712"/>
            <a:ext cx="5112568" cy="532859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3300"/>
                </a:solidFill>
              </a:rPr>
              <a:t>11 </a:t>
            </a:r>
            <a:r>
              <a:rPr lang="ru-RU" sz="2700" b="1" dirty="0" smtClean="0">
                <a:solidFill>
                  <a:srgbClr val="003300"/>
                </a:solidFill>
              </a:rPr>
              <a:t>КЛАСС</a:t>
            </a:r>
            <a:br>
              <a:rPr lang="ru-RU" sz="2700" b="1" dirty="0" smtClean="0">
                <a:solidFill>
                  <a:srgbClr val="003300"/>
                </a:solidFill>
              </a:rPr>
            </a:br>
            <a:r>
              <a:rPr lang="ru-RU" sz="2700" b="1" dirty="0" smtClean="0">
                <a:solidFill>
                  <a:srgbClr val="990000"/>
                </a:solidFill>
              </a:rPr>
              <a:t>ГЕОГРАФИЯ</a:t>
            </a:r>
            <a:r>
              <a:rPr lang="ru-RU" sz="2700" dirty="0" smtClean="0">
                <a:solidFill>
                  <a:srgbClr val="990000"/>
                </a:solidFill>
              </a:rPr>
              <a:t/>
            </a:r>
            <a:br>
              <a:rPr lang="ru-RU" sz="2700" dirty="0" smtClean="0">
                <a:solidFill>
                  <a:srgbClr val="990000"/>
                </a:solidFill>
              </a:rPr>
            </a:br>
            <a:r>
              <a:rPr lang="ru-RU" sz="2700" b="1" dirty="0" smtClean="0">
                <a:solidFill>
                  <a:srgbClr val="003300"/>
                </a:solidFill>
              </a:rPr>
              <a:t>Раздел</a:t>
            </a:r>
            <a:r>
              <a:rPr lang="ru-RU" sz="2700" b="1" dirty="0" smtClean="0">
                <a:solidFill>
                  <a:srgbClr val="800000"/>
                </a:solidFill>
              </a:rPr>
              <a:t> </a:t>
            </a:r>
            <a:br>
              <a:rPr lang="ru-RU" sz="2700" b="1" dirty="0" smtClean="0">
                <a:solidFill>
                  <a:srgbClr val="800000"/>
                </a:solidFill>
              </a:rPr>
            </a:br>
            <a:r>
              <a:rPr lang="ru-RU" sz="2700" b="1" dirty="0" smtClean="0">
                <a:solidFill>
                  <a:srgbClr val="800000"/>
                </a:solidFill>
              </a:rPr>
              <a:t>«РАЗВИВАЮЩИЕСЯ СТРАНЫ АФРИКИ</a:t>
            </a:r>
            <a:r>
              <a:rPr lang="ru-RU" sz="2700" b="1" dirty="0" smtClean="0">
                <a:solidFill>
                  <a:srgbClr val="800000"/>
                </a:solidFill>
              </a:rPr>
              <a:t>»</a:t>
            </a:r>
            <a:r>
              <a:rPr lang="ru-RU" sz="2700" dirty="0" smtClean="0">
                <a:solidFill>
                  <a:srgbClr val="800000"/>
                </a:solidFill>
              </a:rPr>
              <a:t/>
            </a:r>
            <a:br>
              <a:rPr lang="ru-RU" sz="2700" dirty="0" smtClean="0">
                <a:solidFill>
                  <a:srgbClr val="800000"/>
                </a:solidFill>
              </a:rPr>
            </a:br>
            <a:r>
              <a:rPr lang="ru-RU" sz="2700" b="1" dirty="0" smtClean="0">
                <a:solidFill>
                  <a:srgbClr val="003300"/>
                </a:solidFill>
              </a:rPr>
              <a:t>Тема урока</a:t>
            </a:r>
            <a:br>
              <a:rPr lang="ru-RU" sz="2700" b="1" dirty="0" smtClean="0">
                <a:solidFill>
                  <a:srgbClr val="003300"/>
                </a:solidFill>
              </a:rPr>
            </a:br>
            <a:r>
              <a:rPr lang="ru-RU" sz="2700" b="1" dirty="0" smtClean="0">
                <a:solidFill>
                  <a:srgbClr val="800000"/>
                </a:solidFill>
              </a:rPr>
              <a:t>«НАСЕЛЕНИЕ АФРИКИ»</a:t>
            </a:r>
            <a:r>
              <a:rPr lang="ru-RU" sz="2700" b="1" dirty="0" smtClean="0">
                <a:solidFill>
                  <a:srgbClr val="800000"/>
                </a:solidFill>
              </a:rPr>
              <a:t/>
            </a:r>
            <a:br>
              <a:rPr lang="ru-RU" sz="2700" b="1" dirty="0" smtClean="0">
                <a:solidFill>
                  <a:srgbClr val="800000"/>
                </a:solidFill>
              </a:rPr>
            </a:br>
            <a:r>
              <a:rPr lang="ru-RU" sz="2700" b="1" dirty="0" smtClean="0">
                <a:solidFill>
                  <a:srgbClr val="003300"/>
                </a:solidFill>
              </a:rPr>
              <a:t>Цели урока: </a:t>
            </a:r>
            <a:br>
              <a:rPr lang="ru-RU" sz="2700" b="1" dirty="0" smtClean="0">
                <a:solidFill>
                  <a:srgbClr val="003300"/>
                </a:solidFill>
              </a:rPr>
            </a:br>
            <a:r>
              <a:rPr lang="ru-RU" sz="2700" b="1" dirty="0" smtClean="0">
                <a:solidFill>
                  <a:srgbClr val="800000"/>
                </a:solidFill>
              </a:rPr>
              <a:t>сформировать знания и представления </a:t>
            </a:r>
            <a:r>
              <a:rPr lang="ru-RU" sz="2700" b="1" dirty="0" smtClean="0">
                <a:solidFill>
                  <a:srgbClr val="800000"/>
                </a:solidFill>
              </a:rPr>
              <a:t>об этническом и религиозном составе Африки; выявить различия в размещении населения; проанализировать особенности урбанизации и   миграции населения.</a:t>
            </a:r>
            <a:r>
              <a:rPr lang="ru-RU" sz="2700" dirty="0" smtClean="0">
                <a:solidFill>
                  <a:srgbClr val="800000"/>
                </a:solidFill>
              </a:rPr>
              <a:t> </a:t>
            </a:r>
            <a:r>
              <a:rPr lang="ru-RU" sz="2700" dirty="0" smtClean="0">
                <a:solidFill>
                  <a:srgbClr val="800000"/>
                </a:solidFill>
              </a:rPr>
              <a:t/>
            </a:r>
            <a:br>
              <a:rPr lang="ru-RU" sz="2700" dirty="0" smtClean="0">
                <a:solidFill>
                  <a:srgbClr val="800000"/>
                </a:solidFill>
              </a:rPr>
            </a:br>
            <a:r>
              <a:rPr lang="ru-RU" sz="2700" dirty="0" smtClean="0">
                <a:solidFill>
                  <a:srgbClr val="800000"/>
                </a:solidFill>
              </a:rPr>
              <a:t/>
            </a:r>
            <a:br>
              <a:rPr lang="ru-RU" sz="2700" dirty="0" smtClean="0">
                <a:solidFill>
                  <a:srgbClr val="800000"/>
                </a:solidFill>
              </a:rPr>
            </a:br>
            <a:endParaRPr lang="ru-RU" sz="2700" dirty="0">
              <a:solidFill>
                <a:srgbClr val="8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6632"/>
            <a:ext cx="1944216" cy="1944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93" y="2339964"/>
            <a:ext cx="2616200" cy="1968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963" y="4382761"/>
            <a:ext cx="3325614" cy="2411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9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800000"/>
                </a:solidFill>
              </a:rPr>
              <a:t>Домашнее задание</a:t>
            </a:r>
            <a:endParaRPr lang="ru-RU" sz="3400" b="1" dirty="0">
              <a:solidFill>
                <a:srgbClr val="8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https://infourok.ru/tvorcheskiy-proekt-po-geografii-poslovici-i-pogovorki-narodov-afriki</a:t>
            </a:r>
            <a:endParaRPr lang="ru-RU" b="1" dirty="0" smtClean="0">
              <a:solidFill>
                <a:srgbClr val="800000"/>
              </a:solidFill>
            </a:endParaRPr>
          </a:p>
          <a:p>
            <a:r>
              <a:rPr lang="ru-RU" b="1" dirty="0" smtClean="0">
                <a:solidFill>
                  <a:srgbClr val="003300"/>
                </a:solidFill>
              </a:rPr>
              <a:t>пройдя </a:t>
            </a:r>
            <a:r>
              <a:rPr lang="ru-RU" b="1" dirty="0" smtClean="0">
                <a:solidFill>
                  <a:srgbClr val="003300"/>
                </a:solidFill>
              </a:rPr>
              <a:t>по данной </a:t>
            </a:r>
            <a:r>
              <a:rPr lang="ru-RU" b="1" dirty="0" smtClean="0">
                <a:solidFill>
                  <a:srgbClr val="003300"/>
                </a:solidFill>
              </a:rPr>
              <a:t>ссылке, обобщенно ознакомьтесь с материалом и выберите </a:t>
            </a:r>
            <a:r>
              <a:rPr lang="ru-RU" b="1" dirty="0" smtClean="0">
                <a:solidFill>
                  <a:srgbClr val="800000"/>
                </a:solidFill>
              </a:rPr>
              <a:t>две пословицы </a:t>
            </a:r>
            <a:r>
              <a:rPr lang="ru-RU" b="1" dirty="0" smtClean="0">
                <a:solidFill>
                  <a:srgbClr val="003300"/>
                </a:solidFill>
              </a:rPr>
              <a:t>африканских народов и приведите их интерпретацию </a:t>
            </a:r>
          </a:p>
          <a:p>
            <a:endParaRPr lang="ru-RU" b="1" i="1" dirty="0" smtClean="0">
              <a:solidFill>
                <a:srgbClr val="003300"/>
              </a:solidFill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003300"/>
              </a:solidFill>
            </a:endParaRPr>
          </a:p>
          <a:p>
            <a:pPr marL="0" indent="0" algn="r">
              <a:buNone/>
            </a:pPr>
            <a:r>
              <a:rPr lang="ru-RU" sz="1600" b="1" i="1" dirty="0" smtClean="0">
                <a:solidFill>
                  <a:srgbClr val="800000"/>
                </a:solidFill>
              </a:rPr>
              <a:t>Спасибо за внимание.</a:t>
            </a:r>
          </a:p>
          <a:p>
            <a:pPr marL="0" indent="0" algn="r">
              <a:buNone/>
            </a:pPr>
            <a:r>
              <a:rPr lang="ru-RU" sz="1600" b="1" i="1" dirty="0" smtClean="0">
                <a:solidFill>
                  <a:srgbClr val="800000"/>
                </a:solidFill>
              </a:rPr>
              <a:t>Учитель географии</a:t>
            </a:r>
          </a:p>
          <a:p>
            <a:pPr marL="0" indent="0" algn="r">
              <a:buNone/>
            </a:pPr>
            <a:r>
              <a:rPr lang="ru-RU" sz="1600" b="1" i="1" dirty="0" smtClean="0">
                <a:solidFill>
                  <a:srgbClr val="800000"/>
                </a:solidFill>
              </a:rPr>
              <a:t> </a:t>
            </a:r>
            <a:r>
              <a:rPr lang="ru-RU" sz="1600" b="1" i="1" dirty="0" err="1" smtClean="0">
                <a:solidFill>
                  <a:srgbClr val="800000"/>
                </a:solidFill>
              </a:rPr>
              <a:t>Ганеева</a:t>
            </a:r>
            <a:r>
              <a:rPr lang="ru-RU" sz="1600" b="1" i="1" dirty="0" smtClean="0">
                <a:solidFill>
                  <a:srgbClr val="800000"/>
                </a:solidFill>
              </a:rPr>
              <a:t> Л.М.</a:t>
            </a:r>
            <a:endParaRPr lang="ru-RU" sz="16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800000"/>
                </a:solidFill>
              </a:rPr>
              <a:t>ОБЩИЕ СВЕДЕНИЯ</a:t>
            </a:r>
            <a:endParaRPr lang="ru-RU" sz="3000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254518"/>
            <a:ext cx="8640960" cy="47133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ru-RU" sz="2400" b="1" dirty="0" smtClean="0">
              <a:solidFill>
                <a:srgbClr val="800000"/>
              </a:solidFill>
            </a:endParaRPr>
          </a:p>
          <a:p>
            <a:pPr>
              <a:lnSpc>
                <a:spcPct val="150000"/>
              </a:lnSpc>
            </a:pPr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4" t="18939" r="50000" b="7937"/>
          <a:stretch/>
        </p:blipFill>
        <p:spPr bwMode="auto">
          <a:xfrm>
            <a:off x="323528" y="836712"/>
            <a:ext cx="4415518" cy="534917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43804" y="1124744"/>
            <a:ext cx="41534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Данные на 01.04 2020 г</a:t>
            </a:r>
          </a:p>
          <a:p>
            <a:endParaRPr lang="ru-RU" sz="2400" b="1" dirty="0">
              <a:solidFill>
                <a:srgbClr val="003300"/>
              </a:solidFill>
            </a:endParaRPr>
          </a:p>
          <a:p>
            <a:r>
              <a:rPr lang="en-US" sz="2000" dirty="0">
                <a:hlinkClick r:id="rId3"/>
              </a:rPr>
              <a:t>https://countrymeters.info/ru/Africa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1772" y="2480268"/>
            <a:ext cx="33826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3300"/>
                </a:solidFill>
              </a:rPr>
              <a:t>Самая многочисленная страна </a:t>
            </a:r>
            <a:r>
              <a:rPr lang="ru-RU" sz="2200" b="1" dirty="0" smtClean="0"/>
              <a:t>– </a:t>
            </a:r>
            <a:r>
              <a:rPr lang="ru-RU" sz="2200" b="1" dirty="0" smtClean="0">
                <a:solidFill>
                  <a:srgbClr val="990000"/>
                </a:solidFill>
              </a:rPr>
              <a:t>Нигерия, </a:t>
            </a:r>
          </a:p>
          <a:p>
            <a:r>
              <a:rPr lang="ru-RU" sz="2200" b="1" dirty="0" smtClean="0">
                <a:solidFill>
                  <a:srgbClr val="990000"/>
                </a:solidFill>
              </a:rPr>
              <a:t>206 </a:t>
            </a:r>
            <a:r>
              <a:rPr lang="ru-RU" sz="2200" b="1" dirty="0">
                <a:solidFill>
                  <a:srgbClr val="990000"/>
                </a:solidFill>
              </a:rPr>
              <a:t>510 </a:t>
            </a:r>
            <a:r>
              <a:rPr lang="ru-RU" sz="2200" b="1" dirty="0" smtClean="0">
                <a:solidFill>
                  <a:srgbClr val="990000"/>
                </a:solidFill>
              </a:rPr>
              <a:t>641 человек.</a:t>
            </a:r>
          </a:p>
          <a:p>
            <a:endParaRPr lang="ru-RU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14600" y="3662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14600" y="3662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629749"/>
            <a:ext cx="2808311" cy="2808311"/>
          </a:xfrm>
          <a:prstGeom prst="rect">
            <a:avLst/>
          </a:prstGeom>
          <a:ln w="12700"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61230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66865"/>
            <a:ext cx="279241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800000"/>
                </a:solidFill>
              </a:rPr>
              <a:t>СОСТАВ НАСЕЛЕНИЯ</a:t>
            </a:r>
            <a:endParaRPr lang="ru-RU" sz="3000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2778" y="692696"/>
            <a:ext cx="5212198" cy="5112568"/>
          </a:xfrm>
        </p:spPr>
        <p:txBody>
          <a:bodyPr>
            <a:normAutofit fontScale="925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200" b="1" dirty="0" smtClean="0">
                <a:solidFill>
                  <a:srgbClr val="003300"/>
                </a:solidFill>
                <a:latin typeface="Arial" charset="0"/>
              </a:rPr>
              <a:t>	Основную </a:t>
            </a:r>
            <a:r>
              <a:rPr lang="ru-RU" altLang="ru-RU" sz="2200" b="1" dirty="0">
                <a:solidFill>
                  <a:srgbClr val="003300"/>
                </a:solidFill>
                <a:latin typeface="Arial" charset="0"/>
              </a:rPr>
              <a:t>часть жителей материка составляет </a:t>
            </a:r>
            <a:r>
              <a:rPr lang="ru-RU" altLang="ru-RU" sz="2200" b="1" dirty="0" smtClean="0">
                <a:solidFill>
                  <a:srgbClr val="003300"/>
                </a:solidFill>
                <a:latin typeface="Arial" charset="0"/>
              </a:rPr>
              <a:t>коренное население</a:t>
            </a:r>
            <a:r>
              <a:rPr lang="ru-RU" altLang="ru-RU" sz="2200" b="1" dirty="0">
                <a:solidFill>
                  <a:srgbClr val="003300"/>
                </a:solidFill>
                <a:latin typeface="Arial" charset="0"/>
              </a:rPr>
              <a:t>. Представители </a:t>
            </a:r>
            <a:r>
              <a:rPr lang="ru-RU" altLang="ru-RU" sz="2200" b="1" dirty="0">
                <a:solidFill>
                  <a:srgbClr val="990000"/>
                </a:solidFill>
                <a:latin typeface="Arial" charset="0"/>
              </a:rPr>
              <a:t>европеоидной расы </a:t>
            </a:r>
            <a:r>
              <a:rPr lang="ru-RU" altLang="ru-RU" sz="2200" b="1" dirty="0">
                <a:solidFill>
                  <a:srgbClr val="003300"/>
                </a:solidFill>
                <a:latin typeface="Arial" charset="0"/>
              </a:rPr>
              <a:t>живут в основном на севере Африки. Арабские народы (алжирцы, марокканцы, египтяне и др.), которые говорят на арабском языке, а также берберы, говорящие на берберском языке</a:t>
            </a:r>
            <a:r>
              <a:rPr lang="ru-RU" altLang="ru-RU" sz="2200" b="1" dirty="0" smtClean="0">
                <a:solidFill>
                  <a:srgbClr val="003300"/>
                </a:solidFill>
                <a:latin typeface="Arial" charset="0"/>
              </a:rPr>
              <a:t>.</a:t>
            </a:r>
            <a:r>
              <a:rPr lang="ru-RU" altLang="ru-RU" sz="2200" b="1" dirty="0">
                <a:solidFill>
                  <a:srgbClr val="003300"/>
                </a:solidFill>
                <a:latin typeface="Arial" charset="0"/>
              </a:rPr>
              <a:t> 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200" b="1" dirty="0" smtClean="0">
                <a:solidFill>
                  <a:srgbClr val="003300"/>
                </a:solidFill>
                <a:latin typeface="Arial" charset="0"/>
              </a:rPr>
              <a:t>	Большую </a:t>
            </a:r>
            <a:r>
              <a:rPr lang="ru-RU" altLang="ru-RU" sz="2200" b="1" dirty="0">
                <a:solidFill>
                  <a:srgbClr val="003300"/>
                </a:solidFill>
                <a:latin typeface="Arial" charset="0"/>
              </a:rPr>
              <a:t>часть материка южнее Сахары населяют </a:t>
            </a:r>
            <a:r>
              <a:rPr lang="ru-RU" altLang="ru-RU" sz="2200" b="1" dirty="0" err="1">
                <a:solidFill>
                  <a:srgbClr val="990000"/>
                </a:solidFill>
                <a:latin typeface="Arial" charset="0"/>
              </a:rPr>
              <a:t>негроиды</a:t>
            </a:r>
            <a:r>
              <a:rPr lang="ru-RU" altLang="ru-RU" sz="2200" b="1" dirty="0">
                <a:solidFill>
                  <a:srgbClr val="003300"/>
                </a:solidFill>
                <a:latin typeface="Arial" charset="0"/>
              </a:rPr>
              <a:t>. </a:t>
            </a:r>
            <a:r>
              <a:rPr lang="ru-RU" altLang="ru-RU" sz="2200" b="1" dirty="0" smtClean="0">
                <a:solidFill>
                  <a:srgbClr val="003300"/>
                </a:solidFill>
                <a:latin typeface="Arial" charset="0"/>
              </a:rPr>
              <a:t>Самые </a:t>
            </a:r>
            <a:r>
              <a:rPr lang="ru-RU" altLang="ru-RU" sz="2200" b="1" dirty="0">
                <a:solidFill>
                  <a:srgbClr val="003300"/>
                </a:solidFill>
                <a:latin typeface="Arial" charset="0"/>
              </a:rPr>
              <a:t>высокие народы Африки живут в саваннах северной части материка (</a:t>
            </a:r>
            <a:r>
              <a:rPr lang="ru-RU" altLang="ru-RU" sz="2200" b="1" dirty="0" err="1">
                <a:solidFill>
                  <a:srgbClr val="003300"/>
                </a:solidFill>
                <a:latin typeface="Arial" charset="0"/>
              </a:rPr>
              <a:t>тутси</a:t>
            </a:r>
            <a:r>
              <a:rPr lang="ru-RU" altLang="ru-RU" sz="2200" b="1" dirty="0">
                <a:solidFill>
                  <a:srgbClr val="003300"/>
                </a:solidFill>
                <a:latin typeface="Arial" charset="0"/>
              </a:rPr>
              <a:t>, нилоты, </a:t>
            </a:r>
            <a:r>
              <a:rPr lang="ru-RU" altLang="ru-RU" sz="2200" b="1" dirty="0" err="1">
                <a:solidFill>
                  <a:srgbClr val="003300"/>
                </a:solidFill>
                <a:latin typeface="Arial" charset="0"/>
              </a:rPr>
              <a:t>масаи</a:t>
            </a:r>
            <a:r>
              <a:rPr lang="ru-RU" altLang="ru-RU" sz="2200" b="1" dirty="0">
                <a:solidFill>
                  <a:srgbClr val="003300"/>
                </a:solidFill>
                <a:latin typeface="Arial" charset="0"/>
              </a:rPr>
              <a:t> и др.). </a:t>
            </a:r>
            <a:endParaRPr lang="ru-RU" altLang="ru-RU" sz="2200" b="1" dirty="0" smtClean="0">
              <a:solidFill>
                <a:srgbClr val="003300"/>
              </a:solidFill>
              <a:latin typeface="Arial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200" b="1" dirty="0">
                <a:solidFill>
                  <a:srgbClr val="003300"/>
                </a:solidFill>
                <a:latin typeface="Arial" charset="0"/>
              </a:rPr>
              <a:t>	</a:t>
            </a:r>
            <a:r>
              <a:rPr lang="ru-RU" altLang="ru-RU" sz="2200" b="1" dirty="0">
                <a:solidFill>
                  <a:srgbClr val="990000"/>
                </a:solidFill>
                <a:latin typeface="Arial" charset="0"/>
              </a:rPr>
              <a:t/>
            </a:r>
            <a:br>
              <a:rPr lang="ru-RU" altLang="ru-RU" sz="2200" b="1" dirty="0">
                <a:solidFill>
                  <a:srgbClr val="990000"/>
                </a:solidFill>
                <a:latin typeface="Arial" charset="0"/>
              </a:rPr>
            </a:br>
            <a:endParaRPr lang="ru-RU" altLang="ru-RU" sz="2200" b="1" dirty="0">
              <a:solidFill>
                <a:srgbClr val="990000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endParaRPr lang="ru-RU" sz="2400" b="1" dirty="0">
              <a:solidFill>
                <a:srgbClr val="0033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4863" r="7485" b="9389"/>
          <a:stretch/>
        </p:blipFill>
        <p:spPr bwMode="auto">
          <a:xfrm>
            <a:off x="1" y="602516"/>
            <a:ext cx="3311940" cy="333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80834"/>
            <a:ext cx="1592935" cy="234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45" y="4528356"/>
            <a:ext cx="1165225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940" y="5080793"/>
            <a:ext cx="26282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990000"/>
                </a:solidFill>
              </a:rPr>
              <a:t>Эфиопы и малагасийцы относятся к переходным расам</a:t>
            </a:r>
            <a:endParaRPr lang="ru-RU" sz="22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04512"/>
            <a:ext cx="3888432" cy="2603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527" y="2704"/>
            <a:ext cx="8229600" cy="634082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800000"/>
                </a:solidFill>
              </a:rPr>
              <a:t>СОСТАВ НАСЕЛЕНИЯ: факты</a:t>
            </a:r>
            <a:endParaRPr lang="ru-RU" sz="3000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296" y="548680"/>
            <a:ext cx="8245424" cy="5112568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200" b="1" dirty="0" smtClean="0">
                <a:solidFill>
                  <a:srgbClr val="003300"/>
                </a:solidFill>
                <a:latin typeface="Arial" charset="0"/>
              </a:rPr>
              <a:t>В Африке проживает более 1000 этносов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200" b="1" dirty="0" smtClean="0">
                <a:solidFill>
                  <a:srgbClr val="990000"/>
                </a:solidFill>
                <a:latin typeface="Arial" charset="0"/>
              </a:rPr>
              <a:t>Большая часть населения говорит на языках нигеро-кордофанской и семито-хамитской семей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200" b="1" dirty="0" smtClean="0">
                <a:solidFill>
                  <a:srgbClr val="003300"/>
                </a:solidFill>
                <a:latin typeface="Arial" charset="0"/>
              </a:rPr>
              <a:t>Самая многонациональная страна материка – Нигерия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200" b="1" dirty="0" smtClean="0">
                <a:solidFill>
                  <a:srgbClr val="990000"/>
                </a:solidFill>
                <a:latin typeface="Arial" charset="0"/>
              </a:rPr>
              <a:t>Только в 1/5 стран один из местных языков является официальным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200" b="1" dirty="0" smtClean="0">
                <a:solidFill>
                  <a:srgbClr val="003300"/>
                </a:solidFill>
                <a:latin typeface="Arial" charset="0"/>
              </a:rPr>
              <a:t>В 17 странах официальным языком является французский (в 4 из них – наравне с арабским)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200" b="1" dirty="0" smtClean="0">
                <a:solidFill>
                  <a:srgbClr val="990000"/>
                </a:solidFill>
                <a:latin typeface="Arial" charset="0"/>
              </a:rPr>
              <a:t>В 16 странах -  </a:t>
            </a:r>
            <a:r>
              <a:rPr lang="ru-RU" altLang="ru-RU" sz="2200" b="1" dirty="0">
                <a:solidFill>
                  <a:srgbClr val="990000"/>
                </a:solidFill>
                <a:latin typeface="Arial" charset="0"/>
              </a:rPr>
              <a:t>английский </a:t>
            </a:r>
            <a:r>
              <a:rPr lang="ru-RU" altLang="ru-RU" sz="2200" b="1" dirty="0" smtClean="0">
                <a:solidFill>
                  <a:srgbClr val="990000"/>
                </a:solidFill>
                <a:latin typeface="Arial" charset="0"/>
              </a:rPr>
              <a:t>(в 9 из них наравне с местными языками)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200" b="1" dirty="0" smtClean="0">
                <a:solidFill>
                  <a:srgbClr val="003300"/>
                </a:solidFill>
                <a:latin typeface="Arial" charset="0"/>
              </a:rPr>
              <a:t>В 11 странах – арабский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altLang="ru-RU" sz="2200" b="1" dirty="0" smtClean="0">
              <a:solidFill>
                <a:srgbClr val="99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altLang="ru-RU" sz="2200" b="1" dirty="0" smtClean="0">
              <a:solidFill>
                <a:srgbClr val="990000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200" b="1" dirty="0">
              <a:solidFill>
                <a:srgbClr val="990000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endParaRPr lang="ru-RU" sz="2400" b="1" dirty="0">
              <a:solidFill>
                <a:srgbClr val="0033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6"/>
          <a:stretch/>
        </p:blipFill>
        <p:spPr>
          <a:xfrm>
            <a:off x="539551" y="4356002"/>
            <a:ext cx="3744417" cy="2277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8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596112"/>
              </p:ext>
            </p:extLst>
          </p:nvPr>
        </p:nvGraphicFramePr>
        <p:xfrm>
          <a:off x="179513" y="908720"/>
          <a:ext cx="5688630" cy="504856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896210"/>
                <a:gridCol w="1896210"/>
                <a:gridCol w="1896210"/>
              </a:tblGrid>
              <a:tr h="607724">
                <a:tc>
                  <a:txBody>
                    <a:bodyPr/>
                    <a:lstStyle/>
                    <a:p>
                      <a:r>
                        <a:rPr lang="ru-RU" sz="2000" dirty="0"/>
                        <a:t>Религия</a:t>
                      </a:r>
                    </a:p>
                  </a:txBody>
                  <a:tcPr marL="86818" marR="86818" marT="43409" marB="43409" anchor="ctr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Количество последователей</a:t>
                      </a:r>
                    </a:p>
                  </a:txBody>
                  <a:tcPr marL="86818" marR="86818" marT="43409" marB="43409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Процент от общей</a:t>
                      </a:r>
                      <a:br>
                        <a:rPr lang="ru-RU" sz="2000"/>
                      </a:br>
                      <a:r>
                        <a:rPr lang="ru-RU" sz="2000"/>
                        <a:t>численности населения</a:t>
                      </a:r>
                    </a:p>
                  </a:txBody>
                  <a:tcPr marL="86818" marR="86818" marT="43409" marB="43409" anchor="ctr"/>
                </a:tc>
              </a:tr>
              <a:tr h="347271">
                <a:tc>
                  <a:txBody>
                    <a:bodyPr/>
                    <a:lstStyle/>
                    <a:p>
                      <a:r>
                        <a:rPr lang="ru-RU" sz="2000"/>
                        <a:t>Христианство</a:t>
                      </a:r>
                    </a:p>
                  </a:txBody>
                  <a:tcPr marL="86818" marR="86818" marT="43409" marB="43409" anchor="ctr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689 223 782</a:t>
                      </a:r>
                    </a:p>
                  </a:txBody>
                  <a:tcPr marL="86818" marR="86818" marT="43409" marB="43409" anchor="ctr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51.8 %</a:t>
                      </a:r>
                    </a:p>
                  </a:txBody>
                  <a:tcPr marL="86818" marR="86818" marT="43409" marB="43409" anchor="ctr"/>
                </a:tc>
              </a:tr>
              <a:tr h="347271">
                <a:tc>
                  <a:txBody>
                    <a:bodyPr/>
                    <a:lstStyle/>
                    <a:p>
                      <a:r>
                        <a:rPr lang="ru-RU" sz="2000"/>
                        <a:t>Ислам</a:t>
                      </a:r>
                    </a:p>
                  </a:txBody>
                  <a:tcPr marL="86818" marR="86818" marT="43409" marB="43409" anchor="ctr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563 327 958</a:t>
                      </a:r>
                    </a:p>
                  </a:txBody>
                  <a:tcPr marL="86818" marR="86818" marT="43409" marB="43409" anchor="ctr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42.4 %</a:t>
                      </a:r>
                    </a:p>
                  </a:txBody>
                  <a:tcPr marL="86818" marR="86818" marT="43409" marB="43409" anchor="ctr"/>
                </a:tc>
              </a:tr>
              <a:tr h="347271">
                <a:tc>
                  <a:txBody>
                    <a:bodyPr/>
                    <a:lstStyle/>
                    <a:p>
                      <a:r>
                        <a:rPr lang="ru-RU" sz="2000"/>
                        <a:t>Народные верования</a:t>
                      </a:r>
                    </a:p>
                  </a:txBody>
                  <a:tcPr marL="86818" marR="86818" marT="43409" marB="43409" anchor="ctr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37 314 053</a:t>
                      </a:r>
                    </a:p>
                  </a:txBody>
                  <a:tcPr marL="86818" marR="86818" marT="43409" marB="43409" anchor="ctr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2.8 %</a:t>
                      </a:r>
                    </a:p>
                  </a:txBody>
                  <a:tcPr marL="86818" marR="86818" marT="43409" marB="43409" anchor="ctr"/>
                </a:tc>
              </a:tr>
              <a:tr h="347271">
                <a:tc>
                  <a:txBody>
                    <a:bodyPr/>
                    <a:lstStyle/>
                    <a:p>
                      <a:r>
                        <a:rPr lang="ru-RU" sz="2000"/>
                        <a:t>Нерелигиозные и атеисты</a:t>
                      </a:r>
                    </a:p>
                  </a:txBody>
                  <a:tcPr marL="86818" marR="86818" marT="43409" marB="43409" anchor="ctr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35 354 813</a:t>
                      </a:r>
                    </a:p>
                  </a:txBody>
                  <a:tcPr marL="86818" marR="86818" marT="43409" marB="43409" anchor="ctr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2.7 %</a:t>
                      </a:r>
                    </a:p>
                  </a:txBody>
                  <a:tcPr marL="86818" marR="86818" marT="43409" marB="43409" anchor="ctr"/>
                </a:tc>
              </a:tr>
              <a:tr h="347271">
                <a:tc>
                  <a:txBody>
                    <a:bodyPr/>
                    <a:lstStyle/>
                    <a:p>
                      <a:r>
                        <a:rPr lang="ru-RU" sz="2000"/>
                        <a:t>Другие</a:t>
                      </a:r>
                    </a:p>
                  </a:txBody>
                  <a:tcPr marL="86818" marR="86818" marT="43409" marB="43409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2 356 202</a:t>
                      </a:r>
                    </a:p>
                  </a:txBody>
                  <a:tcPr marL="86818" marR="86818" marT="43409" marB="43409" anchor="ctr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0.2 %</a:t>
                      </a:r>
                    </a:p>
                  </a:txBody>
                  <a:tcPr marL="86818" marR="86818" marT="43409" marB="43409" anchor="ctr"/>
                </a:tc>
              </a:tr>
              <a:tr h="347271">
                <a:tc>
                  <a:txBody>
                    <a:bodyPr/>
                    <a:lstStyle/>
                    <a:p>
                      <a:r>
                        <a:rPr lang="ru-RU" sz="2000"/>
                        <a:t>Индуизм</a:t>
                      </a:r>
                    </a:p>
                  </a:txBody>
                  <a:tcPr marL="86818" marR="86818" marT="43409" marB="43409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1 687 034</a:t>
                      </a:r>
                    </a:p>
                  </a:txBody>
                  <a:tcPr marL="86818" marR="86818" marT="43409" marB="43409" anchor="ctr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0.1 %</a:t>
                      </a:r>
                    </a:p>
                  </a:txBody>
                  <a:tcPr marL="86818" marR="86818" marT="43409" marB="43409" anchor="ctr"/>
                </a:tc>
              </a:tr>
              <a:tr h="347271">
                <a:tc>
                  <a:txBody>
                    <a:bodyPr/>
                    <a:lstStyle/>
                    <a:p>
                      <a:r>
                        <a:rPr lang="ru-RU" sz="2000"/>
                        <a:t>Буддизм</a:t>
                      </a:r>
                    </a:p>
                  </a:txBody>
                  <a:tcPr marL="86818" marR="86818" marT="43409" marB="43409" anchor="ctr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136 171</a:t>
                      </a:r>
                    </a:p>
                  </a:txBody>
                  <a:tcPr marL="86818" marR="86818" marT="43409" marB="43409" anchor="ctr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0.0 %</a:t>
                      </a:r>
                    </a:p>
                  </a:txBody>
                  <a:tcPr marL="86818" marR="86818" marT="43409" marB="43409" anchor="ctr"/>
                </a:tc>
              </a:tr>
              <a:tr h="347271">
                <a:tc>
                  <a:txBody>
                    <a:bodyPr/>
                    <a:lstStyle/>
                    <a:p>
                      <a:r>
                        <a:rPr lang="ru-RU" sz="2000"/>
                        <a:t>Иудаизм</a:t>
                      </a:r>
                    </a:p>
                  </a:txBody>
                  <a:tcPr marL="86818" marR="86818" marT="43409" marB="43409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59 109</a:t>
                      </a:r>
                    </a:p>
                  </a:txBody>
                  <a:tcPr marL="86818" marR="86818" marT="43409" marB="43409" anchor="ctr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86818" marR="86818" marT="43409" marB="43409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231" y="116632"/>
            <a:ext cx="8229600" cy="634082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800000"/>
                </a:solidFill>
              </a:rPr>
              <a:t>Религиозный состав населения:</a:t>
            </a:r>
            <a:br>
              <a:rPr lang="ru-RU" sz="3000" b="1" dirty="0" smtClean="0">
                <a:solidFill>
                  <a:srgbClr val="800000"/>
                </a:solidFill>
              </a:rPr>
            </a:br>
            <a:r>
              <a:rPr lang="ru-RU" sz="3000" b="1" dirty="0" smtClean="0">
                <a:solidFill>
                  <a:srgbClr val="003300"/>
                </a:solidFill>
              </a:rPr>
              <a:t>ознакомьтесь с данным материалом </a:t>
            </a:r>
            <a:endParaRPr lang="ru-RU" sz="3000" b="1" dirty="0">
              <a:solidFill>
                <a:srgbClr val="00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243" y="1175065"/>
            <a:ext cx="8245424" cy="5112568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200" b="1" dirty="0">
              <a:solidFill>
                <a:srgbClr val="990000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1997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0" t="10101" r="16515"/>
          <a:stretch/>
        </p:blipFill>
        <p:spPr>
          <a:xfrm>
            <a:off x="5326930" y="1628800"/>
            <a:ext cx="3793584" cy="4478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053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702" y="188640"/>
            <a:ext cx="8229600" cy="634082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800000"/>
                </a:solidFill>
              </a:rPr>
              <a:t/>
            </a:r>
            <a:br>
              <a:rPr lang="ru-RU" sz="3000" b="1" dirty="0" smtClean="0">
                <a:solidFill>
                  <a:srgbClr val="800000"/>
                </a:solidFill>
              </a:rPr>
            </a:br>
            <a:r>
              <a:rPr lang="ru-RU" sz="3000" b="1" dirty="0" smtClean="0">
                <a:solidFill>
                  <a:srgbClr val="800000"/>
                </a:solidFill>
              </a:rPr>
              <a:t>ВОСПРОИЗВОДСТВО НАСЕЛЕНИЯ</a:t>
            </a:r>
            <a:br>
              <a:rPr lang="ru-RU" sz="3000" b="1" dirty="0" smtClean="0">
                <a:solidFill>
                  <a:srgbClr val="800000"/>
                </a:solidFill>
              </a:rPr>
            </a:br>
            <a:endParaRPr lang="ru-RU" sz="3000" b="1" dirty="0">
              <a:solidFill>
                <a:srgbClr val="00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243" y="836712"/>
            <a:ext cx="8245424" cy="5450921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200" b="1" dirty="0" smtClean="0">
                <a:solidFill>
                  <a:srgbClr val="990000"/>
                </a:solidFill>
                <a:latin typeface="Arial" charset="0"/>
              </a:rPr>
              <a:t>Африка остается регионом высоких темпов воспроизводства населения по причинам: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200" b="1" dirty="0" smtClean="0">
                <a:solidFill>
                  <a:srgbClr val="003300"/>
                </a:solidFill>
                <a:latin typeface="Arial" charset="0"/>
              </a:rPr>
              <a:t>Традиция многодетности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200" b="1" dirty="0" smtClean="0">
                <a:solidFill>
                  <a:srgbClr val="003300"/>
                </a:solidFill>
                <a:latin typeface="Arial" charset="0"/>
              </a:rPr>
              <a:t>Половая неграмотность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200" b="1" dirty="0" smtClean="0">
                <a:solidFill>
                  <a:srgbClr val="003300"/>
                </a:solidFill>
                <a:latin typeface="Arial" charset="0"/>
              </a:rPr>
              <a:t>Слабая демографическая политика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200" b="1" dirty="0" smtClean="0">
                <a:solidFill>
                  <a:srgbClr val="003300"/>
                </a:solidFill>
                <a:latin typeface="Arial" charset="0"/>
              </a:rPr>
              <a:t>Высокая доля детей и молодого населения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200" b="1" dirty="0" smtClean="0">
                <a:solidFill>
                  <a:srgbClr val="003300"/>
                </a:solidFill>
                <a:latin typeface="Arial" charset="0"/>
              </a:rPr>
              <a:t>Преобладание сельского населения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800000"/>
                </a:solidFill>
              </a:rPr>
              <a:t>Демографические </a:t>
            </a:r>
            <a:r>
              <a:rPr lang="ru-RU" sz="2400" b="1" dirty="0">
                <a:solidFill>
                  <a:srgbClr val="800000"/>
                </a:solidFill>
              </a:rPr>
              <a:t>показатели Африки за 2019 год:</a:t>
            </a: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ru-RU" sz="2400" b="1" dirty="0">
                <a:solidFill>
                  <a:srgbClr val="003300"/>
                </a:solidFill>
              </a:rPr>
              <a:t>Родившихся: 46 706 962 человека</a:t>
            </a: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ru-RU" sz="2400" b="1" dirty="0">
                <a:solidFill>
                  <a:srgbClr val="003300"/>
                </a:solidFill>
              </a:rPr>
              <a:t>Умерших: 12 737 728 человек</a:t>
            </a: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ru-RU" sz="2400" b="1" dirty="0">
                <a:solidFill>
                  <a:srgbClr val="003300"/>
                </a:solidFill>
              </a:rPr>
              <a:t>Естественный прирост населения: 33 969 235 </a:t>
            </a:r>
            <a:r>
              <a:rPr lang="ru-RU" sz="2400" b="1" dirty="0" smtClean="0">
                <a:solidFill>
                  <a:srgbClr val="003300"/>
                </a:solidFill>
              </a:rPr>
              <a:t>человека</a:t>
            </a:r>
          </a:p>
          <a:p>
            <a:pPr>
              <a:spcBef>
                <a:spcPts val="0"/>
              </a:spcBef>
              <a:buFont typeface="Arial"/>
              <a:buChar char="•"/>
            </a:pPr>
            <a:endParaRPr lang="ru-RU" sz="2400" b="1" dirty="0">
              <a:solidFill>
                <a:srgbClr val="0033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200" b="1" dirty="0" smtClean="0">
                <a:solidFill>
                  <a:srgbClr val="800000"/>
                </a:solidFill>
                <a:latin typeface="Arial" charset="0"/>
              </a:rPr>
              <a:t>Средняя плотность населения в Африке 36 чел/</a:t>
            </a:r>
            <a:r>
              <a:rPr lang="ru-RU" altLang="ru-RU" sz="2200" b="1" dirty="0" err="1" smtClean="0">
                <a:solidFill>
                  <a:srgbClr val="800000"/>
                </a:solidFill>
                <a:latin typeface="Arial" charset="0"/>
              </a:rPr>
              <a:t>км.кв</a:t>
            </a:r>
            <a:endParaRPr lang="ru-RU" altLang="ru-RU" sz="2200" b="1" dirty="0" smtClean="0">
              <a:solidFill>
                <a:srgbClr val="80000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200" b="1" dirty="0" smtClean="0">
                <a:solidFill>
                  <a:srgbClr val="003300"/>
                </a:solidFill>
                <a:latin typeface="Arial" charset="0"/>
              </a:rPr>
              <a:t>Уровень урбанизации – 40 % - от 77% в Ливии до 10% в Бурунди </a:t>
            </a:r>
            <a:endParaRPr lang="ru-RU" altLang="ru-RU" sz="2200" b="1" dirty="0">
              <a:solidFill>
                <a:srgbClr val="003300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1997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977" y="1837601"/>
            <a:ext cx="2276456" cy="3103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400" b="1" dirty="0" smtClean="0">
                <a:solidFill>
                  <a:srgbClr val="800000"/>
                </a:solidFill>
              </a:rPr>
              <a:t>Задания</a:t>
            </a:r>
            <a:br>
              <a:rPr lang="ru-RU" sz="3400" b="1" dirty="0" smtClean="0">
                <a:solidFill>
                  <a:srgbClr val="800000"/>
                </a:solidFill>
              </a:rPr>
            </a:br>
            <a:r>
              <a:rPr lang="ru-RU" sz="2200" b="1" dirty="0" smtClean="0">
                <a:solidFill>
                  <a:srgbClr val="003300"/>
                </a:solidFill>
              </a:rPr>
              <a:t>если затрудняетесь ответить, используйте § 49</a:t>
            </a:r>
            <a:r>
              <a:rPr lang="ru-RU" sz="2200" b="1" dirty="0" smtClean="0">
                <a:solidFill>
                  <a:srgbClr val="003300"/>
                </a:solidFill>
              </a:rPr>
              <a:t> </a:t>
            </a:r>
            <a:endParaRPr lang="ru-RU" sz="2200" b="1" dirty="0">
              <a:solidFill>
                <a:srgbClr val="00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344816" cy="51845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Выберите верные утверждения. Неверные исправьте на верные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3300"/>
                </a:solidFill>
              </a:rPr>
              <a:t>1) Самая многочисленная страна Африки – Нигер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3300"/>
                </a:solidFill>
              </a:rPr>
              <a:t>2) Северо-африканская часть арабского мира называется Магриб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3300"/>
                </a:solidFill>
              </a:rPr>
              <a:t>3) Бушмены плотно проживают на севере материка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3300"/>
                </a:solidFill>
              </a:rPr>
              <a:t>4) Потомков французских переселенцев называют бурами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3300"/>
                </a:solidFill>
              </a:rPr>
              <a:t>5) В малых островных государствах исповедуют </a:t>
            </a:r>
            <a:r>
              <a:rPr lang="ru-RU" sz="2200" b="1" dirty="0" smtClean="0">
                <a:solidFill>
                  <a:srgbClr val="003300"/>
                </a:solidFill>
              </a:rPr>
              <a:t> преимущественно христианство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3300"/>
                </a:solidFill>
              </a:rPr>
              <a:t>6) </a:t>
            </a:r>
            <a:r>
              <a:rPr lang="ru-RU" sz="2200" b="1" dirty="0" err="1" smtClean="0">
                <a:solidFill>
                  <a:srgbClr val="003300"/>
                </a:solidFill>
              </a:rPr>
              <a:t>Редкозаселенными</a:t>
            </a:r>
            <a:r>
              <a:rPr lang="ru-RU" sz="2200" b="1" dirty="0" smtClean="0">
                <a:solidFill>
                  <a:srgbClr val="003300"/>
                </a:solidFill>
              </a:rPr>
              <a:t> являются зоны влажных  тропических лесов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3300"/>
                </a:solidFill>
              </a:rPr>
              <a:t>7) Уровень урбанизации выше в странах Южной Африки</a:t>
            </a:r>
          </a:p>
          <a:p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4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rgbClr val="800000"/>
                </a:solidFill>
              </a:rPr>
              <a:t>Задания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369063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rgbClr val="003300"/>
                </a:solidFill>
              </a:rPr>
              <a:t>Прочтите на стр. 270-280 информацию о трудовых ресурсах.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800000"/>
                </a:solidFill>
              </a:rPr>
              <a:t>Ответьте письменно:</a:t>
            </a:r>
          </a:p>
          <a:p>
            <a:pPr algn="just"/>
            <a:r>
              <a:rPr lang="ru-RU" b="1" dirty="0" smtClean="0">
                <a:solidFill>
                  <a:srgbClr val="003300"/>
                </a:solidFill>
              </a:rPr>
              <a:t>Выделите не менее двух особенностей трудовых ресурсов</a:t>
            </a:r>
          </a:p>
          <a:p>
            <a:pPr algn="just"/>
            <a:r>
              <a:rPr lang="ru-RU" b="1" dirty="0" smtClean="0">
                <a:solidFill>
                  <a:srgbClr val="003300"/>
                </a:solidFill>
              </a:rPr>
              <a:t>Укажите не менее двух причин активных миграционных процессов </a:t>
            </a:r>
          </a:p>
          <a:p>
            <a:pPr algn="just"/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64904"/>
            <a:ext cx="3969403" cy="3744416"/>
          </a:xfrm>
          <a:prstGeom prst="rect">
            <a:avLst/>
          </a:prstGeom>
          <a:ln w="12700">
            <a:solidFill>
              <a:srgbClr val="80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800000"/>
                </a:solidFill>
              </a:rPr>
              <a:t>Домашнее задание</a:t>
            </a:r>
            <a:endParaRPr lang="ru-RU" sz="3400" b="1" dirty="0">
              <a:solidFill>
                <a:srgbClr val="8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5259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b="1" dirty="0" smtClean="0">
                <a:solidFill>
                  <a:srgbClr val="003300"/>
                </a:solidFill>
              </a:rPr>
              <a:t>Повторите пройденный материал урока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3300"/>
                </a:solidFill>
              </a:rPr>
              <a:t>2</a:t>
            </a:r>
            <a:r>
              <a:rPr lang="ru-RU" b="1" dirty="0" smtClean="0">
                <a:solidFill>
                  <a:srgbClr val="003300"/>
                </a:solidFill>
              </a:rPr>
              <a:t>) </a:t>
            </a:r>
            <a:r>
              <a:rPr lang="ru-RU" b="1" dirty="0" smtClean="0">
                <a:solidFill>
                  <a:srgbClr val="800000"/>
                </a:solidFill>
              </a:rPr>
              <a:t>Письменно</a:t>
            </a:r>
            <a:r>
              <a:rPr lang="ru-RU" b="1" dirty="0" smtClean="0">
                <a:solidFill>
                  <a:srgbClr val="003300"/>
                </a:solidFill>
              </a:rPr>
              <a:t> - используя карты атласа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3300"/>
                </a:solidFill>
              </a:rPr>
              <a:t>и данный рисунок, проанализируйте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3300"/>
                </a:solidFill>
              </a:rPr>
              <a:t> особенности расселения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3300"/>
                </a:solidFill>
              </a:rPr>
              <a:t> населения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5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391</Words>
  <Application>Microsoft Office PowerPoint</Application>
  <PresentationFormat>Экран (4:3)</PresentationFormat>
  <Paragraphs>95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11 КЛАСС ГЕОГРАФИЯ Раздел  «РАЗВИВАЮЩИЕСЯ СТРАНЫ АФРИКИ» Тема урока «НАСЕЛЕНИЕ АФРИКИ» Цели урока:  сформировать знания и представления об этническом и религиозном составе Африки; выявить различия в размещении населения; проанализировать особенности урбанизации и   миграции населения.   </vt:lpstr>
      <vt:lpstr>ОБЩИЕ СВЕДЕНИЯ</vt:lpstr>
      <vt:lpstr>СОСТАВ НАСЕЛЕНИЯ</vt:lpstr>
      <vt:lpstr>СОСТАВ НАСЕЛЕНИЯ: факты</vt:lpstr>
      <vt:lpstr>Религиозный состав населения: ознакомьтесь с данным материалом </vt:lpstr>
      <vt:lpstr> ВОСПРОИЗВОДСТВО НАСЕЛЕНИЯ </vt:lpstr>
      <vt:lpstr>Задания если затрудняетесь ответить, используйте § 49 </vt:lpstr>
      <vt:lpstr>Задания </vt:lpstr>
      <vt:lpstr>Домашнее задание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11 КЛАСС ГЕОГРАФИЯ раздел «РАЗВИВАЮЩИЕСЯ СТРАНЫ АФРИКИ» тема урока «Состав, формирование политической карты. Прир  </dc:title>
  <dc:creator>User</dc:creator>
  <cp:lastModifiedBy>User</cp:lastModifiedBy>
  <cp:revision>46</cp:revision>
  <dcterms:created xsi:type="dcterms:W3CDTF">2020-04-01T03:02:21Z</dcterms:created>
  <dcterms:modified xsi:type="dcterms:W3CDTF">2020-04-01T15:31:03Z</dcterms:modified>
</cp:coreProperties>
</file>