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317" r:id="rId3"/>
    <p:sldId id="335" r:id="rId4"/>
    <p:sldId id="319" r:id="rId5"/>
    <p:sldId id="329" r:id="rId6"/>
    <p:sldId id="320" r:id="rId7"/>
    <p:sldId id="324" r:id="rId8"/>
    <p:sldId id="336" r:id="rId9"/>
    <p:sldId id="326" r:id="rId10"/>
    <p:sldId id="299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51" d="100"/>
          <a:sy n="51" d="100"/>
        </p:scale>
        <p:origin x="-195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696464"/>
                </a:solidFill>
              </a:rPr>
              <a:pPr/>
              <a:t>01.04.2020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98196"/>
            <a:ext cx="8229600" cy="4525963"/>
          </a:xfrm>
        </p:spPr>
        <p:txBody>
          <a:bodyPr>
            <a:normAutofit/>
          </a:bodyPr>
          <a:lstStyle/>
          <a:p>
            <a:pPr algn="just" eaLnBrk="0" hangingPunct="0">
              <a:lnSpc>
                <a:spcPct val="115000"/>
              </a:lnSpc>
              <a:spcAft>
                <a:spcPts val="1000"/>
              </a:spcAft>
              <a:tabLst>
                <a:tab pos="270510" algn="l"/>
              </a:tabLst>
            </a:pPr>
            <a:r>
              <a:rPr lang="kk-KZ" sz="4000" b="1" dirty="0" smtClean="0">
                <a:latin typeface="Times New Roman"/>
                <a:ea typeface="MS Minngs"/>
              </a:rPr>
              <a:t>Тема урока</a:t>
            </a:r>
            <a:r>
              <a:rPr lang="ru-RU" sz="4000" dirty="0" smtClean="0">
                <a:latin typeface="Times New Roman"/>
                <a:ea typeface="MS Minngs"/>
                <a:cs typeface="Times New Roman"/>
              </a:rPr>
              <a:t> </a:t>
            </a:r>
          </a:p>
          <a:p>
            <a:pPr algn="just" eaLnBrk="0" hangingPunct="0">
              <a:lnSpc>
                <a:spcPct val="115000"/>
              </a:lnSpc>
              <a:spcAft>
                <a:spcPts val="1000"/>
              </a:spcAft>
              <a:tabLst>
                <a:tab pos="270510" algn="l"/>
              </a:tabLst>
            </a:pPr>
            <a:r>
              <a:rPr lang="ru-RU" sz="4000" dirty="0" smtClean="0">
                <a:latin typeface="Times New Roman"/>
                <a:ea typeface="MS Minngs"/>
                <a:cs typeface="Times New Roman"/>
              </a:rPr>
              <a:t>Общественно-правовая </a:t>
            </a:r>
            <a:r>
              <a:rPr lang="ru-RU" sz="4000" dirty="0">
                <a:latin typeface="Times New Roman"/>
                <a:ea typeface="MS Minngs"/>
                <a:cs typeface="Times New Roman"/>
              </a:rPr>
              <a:t>система казахов при </a:t>
            </a:r>
            <a:r>
              <a:rPr lang="ru-RU" sz="4000" dirty="0" err="1" smtClean="0">
                <a:latin typeface="Times New Roman"/>
                <a:ea typeface="MS Minngs"/>
                <a:cs typeface="Times New Roman"/>
              </a:rPr>
              <a:t>Тауке</a:t>
            </a:r>
            <a:r>
              <a:rPr lang="ru-RU" sz="4000" dirty="0" smtClean="0">
                <a:latin typeface="Times New Roman"/>
                <a:ea typeface="MS Minngs"/>
                <a:cs typeface="Times New Roman"/>
              </a:rPr>
              <a:t> </a:t>
            </a:r>
            <a:r>
              <a:rPr lang="ru-RU" sz="4000" dirty="0">
                <a:latin typeface="Times New Roman"/>
                <a:ea typeface="MS Minngs"/>
                <a:cs typeface="Times New Roman"/>
              </a:rPr>
              <a:t>хане </a:t>
            </a:r>
            <a:endParaRPr lang="ru-RU" sz="48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59645" y="3244334"/>
            <a:ext cx="3624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Candara"/>
              </a:rPr>
              <a:t>Учитель истории </a:t>
            </a:r>
            <a:r>
              <a:rPr lang="ru-RU" dirty="0" err="1">
                <a:solidFill>
                  <a:prstClr val="black"/>
                </a:solidFill>
                <a:latin typeface="Candara"/>
              </a:rPr>
              <a:t>Байталякова</a:t>
            </a:r>
            <a:r>
              <a:rPr lang="ru-RU">
                <a:solidFill>
                  <a:prstClr val="black"/>
                </a:solidFill>
                <a:latin typeface="Candara"/>
              </a:rPr>
              <a:t> А.Б.</a:t>
            </a:r>
            <a:endParaRPr lang="ru-RU" dirty="0">
              <a:solidFill>
                <a:prstClr val="black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5094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Знаю ...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Узнал ...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Хочу узнать ...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16832"/>
            <a:ext cx="3153147" cy="359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2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07288" cy="4968552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0" hangingPunct="0"/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6.3.1.10 </a:t>
            </a:r>
            <a:r>
              <a:rPr lang="ru-RU" sz="4000" dirty="0">
                <a:latin typeface="Times New Roman"/>
                <a:ea typeface="Times New Roman"/>
                <a:cs typeface="Times New Roman"/>
              </a:rPr>
              <a:t>– определять роль </a:t>
            </a:r>
            <a:r>
              <a:rPr lang="ru-RU" sz="4000" dirty="0" err="1" smtClean="0">
                <a:latin typeface="Times New Roman"/>
                <a:ea typeface="Times New Roman"/>
                <a:cs typeface="Times New Roman"/>
              </a:rPr>
              <a:t>Тауке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хана </a:t>
            </a:r>
            <a:r>
              <a:rPr lang="ru-RU" sz="4000" dirty="0">
                <a:latin typeface="Times New Roman"/>
                <a:ea typeface="Times New Roman"/>
                <a:cs typeface="Times New Roman"/>
              </a:rPr>
              <a:t>в укреплении  государства;</a:t>
            </a:r>
            <a:endParaRPr lang="ru-RU" sz="4000" dirty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6.3.2.6 – анализировать </a:t>
            </a:r>
            <a:r>
              <a:rPr lang="ru-RU" sz="4000" dirty="0" smtClean="0">
                <a:latin typeface="Times New Roman"/>
                <a:ea typeface="Calibri"/>
                <a:cs typeface="Times New Roman"/>
              </a:rPr>
              <a:t>общественную систему казахов при </a:t>
            </a:r>
            <a:r>
              <a:rPr lang="ru-RU" sz="4000" dirty="0" err="1" smtClean="0">
                <a:latin typeface="Times New Roman"/>
                <a:ea typeface="Calibri"/>
                <a:cs typeface="Times New Roman"/>
              </a:rPr>
              <a:t>Тауке</a:t>
            </a:r>
            <a:r>
              <a:rPr lang="ru-RU" sz="4000" dirty="0" smtClean="0">
                <a:latin typeface="Times New Roman"/>
                <a:ea typeface="Calibri"/>
                <a:cs typeface="Times New Roman"/>
              </a:rPr>
              <a:t> хана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Цели урока: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1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136904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66843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444444"/>
                </a:solidFill>
                <a:latin typeface="Open Sans"/>
              </a:rPr>
              <a:t> </a:t>
            </a:r>
            <a:r>
              <a:rPr lang="ru-RU" sz="2800" dirty="0" err="1">
                <a:solidFill>
                  <a:srgbClr val="444444"/>
                </a:solidFill>
                <a:latin typeface="Open Sans"/>
              </a:rPr>
              <a:t>Тауке</a:t>
            </a:r>
            <a:r>
              <a:rPr lang="ru-RU" sz="2800" dirty="0">
                <a:solidFill>
                  <a:srgbClr val="444444"/>
                </a:solidFill>
                <a:latin typeface="Open Sans"/>
              </a:rPr>
              <a:t> хан </a:t>
            </a:r>
            <a:r>
              <a:rPr lang="ru-RU" sz="2800" dirty="0" err="1">
                <a:solidFill>
                  <a:srgbClr val="444444"/>
                </a:solidFill>
                <a:latin typeface="Open Sans"/>
              </a:rPr>
              <a:t>Тауке</a:t>
            </a:r>
            <a:r>
              <a:rPr lang="ru-RU" sz="2800" dirty="0">
                <a:solidFill>
                  <a:srgbClr val="444444"/>
                </a:solidFill>
                <a:latin typeface="Open Sans"/>
              </a:rPr>
              <a:t>-хан - один из самых выдающихся государственных деятелей Казахского ханства, внесший неоценимый вклад в национальную историю. С его именем связано укрепление государственности казахов, утверждение внешнеполитических позиций Казахского ханства в системе международных отношений в центрально-азиатском регионе. Годы правления </a:t>
            </a:r>
            <a:r>
              <a:rPr lang="ru-RU" sz="2800" dirty="0" err="1">
                <a:solidFill>
                  <a:srgbClr val="444444"/>
                </a:solidFill>
                <a:latin typeface="Open Sans"/>
              </a:rPr>
              <a:t>Тауке</a:t>
            </a:r>
            <a:r>
              <a:rPr lang="ru-RU" sz="2800" dirty="0">
                <a:solidFill>
                  <a:srgbClr val="444444"/>
                </a:solidFill>
                <a:latin typeface="Open Sans"/>
              </a:rPr>
              <a:t> занимают особое место в казахской истории. Это был "Золотой век" прекращения губительных феодальных усобиц, век относительного господства законов, развития экономики и процветания торговли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783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24258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444444"/>
                </a:solidFill>
                <a:latin typeface="Open Sans"/>
              </a:rPr>
              <a:t> </a:t>
            </a:r>
            <a:r>
              <a:rPr lang="ru-RU" dirty="0" err="1">
                <a:solidFill>
                  <a:srgbClr val="444444"/>
                </a:solidFill>
                <a:latin typeface="Open Sans"/>
              </a:rPr>
              <a:t>Тауке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-хан считается основоположником обычного права казахов, поскольку именно при нем произошло окончательное оформление юридической системы казахского общества. Первое серьезное изменение </a:t>
            </a:r>
            <a:r>
              <a:rPr lang="ru-RU" dirty="0" err="1">
                <a:solidFill>
                  <a:srgbClr val="444444"/>
                </a:solidFill>
                <a:latin typeface="Open Sans"/>
              </a:rPr>
              <a:t>Тауке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 внес в систему властных отношений. Он упорядочил деятельность </a:t>
            </a:r>
            <a:r>
              <a:rPr lang="ru-RU" dirty="0" err="1">
                <a:solidFill>
                  <a:srgbClr val="444444"/>
                </a:solidFill>
                <a:latin typeface="Open Sans"/>
              </a:rPr>
              <a:t>биев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, сделав заседание </a:t>
            </a:r>
            <a:r>
              <a:rPr lang="ru-RU" dirty="0" err="1">
                <a:solidFill>
                  <a:srgbClr val="444444"/>
                </a:solidFill>
                <a:latin typeface="Open Sans"/>
              </a:rPr>
              <a:t>бийского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 совета постоянным и регулярным. Более того, он установил места проведения советов. </a:t>
            </a:r>
            <a:r>
              <a:rPr lang="ru-RU" dirty="0" err="1">
                <a:solidFill>
                  <a:srgbClr val="444444"/>
                </a:solidFill>
                <a:latin typeface="Open Sans"/>
              </a:rPr>
              <a:t>Бийские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 советы превратились в важный государственный орган, осуществляющий прямые и обратные связи в системе властных отношений. Таким образом, авторитет власти среди простого народа стремительно рос, что позволяло динамично развивать политическую ситуацию в стране.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8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  <a:noFill/>
          <a:ln>
            <a:noFill/>
          </a:ln>
        </p:spPr>
        <p:txBody>
          <a:bodyPr>
            <a:noAutofit/>
          </a:bodyPr>
          <a:lstStyle/>
          <a:p>
            <a:pPr lvl="0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764704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444444"/>
                </a:solidFill>
                <a:latin typeface="Open Sans"/>
              </a:rPr>
              <a:t> </a:t>
            </a:r>
            <a:r>
              <a:rPr lang="ru-RU" sz="2800" dirty="0" err="1">
                <a:solidFill>
                  <a:srgbClr val="444444"/>
                </a:solidFill>
                <a:latin typeface="Open Sans"/>
              </a:rPr>
              <a:t>Тауке</a:t>
            </a:r>
            <a:r>
              <a:rPr lang="ru-RU" sz="2800" dirty="0">
                <a:solidFill>
                  <a:srgbClr val="444444"/>
                </a:solidFill>
                <a:latin typeface="Open Sans"/>
              </a:rPr>
              <a:t>-хан стал первым, кто смог упорядочить племенные и родовые отношения. Главным принципом был провозглашен консенсус. Реформы </a:t>
            </a:r>
            <a:r>
              <a:rPr lang="ru-RU" sz="2800" dirty="0" err="1">
                <a:solidFill>
                  <a:srgbClr val="444444"/>
                </a:solidFill>
                <a:latin typeface="Open Sans"/>
              </a:rPr>
              <a:t>Тауке</a:t>
            </a:r>
            <a:r>
              <a:rPr lang="ru-RU" sz="2800" dirty="0">
                <a:solidFill>
                  <a:srgbClr val="444444"/>
                </a:solidFill>
                <a:latin typeface="Open Sans"/>
              </a:rPr>
              <a:t>-хана коснулись и правовой системы. Свод законов под названием "</a:t>
            </a:r>
            <a:r>
              <a:rPr lang="ru-RU" sz="2800" dirty="0" err="1">
                <a:solidFill>
                  <a:srgbClr val="444444"/>
                </a:solidFill>
                <a:latin typeface="Open Sans"/>
              </a:rPr>
              <a:t>Жетi</a:t>
            </a:r>
            <a:r>
              <a:rPr lang="ru-RU" sz="2800" dirty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Open Sans"/>
              </a:rPr>
              <a:t>Жаргы</a:t>
            </a:r>
            <a:r>
              <a:rPr lang="ru-RU" sz="2800" dirty="0">
                <a:solidFill>
                  <a:srgbClr val="444444"/>
                </a:solidFill>
                <a:latin typeface="Open Sans"/>
              </a:rPr>
              <a:t>" (Семь установлений) был разработан при его непосредственном участии. Согласно народным преданиям,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67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2"/>
            <a:ext cx="8604002" cy="643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8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2"/>
            <a:ext cx="8141307" cy="609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61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2"/>
            <a:ext cx="8411831" cy="630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5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1155</TotalTime>
  <Words>44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Презентация PowerPoint</vt:lpstr>
      <vt:lpstr> Цели урока: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</dc:creator>
  <cp:lastModifiedBy>айгуль</cp:lastModifiedBy>
  <cp:revision>113</cp:revision>
  <cp:lastPrinted>2016-11-01T05:00:00Z</cp:lastPrinted>
  <dcterms:created xsi:type="dcterms:W3CDTF">2015-09-27T13:22:21Z</dcterms:created>
  <dcterms:modified xsi:type="dcterms:W3CDTF">2020-04-01T11:43:13Z</dcterms:modified>
</cp:coreProperties>
</file>