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0" r:id="rId2"/>
    <p:sldId id="277" r:id="rId3"/>
    <p:sldId id="269" r:id="rId4"/>
    <p:sldId id="270" r:id="rId5"/>
    <p:sldId id="271" r:id="rId6"/>
    <p:sldId id="280" r:id="rId7"/>
    <p:sldId id="281" r:id="rId8"/>
    <p:sldId id="282" r:id="rId9"/>
    <p:sldId id="283" r:id="rId10"/>
    <p:sldId id="284" r:id="rId11"/>
    <p:sldId id="275" r:id="rId12"/>
    <p:sldId id="278" r:id="rId13"/>
    <p:sldId id="279" r:id="rId14"/>
    <p:sldId id="276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2" d="100"/>
          <a:sy n="72" d="100"/>
        </p:scale>
        <p:origin x="-732" y="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03.04.2020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wmf"/><Relationship Id="rId5" Type="http://schemas.openxmlformats.org/officeDocument/2006/relationships/image" Target="../media/image12.jpeg"/><Relationship Id="rId4" Type="http://schemas.openxmlformats.org/officeDocument/2006/relationships/image" Target="../media/image11.w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elhow.ru/ucheba/opredelenija/e/chto-takoe-empatija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539552" y="4221088"/>
            <a:ext cx="8280400" cy="1866900"/>
          </a:xfrm>
        </p:spPr>
        <p:txBody>
          <a:bodyPr>
            <a:normAutofit fontScale="90000"/>
          </a:bodyPr>
          <a:lstStyle/>
          <a:p>
            <a:r>
              <a:rPr lang="ru-RU" sz="31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Учебный предмет</a:t>
            </a:r>
            <a:r>
              <a:rPr lang="ru-RU" sz="31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31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«Основы предпринимательства и бизнеса»</a:t>
            </a:r>
            <a:br>
              <a:rPr lang="ru-RU" sz="3100" b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Класс</a:t>
            </a:r>
            <a:r>
              <a:rPr lang="ru-RU" sz="3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b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 «А»</a:t>
            </a:r>
            <a:r>
              <a:rPr lang="ru-RU" sz="3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Раздел №4</a:t>
            </a:r>
            <a:r>
              <a:rPr lang="ru-RU" sz="31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b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«Дизайн мышления»</a:t>
            </a:r>
            <a:br>
              <a:rPr lang="ru-RU" sz="3100" b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ru-RU" sz="31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100" b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ru-RU" sz="3100" b="0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sz="3100" b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ru-RU" sz="3100" b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изучения</a:t>
            </a:r>
            <a:r>
              <a:rPr lang="ru-RU" sz="31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br>
              <a:rPr lang="ru-RU" sz="31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100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10.4.2.1</a:t>
            </a:r>
            <a:r>
              <a:rPr lang="ru-RU" sz="3100" b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-уметь определять группы пользователей, которых затронет проект прямо или косвенно;</a:t>
            </a:r>
            <a:br>
              <a:rPr lang="ru-RU" sz="3100" b="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3100" b="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9" y="1844824"/>
            <a:ext cx="2956916" cy="1562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09120"/>
            <a:ext cx="8183880" cy="1296144"/>
          </a:xfrm>
        </p:spPr>
        <p:txBody>
          <a:bodyPr>
            <a:normAutofit fontScale="90000"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/>
              </a:rPr>
              <a:t>*Назовите известные  компании, где по-вашему, также должны быть распределены роли, как в таблице? </a:t>
            </a:r>
            <a:endParaRPr lang="ru-RU" sz="28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3834752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В </a:t>
            </a:r>
            <a:r>
              <a:rPr lang="ru-RU" dirty="0" smtClean="0"/>
              <a:t>таблице выше </a:t>
            </a:r>
            <a:r>
              <a:rPr lang="ru-RU" dirty="0"/>
              <a:t>показано, как обычно распределяются роли в компании. Успешные компании задействуют всех работников в управлении </a:t>
            </a:r>
            <a:r>
              <a:rPr lang="ru-RU" dirty="0" smtClean="0"/>
              <a:t>пользовательским </a:t>
            </a:r>
            <a:r>
              <a:rPr lang="ru-RU" dirty="0"/>
              <a:t>опытом. </a:t>
            </a:r>
            <a:r>
              <a:rPr lang="ru-RU" dirty="0" smtClean="0"/>
              <a:t>Активное </a:t>
            </a:r>
            <a:r>
              <a:rPr lang="ru-RU" dirty="0"/>
              <a:t>участие всей команды в управлении клиентским </a:t>
            </a:r>
            <a:r>
              <a:rPr lang="ru-RU" dirty="0" smtClean="0"/>
              <a:t>опытом-необходимость</a:t>
            </a:r>
            <a:r>
              <a:rPr lang="ru-RU" dirty="0"/>
              <a:t>,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а </a:t>
            </a:r>
            <a:r>
              <a:rPr lang="ru-RU" dirty="0"/>
              <a:t>не один из вариантов.</a:t>
            </a:r>
          </a:p>
        </p:txBody>
      </p:sp>
    </p:spTree>
    <p:extLst>
      <p:ext uri="{BB962C8B-B14F-4D97-AF65-F5344CB8AC3E}">
        <p14:creationId xmlns:p14="http://schemas.microsoft.com/office/powerpoint/2010/main" val="276035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Объект 2"/>
          <p:cNvSpPr>
            <a:spLocks noGrp="1"/>
          </p:cNvSpPr>
          <p:nvPr>
            <p:ph idx="1"/>
          </p:nvPr>
        </p:nvSpPr>
        <p:spPr>
          <a:xfrm>
            <a:off x="502920" y="404664"/>
            <a:ext cx="8183880" cy="4245143"/>
          </a:xfrm>
        </p:spPr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ru-RU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</a:t>
            </a:r>
            <a:r>
              <a:rPr lang="ru-RU" b="1" u="sng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развить </a:t>
            </a:r>
            <a:r>
              <a:rPr lang="ru-RU" b="1" u="sng" dirty="0" err="1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эмпатию</a:t>
            </a:r>
            <a:r>
              <a:rPr lang="ru-RU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0" indent="0" algn="ctr">
              <a:buNone/>
            </a:pPr>
            <a:endParaRPr lang="ru-RU" sz="1300" b="1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Наблюдайте за невербальным поведением людей, чтобы оценить их состояние;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Проявляйте чуткость по отношению к окружающим, предлагайте помощь;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Применяйте методику активного слушания;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Поняв состояние другого, уточните так ли это, получите обратную связь;</a:t>
            </a:r>
          </a:p>
          <a:p>
            <a:pPr eaLnBrk="1" hangingPunct="1">
              <a:buFont typeface="Wingdings" pitchFamily="2" charset="2"/>
              <a:buChar char="v"/>
            </a:pPr>
            <a:r>
              <a:rPr lang="ru-RU" sz="24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…. и другие способы которые помогут вам!</a:t>
            </a:r>
          </a:p>
          <a:p>
            <a:pPr marL="0" indent="0" eaLnBrk="1" hangingPunct="1">
              <a:buNone/>
            </a:pPr>
            <a:endParaRPr lang="ru-RU" sz="1300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eaLnBrk="1" hangingPunct="1">
              <a:buNone/>
            </a:pPr>
            <a:r>
              <a:rPr lang="ru-RU" sz="24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***</a:t>
            </a:r>
            <a:r>
              <a:rPr lang="ru-RU" sz="2400" b="1" u="sng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Более подробную информацию можете получить по ссылке ниже</a:t>
            </a:r>
          </a:p>
          <a:p>
            <a:pPr marL="0" indent="0" eaLnBrk="1" hangingPunct="1">
              <a:buNone/>
            </a:pPr>
            <a:endParaRPr lang="ru-RU" sz="2400" b="1" u="sng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en-US" sz="2100" dirty="0"/>
              <a:t>https://yandex.kz/video/preview?filmId=18431882980050836381&amp;text=%D0%A3%D1%80%D0%BE%D0%BA%20%D0%AD%D0%BC%D0%BF%D0%B0%D1%82%D0%B8%D1%8F&amp;path=wizard&amp;parent-reqid=1585893085626238-596771566503959943600352-prestable-app-host-sas-web-yp-41&amp;redircnt=1585893604.1</a:t>
            </a:r>
            <a:endParaRPr lang="ru-RU" sz="2100" dirty="0" smtClean="0"/>
          </a:p>
        </p:txBody>
      </p:sp>
      <p:pic>
        <p:nvPicPr>
          <p:cNvPr id="6146" name="Picture 2" descr="C:\Program Files (x86)\Microsoft Office\MEDIA\CAGCAT10\j0240719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649807"/>
            <a:ext cx="1368152" cy="18269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Program Files (x86)\Microsoft Office\MEDIA\CAGCAT10\j0292020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4725198"/>
            <a:ext cx="1869034" cy="1773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Program Files (x86)\Microsoft Office\MEDIA\CAGCAT10\j0300912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281" y="4649807"/>
            <a:ext cx="1584176" cy="17670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9" name="Picture 5" descr="C:\Program Files (x86)\Microsoft Office\MEDIA\CAGCAT10\j0302953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4709699"/>
            <a:ext cx="1584176" cy="1789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C:\Program Files (x86)\Microsoft Office\MEDIA\CAGCAT10\j0291984.wmf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8911" y="4693332"/>
            <a:ext cx="1611773" cy="19138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 вниз 2"/>
          <p:cNvSpPr/>
          <p:nvPr/>
        </p:nvSpPr>
        <p:spPr>
          <a:xfrm>
            <a:off x="8218492" y="2708920"/>
            <a:ext cx="484632" cy="69474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183880" cy="1051560"/>
          </a:xfrm>
        </p:spPr>
        <p:txBody>
          <a:bodyPr/>
          <a:lstStyle/>
          <a:p>
            <a:pPr algn="ctr"/>
            <a:r>
              <a:rPr lang="ru-RU" u="sng" dirty="0" smtClean="0">
                <a:solidFill>
                  <a:srgbClr val="002060"/>
                </a:solidFill>
              </a:rPr>
              <a:t>Закрепление новой темы</a:t>
            </a:r>
            <a:r>
              <a:rPr lang="ru-RU" dirty="0" smtClean="0">
                <a:solidFill>
                  <a:srgbClr val="002060"/>
                </a:solidFill>
                <a:effectLst/>
              </a:rPr>
              <a:t>:</a:t>
            </a:r>
            <a:endParaRPr lang="ru-RU" dirty="0">
              <a:solidFill>
                <a:srgbClr val="00206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183880" cy="4187952"/>
          </a:xfrm>
        </p:spPr>
        <p:txBody>
          <a:bodyPr/>
          <a:lstStyle/>
          <a:p>
            <a:pPr marL="0" indent="0">
              <a:buNone/>
            </a:pPr>
            <a:r>
              <a:rPr lang="ru-RU" u="sng" dirty="0" smtClean="0"/>
              <a:t>Ответьте на вопросы (аудиозапись)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1.Что такое </a:t>
            </a:r>
            <a:r>
              <a:rPr lang="ru-RU" dirty="0" err="1" smtClean="0"/>
              <a:t>эмпатия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2.Чему способствует </a:t>
            </a:r>
            <a:r>
              <a:rPr lang="ru-RU" dirty="0" err="1" smtClean="0"/>
              <a:t>эмпатия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3.Как </a:t>
            </a:r>
            <a:r>
              <a:rPr lang="ru-RU" dirty="0" err="1" smtClean="0"/>
              <a:t>эмпатия</a:t>
            </a:r>
            <a:r>
              <a:rPr lang="ru-RU" dirty="0" smtClean="0"/>
              <a:t> может содействовать в работе?</a:t>
            </a:r>
          </a:p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9745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183880" cy="720080"/>
          </a:xfrm>
        </p:spPr>
        <p:txBody>
          <a:bodyPr>
            <a:normAutofit fontScale="90000"/>
          </a:bodyPr>
          <a:lstStyle/>
          <a:p>
            <a:pPr algn="ctr"/>
            <a:r>
              <a:rPr lang="ru-RU" u="sng" dirty="0" smtClean="0">
                <a:solidFill>
                  <a:srgbClr val="FF0000"/>
                </a:solidFill>
                <a:effectLst/>
              </a:rPr>
              <a:t/>
            </a:r>
            <a:br>
              <a:rPr lang="ru-RU" u="sng" dirty="0" smtClean="0">
                <a:solidFill>
                  <a:srgbClr val="FF0000"/>
                </a:solidFill>
                <a:effectLst/>
              </a:rPr>
            </a:br>
            <a:r>
              <a:rPr lang="ru-RU" u="sng" dirty="0">
                <a:solidFill>
                  <a:srgbClr val="FF0000"/>
                </a:solidFill>
                <a:effectLst/>
              </a:rPr>
              <a:t/>
            </a:r>
            <a:br>
              <a:rPr lang="ru-RU" u="sng" dirty="0">
                <a:solidFill>
                  <a:srgbClr val="FF0000"/>
                </a:solidFill>
                <a:effectLst/>
              </a:rPr>
            </a:br>
            <a:r>
              <a:rPr lang="ru-RU" u="sng" dirty="0" smtClean="0">
                <a:solidFill>
                  <a:srgbClr val="FF0000"/>
                </a:solidFill>
                <a:effectLst/>
              </a:rPr>
              <a:t/>
            </a:r>
            <a:br>
              <a:rPr lang="ru-RU" u="sng" dirty="0" smtClean="0">
                <a:solidFill>
                  <a:srgbClr val="FF0000"/>
                </a:solidFill>
                <a:effectLst/>
              </a:rPr>
            </a:br>
            <a:r>
              <a:rPr lang="ru-RU" u="sng" dirty="0">
                <a:solidFill>
                  <a:srgbClr val="FF0000"/>
                </a:solidFill>
                <a:effectLst/>
              </a:rPr>
              <a:t/>
            </a:r>
            <a:br>
              <a:rPr lang="ru-RU" u="sng" dirty="0">
                <a:solidFill>
                  <a:srgbClr val="FF0000"/>
                </a:solidFill>
                <a:effectLst/>
              </a:rPr>
            </a:br>
            <a:r>
              <a:rPr lang="ru-RU" dirty="0" smtClean="0">
                <a:solidFill>
                  <a:srgbClr val="FF0000"/>
                </a:solidFill>
                <a:effectLst/>
              </a:rPr>
              <a:t/>
            </a:r>
            <a:br>
              <a:rPr lang="ru-RU" dirty="0" smtClean="0">
                <a:solidFill>
                  <a:srgbClr val="FF0000"/>
                </a:solidFill>
                <a:effectLst/>
              </a:rPr>
            </a:br>
            <a:r>
              <a:rPr lang="ru-RU" u="sng" dirty="0" smtClean="0">
                <a:solidFill>
                  <a:srgbClr val="FF0000"/>
                </a:solidFill>
                <a:effectLst/>
              </a:rPr>
              <a:t>Задание на дом</a:t>
            </a:r>
            <a:r>
              <a:rPr lang="ru-RU" dirty="0" smtClean="0">
                <a:solidFill>
                  <a:srgbClr val="FF0000"/>
                </a:solidFill>
                <a:effectLst/>
              </a:rPr>
              <a:t>:</a:t>
            </a:r>
            <a:endParaRPr lang="ru-RU" dirty="0">
              <a:solidFill>
                <a:srgbClr val="FF0000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8183880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1.Ознакомьтесь с дополнительной информацией </a:t>
            </a:r>
            <a:r>
              <a:rPr lang="ru-RU" dirty="0"/>
              <a:t>«Что такое </a:t>
            </a:r>
            <a:r>
              <a:rPr lang="ru-RU" dirty="0" err="1"/>
              <a:t>эмпатия</a:t>
            </a:r>
            <a:r>
              <a:rPr lang="ru-RU" dirty="0" smtClean="0"/>
              <a:t>?» войдя по ссылке (</a:t>
            </a:r>
            <a:r>
              <a:rPr lang="ru-RU" dirty="0">
                <a:hlinkClick r:id="rId2"/>
              </a:rPr>
              <a:t>http://</a:t>
            </a:r>
            <a:r>
              <a:rPr lang="ru-RU" dirty="0" smtClean="0">
                <a:hlinkClick r:id="rId2"/>
              </a:rPr>
              <a:t>elhow.ru/ucheba/opredelenija/e/chto-takoe-empatija</a:t>
            </a:r>
            <a:r>
              <a:rPr lang="ru-RU" dirty="0" smtClean="0"/>
              <a:t>). Что вы узнали нового для себя?</a:t>
            </a:r>
          </a:p>
          <a:p>
            <a:pPr marL="0" indent="0">
              <a:buNone/>
            </a:pPr>
            <a:r>
              <a:rPr lang="ru-RU" dirty="0" smtClean="0"/>
              <a:t>2.Составьте план действий управления пользовательским (клиентским) опытом).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958914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Объект 3" descr="http://kidworldcitizen.org/wp-content/uploads/2012/10/102712Teaching_Empathy_to_Kids.jpg"/>
          <p:cNvPicPr>
            <a:picLocks noGrp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765" y="1750169"/>
            <a:ext cx="8280920" cy="3839071"/>
          </a:xfrm>
        </p:spPr>
      </p:pic>
      <p:sp>
        <p:nvSpPr>
          <p:cNvPr id="3" name="Прямоугольник 2"/>
          <p:cNvSpPr/>
          <p:nvPr/>
        </p:nvSpPr>
        <p:spPr>
          <a:xfrm>
            <a:off x="390105" y="5733256"/>
            <a:ext cx="82089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ru-RU" sz="4400" b="1" u="sng" dirty="0">
                <a:solidFill>
                  <a:srgbClr val="E3DED1">
                    <a:lumMod val="1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Спасибо </a:t>
            </a:r>
            <a:r>
              <a:rPr lang="ru-RU" sz="4400" b="1" u="sng" dirty="0" smtClean="0">
                <a:solidFill>
                  <a:srgbClr val="E3DED1">
                    <a:lumMod val="1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за внимание</a:t>
            </a:r>
            <a:r>
              <a:rPr lang="ru-RU" sz="4400" b="1" dirty="0">
                <a:solidFill>
                  <a:srgbClr val="E3DED1">
                    <a:lumMod val="10000"/>
                  </a:srgb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  <a:ea typeface="+mj-ea"/>
                <a:cs typeface="+mj-cs"/>
              </a:rPr>
              <a:t>!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95535" y="476672"/>
            <a:ext cx="8307637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 завершение нашего </a:t>
            </a:r>
            <a:r>
              <a:rPr lang="ru-RU" dirty="0" smtClean="0"/>
              <a:t>урока, я </a:t>
            </a:r>
            <a:r>
              <a:rPr lang="ru-RU" dirty="0"/>
              <a:t>хочу пожелать Вам быть уважительными друг к другу, сочувствовать в беде и никогда не совершать жестокие поступки. Я очень надеюсь, что вы в будущем станете добрыми, милосердными, хорошими </a:t>
            </a:r>
            <a:r>
              <a:rPr lang="ru-RU" dirty="0" smtClean="0"/>
              <a:t>бизнесменами.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539552" y="476672"/>
            <a:ext cx="818388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Задание по пройденному материалу по теме «</a:t>
            </a:r>
            <a:r>
              <a:rPr lang="ru-RU" u="sng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Введение в дизайн мышление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»:</a:t>
            </a:r>
            <a:endParaRPr lang="ru-RU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Объект 4"/>
          <p:cNvSpPr>
            <a:spLocks noGrp="1"/>
          </p:cNvSpPr>
          <p:nvPr>
            <p:ph sz="half" idx="1"/>
          </p:nvPr>
        </p:nvSpPr>
        <p:spPr>
          <a:xfrm>
            <a:off x="395536" y="1700808"/>
            <a:ext cx="8280920" cy="489654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dirty="0" smtClean="0"/>
              <a:t>1. Что такое дизайн мышление?</a:t>
            </a:r>
          </a:p>
          <a:p>
            <a:pPr marL="0" indent="0">
              <a:buNone/>
            </a:pPr>
            <a:r>
              <a:rPr lang="ru-RU" dirty="0" smtClean="0"/>
              <a:t>2.</a:t>
            </a:r>
            <a:r>
              <a:rPr lang="ru-RU" dirty="0"/>
              <a:t> Кто является основоположником методологии дизайн мышления</a:t>
            </a:r>
            <a:r>
              <a:rPr lang="ru-RU" dirty="0" smtClean="0"/>
              <a:t>?</a:t>
            </a:r>
          </a:p>
          <a:p>
            <a:pPr marL="0" indent="0">
              <a:buNone/>
            </a:pPr>
            <a:r>
              <a:rPr lang="ru-RU" dirty="0" smtClean="0"/>
              <a:t>3. На что указывает словосочетание «дизайн» и «мышление»?</a:t>
            </a:r>
          </a:p>
          <a:p>
            <a:pPr marL="0" indent="0">
              <a:buNone/>
            </a:pPr>
            <a:r>
              <a:rPr lang="ru-RU" dirty="0" smtClean="0"/>
              <a:t>4.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smtClean="0">
                <a:cs typeface="Times New Roman" panose="02020603050405020304" pitchFamily="18" charset="0"/>
              </a:rPr>
              <a:t>В </a:t>
            </a:r>
            <a:r>
              <a:rPr lang="ru-RU" dirty="0">
                <a:cs typeface="Times New Roman" panose="02020603050405020304" pitchFamily="18" charset="0"/>
              </a:rPr>
              <a:t>1969 </a:t>
            </a:r>
            <a:r>
              <a:rPr lang="ru-RU" dirty="0" smtClean="0">
                <a:cs typeface="Times New Roman" panose="02020603050405020304" pitchFamily="18" charset="0"/>
              </a:rPr>
              <a:t>году, кто </a:t>
            </a:r>
            <a:r>
              <a:rPr lang="ru-RU" dirty="0">
                <a:cs typeface="Times New Roman" panose="02020603050405020304" pitchFamily="18" charset="0"/>
              </a:rPr>
              <a:t>впервые </a:t>
            </a:r>
            <a:r>
              <a:rPr lang="ru-RU" dirty="0" smtClean="0">
                <a:cs typeface="Times New Roman" panose="02020603050405020304" pitchFamily="18" charset="0"/>
              </a:rPr>
              <a:t>сформулировал идею дизайн-мышления?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5.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r>
              <a:rPr lang="ru-RU" dirty="0" smtClean="0">
                <a:cs typeface="Times New Roman" panose="02020603050405020304" pitchFamily="18" charset="0"/>
              </a:rPr>
              <a:t>Какие 7 </a:t>
            </a:r>
            <a:r>
              <a:rPr lang="ru-RU" dirty="0">
                <a:cs typeface="Times New Roman" panose="02020603050405020304" pitchFamily="18" charset="0"/>
              </a:rPr>
              <a:t>принципов, лежащих в основе </a:t>
            </a:r>
            <a:r>
              <a:rPr lang="ru-RU" dirty="0" smtClean="0">
                <a:cs typeface="Times New Roman" panose="02020603050405020304" pitchFamily="18" charset="0"/>
              </a:rPr>
              <a:t>дизайн-мышления</a:t>
            </a:r>
            <a:r>
              <a:rPr lang="ru-RU" dirty="0" smtClean="0"/>
              <a:t> </a:t>
            </a:r>
            <a:r>
              <a:rPr lang="ru-RU" dirty="0" smtClean="0">
                <a:cs typeface="Times New Roman" panose="02020603050405020304" pitchFamily="18" charset="0"/>
              </a:rPr>
              <a:t>определил</a:t>
            </a:r>
            <a:r>
              <a:rPr lang="ru-RU" dirty="0" smtClean="0"/>
              <a:t> </a:t>
            </a:r>
            <a:r>
              <a:rPr lang="ru-RU" dirty="0" err="1" smtClean="0">
                <a:cs typeface="Times New Roman" panose="02020603050405020304" pitchFamily="18" charset="0"/>
              </a:rPr>
              <a:t>Стэнфордский</a:t>
            </a:r>
            <a:r>
              <a:rPr lang="ru-RU" dirty="0" smtClean="0">
                <a:cs typeface="Times New Roman" panose="02020603050405020304" pitchFamily="18" charset="0"/>
              </a:rPr>
              <a:t> университет?</a:t>
            </a:r>
            <a:r>
              <a:rPr lang="ru-RU" dirty="0">
                <a:cs typeface="Times New Roman" panose="02020603050405020304" pitchFamily="18" charset="0"/>
              </a:rPr>
              <a:t> </a:t>
            </a:r>
            <a:endParaRPr lang="en-US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 smtClean="0"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sz="2000" b="1" dirty="0" smtClean="0">
                <a:cs typeface="Times New Roman" panose="02020603050405020304" pitchFamily="18" charset="0"/>
              </a:rPr>
              <a:t>***Ответы записываете в тетрадь и отправляете мне на </a:t>
            </a:r>
            <a:r>
              <a:rPr lang="en-US" sz="2000" b="1" dirty="0" err="1" smtClean="0">
                <a:cs typeface="Times New Roman" panose="02020603050405020304" pitchFamily="18" charset="0"/>
              </a:rPr>
              <a:t>WhatsApp</a:t>
            </a:r>
            <a:r>
              <a:rPr lang="ru-RU" sz="2000" b="1" dirty="0" smtClean="0">
                <a:cs typeface="Times New Roman" panose="02020603050405020304" pitchFamily="18" charset="0"/>
              </a:rPr>
              <a:t>.</a:t>
            </a:r>
            <a:endParaRPr lang="ru-RU" sz="2000" b="1" dirty="0" smtClean="0"/>
          </a:p>
        </p:txBody>
      </p:sp>
    </p:spTree>
    <p:extLst>
      <p:ext uri="{BB962C8B-B14F-4D97-AF65-F5344CB8AC3E}">
        <p14:creationId xmlns:p14="http://schemas.microsoft.com/office/powerpoint/2010/main" val="2305120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2699791" y="1184558"/>
            <a:ext cx="3960441" cy="763017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  <a:t/>
            </a:r>
            <a:br>
              <a:rPr lang="ru-RU" sz="3600" b="1" dirty="0" smtClean="0">
                <a:solidFill>
                  <a:schemeClr val="bg2">
                    <a:lumMod val="10000"/>
                  </a:schemeClr>
                </a:solidFill>
              </a:rPr>
            </a:br>
            <a:r>
              <a:rPr lang="ru-RU" sz="4000" b="1" u="sng" dirty="0" err="1" smtClean="0">
                <a:solidFill>
                  <a:schemeClr val="bg2">
                    <a:lumMod val="10000"/>
                  </a:schemeClr>
                </a:solidFill>
                <a:effectLst/>
              </a:rPr>
              <a:t>Эмпатия</a:t>
            </a:r>
            <a:endParaRPr lang="ru-RU" sz="4000" b="1" u="sng" dirty="0">
              <a:solidFill>
                <a:schemeClr val="bg2">
                  <a:lumMod val="10000"/>
                </a:schemeClr>
              </a:solidFill>
              <a:effectLst/>
            </a:endParaRPr>
          </a:p>
        </p:txBody>
      </p:sp>
      <p:sp>
        <p:nvSpPr>
          <p:cNvPr id="8195" name="Объект 4"/>
          <p:cNvSpPr>
            <a:spLocks noGrp="1"/>
          </p:cNvSpPr>
          <p:nvPr>
            <p:ph idx="1"/>
          </p:nvPr>
        </p:nvSpPr>
        <p:spPr>
          <a:xfrm>
            <a:off x="480070" y="2420888"/>
            <a:ext cx="8065269" cy="3734420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 2" pitchFamily="18" charset="2"/>
              <a:buNone/>
            </a:pPr>
            <a:endParaRPr lang="ru-RU" sz="1100" u="sng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4000" b="1" u="sng" dirty="0" err="1" smtClean="0">
                <a:solidFill>
                  <a:schemeClr val="bg2">
                    <a:lumMod val="10000"/>
                  </a:schemeClr>
                </a:solidFill>
              </a:rPr>
              <a:t>Эмпатия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</a:rPr>
              <a:t> (от </a:t>
            </a:r>
            <a:r>
              <a:rPr lang="ru-RU" sz="4000" dirty="0" err="1" smtClean="0">
                <a:solidFill>
                  <a:schemeClr val="bg2">
                    <a:lumMod val="10000"/>
                  </a:schemeClr>
                </a:solidFill>
              </a:rPr>
              <a:t>греч.empatheia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</a:rPr>
              <a:t>- сопереживание)-постижение эмоционального состояния, проникновение-в переживания другого человека.</a:t>
            </a:r>
          </a:p>
          <a:p>
            <a:pPr marL="0" indent="0" eaLnBrk="1" hangingPunct="1">
              <a:buFont typeface="Wingdings 2" pitchFamily="18" charset="2"/>
              <a:buNone/>
            </a:pPr>
            <a:endParaRPr lang="ru-RU" sz="1100" dirty="0" smtClean="0">
              <a:solidFill>
                <a:schemeClr val="bg2">
                  <a:lumMod val="10000"/>
                </a:schemeClr>
              </a:solidFill>
            </a:endParaRPr>
          </a:p>
          <a:p>
            <a:pPr marL="0" indent="0" eaLnBrk="1" hangingPunct="1">
              <a:buFont typeface="Wingdings 2" pitchFamily="18" charset="2"/>
              <a:buNone/>
            </a:pP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</a:rPr>
              <a:t>Термин введен Э. </a:t>
            </a:r>
            <a:r>
              <a:rPr lang="ru-RU" sz="4000" dirty="0" err="1" smtClean="0">
                <a:solidFill>
                  <a:schemeClr val="bg2">
                    <a:lumMod val="10000"/>
                  </a:schemeClr>
                </a:solidFill>
              </a:rPr>
              <a:t>Титченером</a:t>
            </a:r>
            <a:r>
              <a:rPr lang="ru-RU" sz="4000" dirty="0" smtClean="0">
                <a:solidFill>
                  <a:schemeClr val="bg2">
                    <a:lumMod val="10000"/>
                  </a:schemeClr>
                </a:solidFill>
              </a:rPr>
              <a:t>.</a:t>
            </a:r>
          </a:p>
        </p:txBody>
      </p:sp>
      <p:pic>
        <p:nvPicPr>
          <p:cNvPr id="2050" name="Picture 2" descr="C:\Program Files (x86)\Microsoft Office\MEDIA\CAGCAT10\j0299125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299503"/>
            <a:ext cx="2376264" cy="12961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Program Files (x86)\Microsoft Office\MEDIA\CAGCAT10\j0286034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5" y="1304127"/>
            <a:ext cx="2194137" cy="12346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539552" y="476672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u="sng" dirty="0">
                <a:solidFill>
                  <a:srgbClr val="E3DED1">
                    <a:lumMod val="10000"/>
                  </a:srgbClr>
                </a:solidFill>
              </a:rPr>
              <a:t>Ребята, сегодня мы с вами рассмотрим </a:t>
            </a:r>
            <a:r>
              <a:rPr lang="ru-RU" sz="2000" b="1" u="sng" dirty="0" smtClean="0">
                <a:solidFill>
                  <a:srgbClr val="E3DED1">
                    <a:lumMod val="10000"/>
                  </a:srgbClr>
                </a:solidFill>
              </a:rPr>
              <a:t>новую тему </a:t>
            </a:r>
            <a:r>
              <a:rPr lang="ru-RU" sz="2000" b="1" dirty="0" smtClean="0">
                <a:solidFill>
                  <a:srgbClr val="E3DED1">
                    <a:lumMod val="10000"/>
                  </a:srgbClr>
                </a:solidFill>
              </a:rPr>
              <a:t>«</a:t>
            </a:r>
            <a:r>
              <a:rPr lang="ru-RU" sz="2000" b="1" u="sng" dirty="0" err="1" smtClean="0">
                <a:solidFill>
                  <a:srgbClr val="E3DED1">
                    <a:lumMod val="10000"/>
                  </a:srgbClr>
                </a:solidFill>
              </a:rPr>
              <a:t>Эмпатия</a:t>
            </a:r>
            <a:r>
              <a:rPr lang="ru-RU" sz="2000" b="1" dirty="0" smtClean="0">
                <a:solidFill>
                  <a:srgbClr val="E3DED1">
                    <a:lumMod val="10000"/>
                  </a:srgbClr>
                </a:solidFill>
              </a:rPr>
              <a:t>». Что такое </a:t>
            </a:r>
            <a:r>
              <a:rPr lang="ru-RU" sz="2000" b="1" dirty="0" err="1" smtClean="0">
                <a:solidFill>
                  <a:srgbClr val="E3DED1">
                    <a:lumMod val="10000"/>
                  </a:srgbClr>
                </a:solidFill>
              </a:rPr>
              <a:t>эмпатия</a:t>
            </a:r>
            <a:r>
              <a:rPr lang="ru-RU" sz="2000" b="1" dirty="0" smtClean="0">
                <a:solidFill>
                  <a:srgbClr val="E3DED1">
                    <a:lumMod val="10000"/>
                  </a:srgbClr>
                </a:solidFill>
              </a:rPr>
              <a:t>?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581128"/>
            <a:ext cx="8183880" cy="115212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в общении …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9219" name="Объект 2"/>
          <p:cNvSpPr>
            <a:spLocks noGrp="1"/>
          </p:cNvSpPr>
          <p:nvPr>
            <p:ph idx="1"/>
          </p:nvPr>
        </p:nvSpPr>
        <p:spPr>
          <a:xfrm>
            <a:off x="539553" y="692696"/>
            <a:ext cx="8136904" cy="4285704"/>
          </a:xfrm>
        </p:spPr>
        <p:txBody>
          <a:bodyPr>
            <a:normAutofit/>
          </a:bodyPr>
          <a:lstStyle/>
          <a:p>
            <a:pPr marL="80963" indent="0" eaLnBrk="1" hangingPunct="1">
              <a:buFont typeface="Wingdings 2" pitchFamily="18" charset="2"/>
              <a:buNone/>
            </a:pPr>
            <a:r>
              <a:rPr lang="ru-RU" sz="4200" b="1" u="sng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Эмпатия</a:t>
            </a:r>
            <a:r>
              <a:rPr lang="ru-RU" sz="4200" dirty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4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это один из механизмов общения, выражается в общей установке не столько понять скрытый смысл сказанного, сколько </a:t>
            </a:r>
            <a:r>
              <a:rPr lang="ru-RU" sz="4200" i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почувствовать</a:t>
            </a:r>
            <a:r>
              <a:rPr lang="ru-RU" sz="42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 состояние партнера</a:t>
            </a:r>
          </a:p>
        </p:txBody>
      </p:sp>
      <p:pic>
        <p:nvPicPr>
          <p:cNvPr id="3074" name="Picture 2" descr="C:\Program Files (x86)\Microsoft Office\MEDIA\CAGCAT10\j0233018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05064"/>
            <a:ext cx="4608512" cy="2398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365104"/>
            <a:ext cx="6085304" cy="936104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i="1" dirty="0" smtClean="0">
                <a:solidFill>
                  <a:schemeClr val="bg2">
                    <a:lumMod val="10000"/>
                  </a:schemeClr>
                </a:solidFill>
              </a:rPr>
              <a:t>в коммуникации….</a:t>
            </a:r>
            <a:endParaRPr lang="ru-RU" b="1" i="1" dirty="0">
              <a:solidFill>
                <a:schemeClr val="bg2">
                  <a:lumMod val="10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764704"/>
            <a:ext cx="8172055" cy="4293064"/>
          </a:xfrm>
        </p:spPr>
        <p:txBody>
          <a:bodyPr>
            <a:normAutofit/>
          </a:bodyPr>
          <a:lstStyle/>
          <a:p>
            <a:pPr marL="82296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600" dirty="0" err="1">
                <a:solidFill>
                  <a:schemeClr val="bg2">
                    <a:lumMod val="10000"/>
                  </a:schemeClr>
                </a:solidFill>
              </a:rPr>
              <a:t>Эмпатия</a:t>
            </a:r>
            <a:r>
              <a:rPr lang="ru-RU" sz="3600" dirty="0">
                <a:solidFill>
                  <a:schemeClr val="bg2">
                    <a:lumMod val="10000"/>
                  </a:schemeClr>
                </a:solidFill>
              </a:rPr>
              <a:t> способствует эффективной коммуникации между людьми, помогает разобраться в сложных ситуациях, спрогнозировать выбор и действия </a:t>
            </a:r>
            <a:r>
              <a:rPr lang="ru-RU" sz="3600" dirty="0" smtClean="0">
                <a:solidFill>
                  <a:schemeClr val="bg2">
                    <a:lumMod val="10000"/>
                  </a:schemeClr>
                </a:solidFill>
              </a:rPr>
              <a:t>людей</a:t>
            </a:r>
            <a:endParaRPr lang="ru-RU" sz="3600" dirty="0"/>
          </a:p>
        </p:txBody>
      </p:sp>
      <p:pic>
        <p:nvPicPr>
          <p:cNvPr id="4098" name="Picture 2" descr="C:\Program Files (x86)\Microsoft Office\MEDIA\CAGCAT10\j021672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789040"/>
            <a:ext cx="2016224" cy="2664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80920" cy="864096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chemeClr val="tx1"/>
                </a:solidFill>
                <a:effectLst/>
              </a:rPr>
              <a:t>-Рассмотрев определение </a:t>
            </a:r>
            <a:r>
              <a:rPr lang="ru-RU" sz="2400" dirty="0" err="1" smtClean="0">
                <a:solidFill>
                  <a:schemeClr val="tx1"/>
                </a:solidFill>
                <a:effectLst/>
              </a:rPr>
              <a:t>эмпатии</a:t>
            </a:r>
            <a:r>
              <a:rPr lang="ru-RU" sz="2400" dirty="0" smtClean="0">
                <a:solidFill>
                  <a:schemeClr val="tx1"/>
                </a:solidFill>
                <a:effectLst/>
              </a:rPr>
              <a:t> перейдём к изучению опыта пользователей.</a:t>
            </a:r>
            <a:endParaRPr lang="ru-RU" sz="24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484784"/>
            <a:ext cx="8183880" cy="475252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sz="3300" dirty="0"/>
              <a:t>Каждый этап </a:t>
            </a:r>
            <a:r>
              <a:rPr lang="ru-RU" sz="3300" dirty="0" smtClean="0"/>
              <a:t>опыта </a:t>
            </a:r>
            <a:r>
              <a:rPr lang="ru-RU" sz="3300" dirty="0"/>
              <a:t>влияет на лояльность клиента и на то, насколько активно клиент включается во взаимодействие с компанией</a:t>
            </a:r>
            <a:r>
              <a:rPr lang="ru-RU" sz="3300" dirty="0" smtClean="0"/>
              <a:t>.</a:t>
            </a:r>
          </a:p>
          <a:p>
            <a:pPr marL="0" indent="0">
              <a:buNone/>
            </a:pPr>
            <a:r>
              <a:rPr lang="ru-RU" sz="3300" dirty="0"/>
              <a:t>К примеру, если вы радуете пользователей тем, что превосходите их ожидания </a:t>
            </a:r>
            <a:endParaRPr lang="ru-RU" sz="3300" dirty="0" smtClean="0"/>
          </a:p>
          <a:p>
            <a:pPr marL="0" indent="0">
              <a:buNone/>
            </a:pPr>
            <a:r>
              <a:rPr lang="ru-RU" sz="3300" dirty="0" smtClean="0"/>
              <a:t>(</a:t>
            </a:r>
            <a:r>
              <a:rPr lang="ru-RU" sz="3300" dirty="0"/>
              <a:t>к примеру, доставляете посылки раньше срока или предоставляете персонализированный контент), они с большей вероятностью они будут делиться своим восхищением и благодарностью</a:t>
            </a:r>
            <a:r>
              <a:rPr lang="ru-RU" sz="3300" dirty="0" smtClean="0"/>
              <a:t>.</a:t>
            </a:r>
          </a:p>
          <a:p>
            <a:pPr marL="0" indent="0">
              <a:buNone/>
            </a:pPr>
            <a:r>
              <a:rPr lang="ru-RU" dirty="0"/>
              <a:t/>
            </a:r>
            <a:br>
              <a:rPr lang="ru-RU" dirty="0"/>
            </a:b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8871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620688"/>
            <a:ext cx="8183880" cy="936104"/>
          </a:xfrm>
        </p:spPr>
        <p:txBody>
          <a:bodyPr>
            <a:normAutofit fontScale="90000"/>
          </a:bodyPr>
          <a:lstStyle/>
          <a:p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r>
              <a:rPr lang="ru-RU" dirty="0" smtClean="0">
                <a:solidFill>
                  <a:schemeClr val="tx1"/>
                </a:solidFill>
              </a:rPr>
              <a:t>-</a:t>
            </a:r>
            <a:r>
              <a:rPr lang="ru-RU" sz="2700" dirty="0" smtClean="0">
                <a:solidFill>
                  <a:schemeClr val="tx1"/>
                </a:solidFill>
                <a:effectLst/>
              </a:rPr>
              <a:t>Из </a:t>
            </a:r>
            <a:r>
              <a:rPr lang="ru-RU" sz="2700" dirty="0">
                <a:solidFill>
                  <a:schemeClr val="tx1"/>
                </a:solidFill>
                <a:effectLst/>
              </a:rPr>
              <a:t>каких факторов формируется </a:t>
            </a:r>
            <a:r>
              <a:rPr lang="ru-RU" sz="2700" dirty="0" smtClean="0">
                <a:solidFill>
                  <a:schemeClr val="tx1"/>
                </a:solidFill>
                <a:effectLst/>
              </a:rPr>
              <a:t>пользовательский </a:t>
            </a:r>
            <a:r>
              <a:rPr lang="ru-RU" sz="2700" dirty="0">
                <a:solidFill>
                  <a:schemeClr val="tx1"/>
                </a:solidFill>
                <a:effectLst/>
              </a:rPr>
              <a:t>опыт</a:t>
            </a:r>
            <a:r>
              <a:rPr lang="ru-RU" sz="2700" dirty="0" smtClean="0">
                <a:solidFill>
                  <a:schemeClr val="tx1"/>
                </a:solidFill>
                <a:effectLst/>
              </a:rPr>
              <a:t>?</a:t>
            </a:r>
            <a:endParaRPr lang="ru-RU" sz="27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00808"/>
            <a:ext cx="8183880" cy="4115944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000" b="1" u="sng" dirty="0" smtClean="0"/>
              <a:t>Пользовательский опыт </a:t>
            </a:r>
            <a:r>
              <a:rPr lang="ru-RU" sz="2000" dirty="0" smtClean="0"/>
              <a:t>(</a:t>
            </a:r>
            <a:r>
              <a:rPr lang="ru-RU" sz="2000" dirty="0" err="1" smtClean="0"/>
              <a:t>user</a:t>
            </a:r>
            <a:r>
              <a:rPr lang="ru-RU" sz="2000" dirty="0" smtClean="0"/>
              <a:t> </a:t>
            </a:r>
            <a:r>
              <a:rPr lang="ru-RU" sz="2000" dirty="0" err="1" smtClean="0"/>
              <a:t>experience</a:t>
            </a:r>
            <a:r>
              <a:rPr lang="ru-RU" sz="2000" dirty="0" smtClean="0"/>
              <a:t>) и обслуживание клиентов (</a:t>
            </a:r>
            <a:r>
              <a:rPr lang="ru-RU" sz="2000" dirty="0" err="1" smtClean="0"/>
              <a:t>customer</a:t>
            </a:r>
            <a:r>
              <a:rPr lang="ru-RU" sz="2000" dirty="0" smtClean="0"/>
              <a:t> </a:t>
            </a:r>
            <a:r>
              <a:rPr lang="ru-RU" sz="2000" dirty="0" err="1" smtClean="0"/>
              <a:t>service</a:t>
            </a:r>
            <a:r>
              <a:rPr lang="ru-RU" sz="2000" dirty="0" smtClean="0"/>
              <a:t>) — это две составляющие клиентского опыта. Пользовательский опыт относится к взаимодействиям между посетителем вашего сайта/приложения и программным обеспечением, а обслуживание клиентов — это поддержка, которую организации предоставляют клиентам с проблемами.</a:t>
            </a:r>
          </a:p>
          <a:p>
            <a:pPr marL="0" indent="0" algn="r">
              <a:buNone/>
            </a:pPr>
            <a:r>
              <a:rPr lang="ru-RU" sz="2000" dirty="0" smtClean="0"/>
              <a:t>                               Соответственно</a:t>
            </a:r>
            <a:r>
              <a:rPr lang="ru-RU" sz="2000" dirty="0"/>
              <a:t>, управление </a:t>
            </a:r>
            <a:r>
              <a:rPr lang="ru-RU" sz="2000" dirty="0" smtClean="0"/>
              <a:t> </a:t>
            </a:r>
          </a:p>
          <a:p>
            <a:pPr marL="0" indent="0" algn="r">
              <a:buNone/>
            </a:pPr>
            <a:r>
              <a:rPr lang="ru-RU" sz="2000" dirty="0" smtClean="0"/>
              <a:t>пользовательским опытом-</a:t>
            </a:r>
          </a:p>
          <a:p>
            <a:pPr marL="0" indent="0" algn="r">
              <a:buNone/>
            </a:pPr>
            <a:r>
              <a:rPr lang="ru-RU" sz="2000" dirty="0" smtClean="0"/>
              <a:t>это </a:t>
            </a:r>
            <a:r>
              <a:rPr lang="ru-RU" sz="2000" dirty="0"/>
              <a:t>стратегия, направленная </a:t>
            </a:r>
            <a:endParaRPr lang="ru-RU" sz="2000" dirty="0" smtClean="0"/>
          </a:p>
          <a:p>
            <a:pPr marL="0" indent="0" algn="r">
              <a:buNone/>
            </a:pPr>
            <a:r>
              <a:rPr lang="ru-RU" sz="2000" dirty="0" smtClean="0"/>
              <a:t>на </a:t>
            </a:r>
            <a:r>
              <a:rPr lang="ru-RU" sz="2000" dirty="0"/>
              <a:t>улучшение общего </a:t>
            </a:r>
            <a:endParaRPr lang="ru-RU" sz="2000" dirty="0" smtClean="0"/>
          </a:p>
          <a:p>
            <a:pPr marL="0" indent="0" algn="r">
              <a:buNone/>
            </a:pPr>
            <a:r>
              <a:rPr lang="ru-RU" sz="2000" dirty="0" smtClean="0"/>
              <a:t>впечатления клиента на </a:t>
            </a:r>
          </a:p>
          <a:p>
            <a:pPr marL="0" indent="0" algn="r">
              <a:buNone/>
            </a:pPr>
            <a:r>
              <a:rPr lang="ru-RU" sz="2000" dirty="0" smtClean="0"/>
              <a:t>всех </a:t>
            </a:r>
            <a:r>
              <a:rPr lang="ru-RU" sz="2000" dirty="0"/>
              <a:t>уровнях </a:t>
            </a:r>
            <a:r>
              <a:rPr lang="ru-RU" sz="2000" dirty="0" smtClean="0"/>
              <a:t>взаимодействия </a:t>
            </a:r>
          </a:p>
          <a:p>
            <a:pPr marL="0" indent="0" algn="r">
              <a:buNone/>
            </a:pPr>
            <a:r>
              <a:rPr lang="ru-RU" sz="2000" dirty="0" smtClean="0"/>
              <a:t>с компанией.</a:t>
            </a: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645024"/>
            <a:ext cx="3744416" cy="21602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40729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41892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2400" b="1" u="sng" dirty="0"/>
              <a:t>*</a:t>
            </a:r>
            <a:r>
              <a:rPr lang="ru-RU" sz="2400" b="1" u="sng" dirty="0" smtClean="0"/>
              <a:t>Управление </a:t>
            </a:r>
            <a:r>
              <a:rPr lang="ru-RU" sz="2400" b="1" u="sng" dirty="0"/>
              <a:t>потребительским </a:t>
            </a:r>
            <a:r>
              <a:rPr lang="ru-RU" sz="2400" b="1" u="sng" dirty="0" smtClean="0"/>
              <a:t>опытом-</a:t>
            </a:r>
          </a:p>
          <a:p>
            <a:pPr marL="0" indent="0" algn="ctr">
              <a:buNone/>
            </a:pPr>
            <a:r>
              <a:rPr lang="ru-RU" sz="2400" b="1" u="sng" dirty="0" smtClean="0"/>
              <a:t>чья </a:t>
            </a:r>
            <a:r>
              <a:rPr lang="ru-RU" sz="2400" b="1" u="sng" dirty="0"/>
              <a:t>зона ответственности</a:t>
            </a:r>
            <a:r>
              <a:rPr lang="ru-RU" dirty="0"/>
              <a:t>?</a:t>
            </a:r>
          </a:p>
          <a:p>
            <a:pPr marL="0" indent="0">
              <a:buNone/>
            </a:pPr>
            <a:endParaRPr lang="ru-RU" sz="1800" dirty="0" smtClean="0"/>
          </a:p>
          <a:p>
            <a:pPr marL="0" indent="0">
              <a:buNone/>
            </a:pPr>
            <a:r>
              <a:rPr lang="ru-RU" dirty="0" smtClean="0"/>
              <a:t>-Кто </a:t>
            </a:r>
            <a:r>
              <a:rPr lang="ru-RU" dirty="0"/>
              <a:t>в вашей компании отвечает за клиентский опыт?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Конечно</a:t>
            </a:r>
            <a:r>
              <a:rPr lang="ru-RU" dirty="0"/>
              <a:t>, это может быть отдельная команда управления </a:t>
            </a:r>
            <a:r>
              <a:rPr lang="ru-RU" dirty="0" smtClean="0"/>
              <a:t>потребительским </a:t>
            </a:r>
            <a:r>
              <a:rPr lang="ru-RU" dirty="0"/>
              <a:t>опытом, это могут быть топ-менеджеры, да хоть бухгалтер — кто угодно.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Но </a:t>
            </a:r>
            <a:r>
              <a:rPr lang="ru-RU" dirty="0"/>
              <a:t>на самом деле, всем командам стоит работать вместе, чтобы влиять на клиентский опыт было возможно.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89692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20688"/>
            <a:ext cx="8183880" cy="1051560"/>
          </a:xfrm>
        </p:spPr>
        <p:txBody>
          <a:bodyPr>
            <a:noAutofit/>
          </a:bodyPr>
          <a:lstStyle/>
          <a:p>
            <a:pPr algn="ctr"/>
            <a:r>
              <a:rPr lang="ru-RU" sz="2500" dirty="0" smtClean="0">
                <a:solidFill>
                  <a:schemeClr val="tx1"/>
                </a:solidFill>
                <a:effectLst/>
              </a:rPr>
              <a:t>*Управление </a:t>
            </a:r>
            <a:r>
              <a:rPr lang="ru-RU" sz="2500" dirty="0">
                <a:solidFill>
                  <a:schemeClr val="tx1"/>
                </a:solidFill>
                <a:effectLst/>
              </a:rPr>
              <a:t>клиентским 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опытом-дело </a:t>
            </a:r>
            <a:br>
              <a:rPr lang="ru-RU" sz="2500" dirty="0" smtClean="0">
                <a:solidFill>
                  <a:schemeClr val="tx1"/>
                </a:solidFill>
                <a:effectLst/>
              </a:rPr>
            </a:br>
            <a:r>
              <a:rPr lang="ru-RU" sz="2500" dirty="0" smtClean="0">
                <a:solidFill>
                  <a:schemeClr val="tx1"/>
                </a:solidFill>
                <a:effectLst/>
              </a:rPr>
              <a:t>не </a:t>
            </a:r>
            <a:r>
              <a:rPr lang="ru-RU" sz="2500" dirty="0">
                <a:solidFill>
                  <a:schemeClr val="tx1"/>
                </a:solidFill>
                <a:effectLst/>
              </a:rPr>
              <a:t>одной команды, а работа </a:t>
            </a:r>
            <a:r>
              <a:rPr lang="ru-RU" sz="2500" dirty="0" smtClean="0">
                <a:solidFill>
                  <a:schemeClr val="tx1"/>
                </a:solidFill>
                <a:effectLst/>
              </a:rPr>
              <a:t>каждого!!!</a:t>
            </a:r>
            <a:endParaRPr lang="ru-RU" sz="25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844824"/>
            <a:ext cx="8183880" cy="418795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772815"/>
            <a:ext cx="8352928" cy="4608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95106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453</TotalTime>
  <Words>588</Words>
  <Application>Microsoft Office PowerPoint</Application>
  <PresentationFormat>Экран (4:3)</PresentationFormat>
  <Paragraphs>67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Аспект</vt:lpstr>
      <vt:lpstr>Учебный предмет:  «Основы предпринимательства и бизнеса» Класс: 10 «А» Раздел №4: «Дизайн мышления» Тема: «Эмпатия» Цели изучения:  10.4.2.1-уметь определять группы пользователей, которых затронет проект прямо или косвенно; </vt:lpstr>
      <vt:lpstr>Задание по пройденному материалу по теме «Введение в дизайн мышление»:</vt:lpstr>
      <vt:lpstr> Эмпатия</vt:lpstr>
      <vt:lpstr>в общении …</vt:lpstr>
      <vt:lpstr>в коммуникации….</vt:lpstr>
      <vt:lpstr>-Рассмотрев определение эмпатии перейдём к изучению опыта пользователей.</vt:lpstr>
      <vt:lpstr>        -Из каких факторов формируется пользовательский опыт?</vt:lpstr>
      <vt:lpstr>Презентация PowerPoint</vt:lpstr>
      <vt:lpstr>*Управление клиентским опытом-дело  не одной команды, а работа каждого!!!</vt:lpstr>
      <vt:lpstr>*Назовите известные  компании, где по-вашему, также должны быть распределены роли, как в таблице? </vt:lpstr>
      <vt:lpstr>Презентация PowerPoint</vt:lpstr>
      <vt:lpstr>Закрепление новой темы:</vt:lpstr>
      <vt:lpstr>     Задание на дом: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Горовая Александра Викторовна –  аспирант, ассистент кафедры новой и новейшей истории Запада и Востока исторического факультета</dc:title>
  <dc:creator>админ</dc:creator>
  <cp:lastModifiedBy>Пользователь</cp:lastModifiedBy>
  <cp:revision>46</cp:revision>
  <dcterms:modified xsi:type="dcterms:W3CDTF">2020-04-03T10:58:51Z</dcterms:modified>
</cp:coreProperties>
</file>