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1" r:id="rId5"/>
    <p:sldId id="270" r:id="rId6"/>
    <p:sldId id="271" r:id="rId7"/>
    <p:sldId id="263" r:id="rId8"/>
    <p:sldId id="259" r:id="rId9"/>
    <p:sldId id="272" r:id="rId10"/>
    <p:sldId id="273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20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EB5CB8-354E-4C6F-A666-0C1E9F25511F}" type="datetimeFigureOut">
              <a:rPr lang="ru-RU" smtClean="0"/>
              <a:pPr/>
              <a:t>01.04.2020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08B21F0-2E2B-43AF-B177-079A3B9D08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kDyigLiOup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5652120" cy="764704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«Что означают цифры?»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</a:t>
            </a:r>
          </a:p>
          <a:p>
            <a:r>
              <a:rPr lang="ru-RU" dirty="0" smtClean="0"/>
              <a:t>У мушки дрозофилы. </a:t>
            </a:r>
          </a:p>
          <a:p>
            <a:r>
              <a:rPr lang="ru-RU" dirty="0" smtClean="0"/>
              <a:t>генов.</a:t>
            </a:r>
            <a:endParaRPr lang="ru-RU" dirty="0"/>
          </a:p>
        </p:txBody>
      </p:sp>
      <p:pic>
        <p:nvPicPr>
          <p:cNvPr id="11266" name="Picture 2" descr="http://kartinkahd.net/wp-content/img/2014/07/koshka-s-sinimi-glazam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4005064"/>
            <a:ext cx="4032448" cy="267851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987824" y="4941168"/>
            <a:ext cx="18002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sz="3600" b="1" dirty="0" smtClean="0"/>
              <a:t>20 285 </a:t>
            </a:r>
            <a:endParaRPr lang="ru-RU" sz="3600" b="1" dirty="0"/>
          </a:p>
        </p:txBody>
      </p:sp>
      <p:pic>
        <p:nvPicPr>
          <p:cNvPr id="11268" name="Picture 4" descr="http://spbdays.ru/wp-content/uploads/2015/05/b_1916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060848"/>
            <a:ext cx="4528727" cy="249746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4355976" y="2996952"/>
            <a:ext cx="1728192" cy="648072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13 767</a:t>
            </a:r>
            <a:endParaRPr lang="ru-RU" sz="3600" b="1" dirty="0"/>
          </a:p>
        </p:txBody>
      </p:sp>
      <p:pic>
        <p:nvPicPr>
          <p:cNvPr id="11270" name="Picture 6" descr="https://im0-tub-kz.yandex.net/i?id=e4288832b0b25137173d0edc12fe32db-l&amp;n=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0"/>
            <a:ext cx="3563888" cy="2529878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2699792" y="980728"/>
            <a:ext cx="2952328" cy="7200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</a:rPr>
              <a:t>50–60 тысяч</a:t>
            </a:r>
            <a:endParaRPr lang="ru-RU" sz="32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635620813"/>
              </p:ext>
            </p:extLst>
          </p:nvPr>
        </p:nvGraphicFramePr>
        <p:xfrm>
          <a:off x="683568" y="1988840"/>
          <a:ext cx="6912768" cy="295232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32942"/>
                <a:gridCol w="3679826"/>
              </a:tblGrid>
              <a:tr h="803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Критерий: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ctr">
                        <a:lnSpc>
                          <a:spcPct val="111000"/>
                        </a:lnSpc>
                        <a:spcAft>
                          <a:spcPts val="415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1000"/>
                        </a:lnSpc>
                        <a:spcAft>
                          <a:spcPts val="415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Дескриптор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148797">
                <a:tc>
                  <a:txBody>
                    <a:bodyPr/>
                    <a:lstStyle/>
                    <a:p>
                      <a:pPr>
                        <a:lnSpc>
                          <a:spcPct val="111000"/>
                        </a:lnSpc>
                        <a:spcAft>
                          <a:spcPts val="415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Объясняет роль генов в определении признаков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определяет признаки, которые обеспечиваются генами в хромосомах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marR="21590">
                        <a:lnSpc>
                          <a:spcPct val="111000"/>
                        </a:lnSpc>
                        <a:spcAft>
                          <a:spcPts val="415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>
                        <a:lnSpc>
                          <a:spcPct val="111000"/>
                        </a:lnSpc>
                        <a:spcAft>
                          <a:spcPts val="415"/>
                        </a:spcAft>
                      </a:pPr>
                      <a:r>
                        <a:rPr lang="ru-RU" sz="1200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74241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zhaba.ru/storage-10667/images-1443/600x720-e08b355207b11031fbd7c576073bcea6_1014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0"/>
            <a:ext cx="2207496" cy="17728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/>
              <a:t>Рефлексия: </a:t>
            </a:r>
            <a:br>
              <a:rPr lang="ru-RU" sz="3200" b="1" dirty="0" smtClean="0"/>
            </a:br>
            <a:r>
              <a:rPr lang="ru-RU" sz="3200" b="1" dirty="0" smtClean="0"/>
              <a:t>«Объясни пословицу»: </a:t>
            </a:r>
            <a:br>
              <a:rPr lang="ru-RU" sz="3200" b="1" dirty="0" smtClean="0"/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"Не расти яблочку на елке. Не бывать шишке на рябине".</a:t>
            </a:r>
          </a:p>
          <a:p>
            <a:endParaRPr lang="ru-RU" dirty="0"/>
          </a:p>
        </p:txBody>
      </p:sp>
      <p:pic>
        <p:nvPicPr>
          <p:cNvPr id="23558" name="Picture 6" descr="http://img-fotki.yandex.ru/get/4608/ir-sebelewa2011.2/0_55fe0_5ef7e52d_X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05064"/>
            <a:ext cx="3528392" cy="28529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Домашнее задание: 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подготовить рассказ на 1 минуту о роли генов в передаче признаков.</a:t>
            </a:r>
            <a:endParaRPr lang="ru-RU" sz="32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4578" name="Picture 2" descr="http://cs316521.vk.me/v316521775/8032/lRdLMkvzpt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4005064"/>
            <a:ext cx="3868688" cy="2553939"/>
          </a:xfrm>
          <a:prstGeom prst="rect">
            <a:avLst/>
          </a:prstGeom>
          <a:noFill/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0"/>
            <a:ext cx="792088" cy="17881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003232" cy="185821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/>
                <a:ea typeface="Calibri"/>
              </a:rPr>
              <a:t>Роль дезоксирибонуклеиновой кислоты  и генов в наследовании признаков человека. Приобретенные и наследственные признаки</a:t>
            </a:r>
            <a:endParaRPr lang="ru-RU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520358632"/>
              </p:ext>
            </p:extLst>
          </p:nvPr>
        </p:nvGraphicFramePr>
        <p:xfrm>
          <a:off x="395536" y="2852936"/>
          <a:ext cx="7467600" cy="12618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67600"/>
              </a:tblGrid>
              <a:tr h="115212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7.2.4.1 исследовать наследственные и ненаследственные </a:t>
                      </a:r>
                      <a:r>
                        <a:rPr lang="kk-KZ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признаки</a:t>
                      </a:r>
                      <a:r>
                        <a:rPr lang="ru-RU" sz="1800" b="1" dirty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</a:rPr>
                        <a:t> организма человека </a:t>
                      </a:r>
                      <a:endParaRPr lang="ru-RU" sz="1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800" b="1" kern="12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7.2.4.2 приводить примеры дискретной и непрерывной изменчивости</a:t>
                      </a:r>
                      <a:endParaRPr lang="ru-RU" sz="12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</a:endParaRPr>
                    </a:p>
                  </a:txBody>
                  <a:tcPr marL="114300" marR="114300" marT="0" marB="0"/>
                </a:tc>
              </a:tr>
            </a:tbl>
          </a:graphicData>
        </a:graphic>
      </p:graphicFrame>
      <p:pic>
        <p:nvPicPr>
          <p:cNvPr id="27650" name="Picture 2" descr="http://api.ning.com/files/Ug-Ogup9PZ*sGLJMyvhgb6BFNbQzY6pLXFngQyH*puSNjpQpBdkHZqYAVXCDz16ecRdnA1yoni8ZHuDwlI1gv-1uJyxdPtVE/3244016_ce0b91ae145f9cfc8f1fea34ff2609a1_w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4077072"/>
            <a:ext cx="3863752" cy="2553699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833438" y="433812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88913"/>
            <a:ext cx="8001000" cy="7921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k-KZ" alt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«По порядку становись»</a:t>
            </a:r>
            <a:endParaRPr lang="ru-RU" altLang="ru-RU" sz="4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3635896" y="3789040"/>
            <a:ext cx="216058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 smtClean="0"/>
              <a:t>    </a:t>
            </a:r>
            <a:r>
              <a:rPr lang="ru-RU" altLang="ru-RU" sz="3600" b="1" dirty="0" smtClean="0"/>
              <a:t>ЯДРО</a:t>
            </a:r>
            <a:endParaRPr lang="ru-RU" altLang="ru-RU" sz="3600" b="1" dirty="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2051720" y="5596091"/>
            <a:ext cx="381642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i="1" dirty="0"/>
              <a:t>ХРОМОСОМА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621399" y="1556792"/>
            <a:ext cx="324085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i="1" dirty="0"/>
              <a:t>МОЛЕКУЛА ДНК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4860032" y="1988840"/>
            <a:ext cx="288131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i="1" dirty="0">
                <a:solidFill>
                  <a:schemeClr val="tx1"/>
                </a:solidFill>
              </a:rPr>
              <a:t>ГЕН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188913"/>
            <a:ext cx="8001000" cy="792162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kk-KZ" altLang="ru-RU" sz="4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mpus Sans ITC" pitchFamily="82" charset="0"/>
              </a:rPr>
              <a:t>«По порядку становись»</a:t>
            </a:r>
            <a:endParaRPr lang="ru-RU" altLang="ru-RU" sz="4400" b="1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empus Sans ITC" pitchFamily="82" charset="0"/>
            </a:endParaRPr>
          </a:p>
        </p:txBody>
      </p:sp>
      <p:sp>
        <p:nvSpPr>
          <p:cNvPr id="6147" name="Text Box 4"/>
          <p:cNvSpPr txBox="1">
            <a:spLocks noChangeArrowheads="1"/>
          </p:cNvSpPr>
          <p:nvPr/>
        </p:nvSpPr>
        <p:spPr bwMode="auto">
          <a:xfrm>
            <a:off x="467544" y="1340768"/>
            <a:ext cx="2160588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2800" b="1" dirty="0" smtClean="0"/>
              <a:t>    </a:t>
            </a:r>
            <a:r>
              <a:rPr lang="ru-RU" altLang="ru-RU" sz="3600" b="1" dirty="0" smtClean="0"/>
              <a:t>ЯДРО</a:t>
            </a:r>
            <a:endParaRPr lang="ru-RU" altLang="ru-RU" sz="3600" b="1" dirty="0"/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3851920" y="2780928"/>
            <a:ext cx="3816424" cy="646331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3600" b="1" i="1" dirty="0"/>
              <a:t>ХРОМОСОМА</a:t>
            </a:r>
          </a:p>
        </p:txBody>
      </p:sp>
      <p:sp>
        <p:nvSpPr>
          <p:cNvPr id="6150" name="Text Box 7"/>
          <p:cNvSpPr txBox="1">
            <a:spLocks noChangeArrowheads="1"/>
          </p:cNvSpPr>
          <p:nvPr/>
        </p:nvSpPr>
        <p:spPr bwMode="auto">
          <a:xfrm>
            <a:off x="4355976" y="4869160"/>
            <a:ext cx="324085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i="1" dirty="0"/>
              <a:t>МОЛЕКУЛА ДНК</a:t>
            </a:r>
          </a:p>
        </p:txBody>
      </p:sp>
      <p:sp>
        <p:nvSpPr>
          <p:cNvPr id="6151" name="Text Box 8"/>
          <p:cNvSpPr txBox="1">
            <a:spLocks noChangeArrowheads="1"/>
          </p:cNvSpPr>
          <p:nvPr/>
        </p:nvSpPr>
        <p:spPr bwMode="auto">
          <a:xfrm>
            <a:off x="323528" y="5157192"/>
            <a:ext cx="2881312" cy="64633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3600" b="1" i="1" dirty="0">
                <a:solidFill>
                  <a:schemeClr val="tx1"/>
                </a:solidFill>
              </a:rPr>
              <a:t>ГЕН </a:t>
            </a:r>
          </a:p>
        </p:txBody>
      </p:sp>
      <p:sp>
        <p:nvSpPr>
          <p:cNvPr id="8" name="Выгнутая вверх стрелка 7"/>
          <p:cNvSpPr/>
          <p:nvPr/>
        </p:nvSpPr>
        <p:spPr>
          <a:xfrm rot="3691666">
            <a:off x="2703539" y="1201331"/>
            <a:ext cx="1800200" cy="1080120"/>
          </a:xfrm>
          <a:prstGeom prst="curved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 rot="1973076">
            <a:off x="4255712" y="3176160"/>
            <a:ext cx="913393" cy="1756961"/>
          </a:xfrm>
          <a:prstGeom prst="curved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Выгнутая вверх стрелка 11"/>
          <p:cNvSpPr/>
          <p:nvPr/>
        </p:nvSpPr>
        <p:spPr>
          <a:xfrm rot="9802136">
            <a:off x="2274444" y="5667830"/>
            <a:ext cx="2276945" cy="882796"/>
          </a:xfrm>
          <a:prstGeom prst="curvedDownArrow">
            <a:avLst>
              <a:gd name="adj1" fmla="val 50000"/>
              <a:gd name="adj2" fmla="val 50000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ru-RU" sz="4000" dirty="0"/>
              <a:t>Работа с текстом, дать определения следующим понятиям темы: наследственность, изменчивость  </a:t>
            </a:r>
          </a:p>
          <a:p>
            <a:r>
              <a:rPr lang="ru-RU" sz="4000" dirty="0" smtClean="0"/>
              <a:t>Параграф  50 стр.197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86294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Просмотр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</a:rPr>
              <a:t>виодеосюжета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b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</a:rPr>
              <a:t>Что такое гены?</a:t>
            </a:r>
            <a:r>
              <a:rPr lang="ru-RU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2">
                    <a:lumMod val="50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accent2">
                    <a:lumMod val="50000"/>
                  </a:schemeClr>
                </a:solidFill>
                <a:hlinkClick r:id="rId2"/>
              </a:rPr>
              <a:t>https</a:t>
            </a:r>
            <a:r>
              <a:rPr lang="ru-RU" u="sng" dirty="0">
                <a:solidFill>
                  <a:schemeClr val="accent2">
                    <a:lumMod val="50000"/>
                  </a:schemeClr>
                </a:solidFill>
                <a:hlinkClick r:id="rId2"/>
              </a:rPr>
              <a:t>://www.youtube.com/watch?v=kDyigLiOupA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325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7" y="332656"/>
            <a:ext cx="8351093" cy="144016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88641"/>
            <a:ext cx="8229600" cy="2304256"/>
          </a:xfrm>
        </p:spPr>
        <p:txBody>
          <a:bodyPr>
            <a:noAutofit/>
          </a:bodyPr>
          <a:lstStyle/>
          <a:p>
            <a:r>
              <a:rPr lang="ru-RU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 –  единица наследственности, представляющая собой участок молекулы ДНК, который содержит информацию о первичной структуре одного белка.</a:t>
            </a:r>
            <a:endParaRPr lang="ru-RU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2204864"/>
            <a:ext cx="324036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ГЕН- материальный носитель наследственной информации, совокупность</a:t>
            </a:r>
          </a:p>
          <a:p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которых родители передают потомкам во время размножения.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2204864"/>
            <a:ext cx="4534669" cy="384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338"/>
            <a:ext cx="9143999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/>
              <a:t>Задание №4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dirty="0" smtClean="0"/>
              <a:t>Выберите </a:t>
            </a:r>
            <a:r>
              <a:rPr lang="ru-RU" b="1" dirty="0"/>
              <a:t>верные утверждения о роли генов в формировании признаков, поставив «+» и «-» </a:t>
            </a:r>
            <a:endParaRPr lang="ru-RU" dirty="0"/>
          </a:p>
          <a:p>
            <a:pPr marL="0" indent="0">
              <a:buNone/>
            </a:pPr>
            <a:r>
              <a:rPr lang="ru-RU" b="1" dirty="0"/>
              <a:t> </a:t>
            </a:r>
            <a:endParaRPr lang="ru-RU" dirty="0"/>
          </a:p>
          <a:p>
            <a:r>
              <a:rPr lang="ru-RU" dirty="0"/>
              <a:t>1.Голубые глаза имеются у людей, у которых ген, отвечающий за цвет глаз,  находится в определенном состоянии.</a:t>
            </a:r>
          </a:p>
          <a:p>
            <a:r>
              <a:rPr lang="ru-RU" dirty="0"/>
              <a:t>2. Красивый загар обеспечивается специальным геном.</a:t>
            </a:r>
          </a:p>
          <a:p>
            <a:r>
              <a:rPr lang="ru-RU" dirty="0"/>
              <a:t>3. Пушистая шерстка у сибирских котов – это проявление гена, ответственного за густоту меха.</a:t>
            </a:r>
          </a:p>
          <a:p>
            <a:r>
              <a:rPr lang="ru-RU" dirty="0"/>
              <a:t>4. За пятнистую окраска жирафа отвечает специальный ген.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0800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267</TotalTime>
  <Words>176</Words>
  <Application>Microsoft Office PowerPoint</Application>
  <PresentationFormat>Экран (4:3)</PresentationFormat>
  <Paragraphs>47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Эркер</vt:lpstr>
      <vt:lpstr>«Что означают цифры?» </vt:lpstr>
      <vt:lpstr>Роль дезоксирибонуклеиновой кислоты  и генов в наследовании признаков человека. Приобретенные и наследственные признаки</vt:lpstr>
      <vt:lpstr>«По порядку становись»</vt:lpstr>
      <vt:lpstr>«По порядку становись»</vt:lpstr>
      <vt:lpstr>Презентация PowerPoint</vt:lpstr>
      <vt:lpstr>Просмотр виодеосюжета:  Что такое гены? </vt:lpstr>
      <vt:lpstr>Презентация PowerPoint</vt:lpstr>
      <vt:lpstr>Презентация PowerPoint</vt:lpstr>
      <vt:lpstr>Задание №4 </vt:lpstr>
      <vt:lpstr>Презентация PowerPoint</vt:lpstr>
      <vt:lpstr>Рефлексия:  «Объясни пословицу»:  </vt:lpstr>
      <vt:lpstr>Домашнее задание: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Зауре</cp:lastModifiedBy>
  <cp:revision>29</cp:revision>
  <dcterms:created xsi:type="dcterms:W3CDTF">2017-03-22T03:36:25Z</dcterms:created>
  <dcterms:modified xsi:type="dcterms:W3CDTF">2020-04-01T04:27:22Z</dcterms:modified>
</cp:coreProperties>
</file>