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842" autoAdjust="0"/>
  </p:normalViewPr>
  <p:slideViewPr>
    <p:cSldViewPr>
      <p:cViewPr>
        <p:scale>
          <a:sx n="69" d="100"/>
          <a:sy n="69" d="100"/>
        </p:scale>
        <p:origin x="-8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E3D912C-50F7-4F19-AB75-45759EC097A6}" type="datetimeFigureOut">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221A05-2454-48EA-9A4E-D36D8C25C95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E3D912C-50F7-4F19-AB75-45759EC097A6}" type="datetimeFigureOut">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221A05-2454-48EA-9A4E-D36D8C25C95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3D912C-50F7-4F19-AB75-45759EC097A6}" type="datetimeFigureOut">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221A05-2454-48EA-9A4E-D36D8C25C952}"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E3D912C-50F7-4F19-AB75-45759EC097A6}" type="datetimeFigureOut">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221A05-2454-48EA-9A4E-D36D8C25C952}"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E3D912C-50F7-4F19-AB75-45759EC097A6}" type="datetimeFigureOut">
              <a:rPr lang="ru-RU" smtClean="0"/>
              <a:t>02.04.2020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221A05-2454-48EA-9A4E-D36D8C25C95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8E3D912C-50F7-4F19-AB75-45759EC097A6}" type="datetimeFigureOut">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221A05-2454-48EA-9A4E-D36D8C25C952}"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E3D912C-50F7-4F19-AB75-45759EC097A6}" type="datetimeFigureOut">
              <a:rPr lang="ru-RU" smtClean="0"/>
              <a:t>02.04.2020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221A05-2454-48EA-9A4E-D36D8C25C95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E3D912C-50F7-4F19-AB75-45759EC097A6}" type="datetimeFigureOut">
              <a:rPr lang="ru-RU" smtClean="0"/>
              <a:t>02.04.2020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221A05-2454-48EA-9A4E-D36D8C25C95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E3D912C-50F7-4F19-AB75-45759EC097A6}" type="datetimeFigureOut">
              <a:rPr lang="ru-RU" smtClean="0"/>
              <a:t>02.04.2020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4221A05-2454-48EA-9A4E-D36D8C25C95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E3D912C-50F7-4F19-AB75-45759EC097A6}" type="datetimeFigureOut">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221A05-2454-48EA-9A4E-D36D8C25C952}"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E3D912C-50F7-4F19-AB75-45759EC097A6}" type="datetimeFigureOut">
              <a:rPr lang="ru-RU" smtClean="0"/>
              <a:t>02.04.2020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221A05-2454-48EA-9A4E-D36D8C25C952}"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E3D912C-50F7-4F19-AB75-45759EC097A6}" type="datetimeFigureOut">
              <a:rPr lang="ru-RU" smtClean="0"/>
              <a:t>02.04.2020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4221A05-2454-48EA-9A4E-D36D8C25C952}"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5400" b="1" dirty="0" smtClean="0">
                <a:solidFill>
                  <a:schemeClr val="tx1"/>
                </a:solidFill>
                <a:latin typeface="Times New Roman" pitchFamily="18" charset="0"/>
                <a:cs typeface="Times New Roman" pitchFamily="18" charset="0"/>
              </a:rPr>
              <a:t>Та</a:t>
            </a:r>
            <a:r>
              <a:rPr lang="kk-KZ" sz="5400" b="1" dirty="0" smtClean="0">
                <a:solidFill>
                  <a:schemeClr val="tx1"/>
                </a:solidFill>
                <a:latin typeface="Times New Roman" pitchFamily="18" charset="0"/>
                <a:cs typeface="Times New Roman" pitchFamily="18" charset="0"/>
              </a:rPr>
              <a:t>қырыбы: </a:t>
            </a:r>
            <a:br>
              <a:rPr lang="kk-KZ" sz="5400" b="1" dirty="0" smtClean="0">
                <a:solidFill>
                  <a:schemeClr val="tx1"/>
                </a:solidFill>
                <a:latin typeface="Times New Roman" pitchFamily="18" charset="0"/>
                <a:cs typeface="Times New Roman" pitchFamily="18" charset="0"/>
              </a:rPr>
            </a:br>
            <a:r>
              <a:rPr lang="kk-KZ" sz="5400" b="1" dirty="0" smtClean="0">
                <a:solidFill>
                  <a:schemeClr val="tx1"/>
                </a:solidFill>
                <a:latin typeface="Times New Roman" pitchFamily="18" charset="0"/>
                <a:cs typeface="Times New Roman" pitchFamily="18" charset="0"/>
              </a:rPr>
              <a:t>Адамға бағытталған өнімдерді құру әдісі</a:t>
            </a:r>
            <a:endParaRPr lang="ru-RU" sz="5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2691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r>
              <a:rPr lang="kk-KZ" b="1" dirty="0" smtClean="0">
                <a:solidFill>
                  <a:schemeClr val="tx1"/>
                </a:solidFill>
                <a:latin typeface="Times New Roman" pitchFamily="18" charset="0"/>
                <a:cs typeface="Times New Roman" pitchFamily="18" charset="0"/>
              </a:rPr>
              <a:t>Оқытудың белсенді әдістері – оқу материалын игеру үдерісінде оқушыларды белсенді ойлау және тәжірибе жүзінде жүргізілетін әдістер. Белсенді оқыту мұғалімнің дайын білімдерді баяндауына, оларды есте сақтауы мен қайта жаңғыртуына емес, оқушылардың белсенді ойлау және тәжірибелік әрекет үдерісінде өз бетінше білімдер мен біліктерді меңгеруіне бағытталған әдістер жүйесін пайдалануды білдіреді.</a:t>
            </a:r>
          </a:p>
        </p:txBody>
      </p:sp>
    </p:spTree>
    <p:extLst>
      <p:ext uri="{BB962C8B-B14F-4D97-AF65-F5344CB8AC3E}">
        <p14:creationId xmlns:p14="http://schemas.microsoft.com/office/powerpoint/2010/main" val="248057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kk-KZ" sz="3200" b="1" dirty="0" smtClean="0">
                <a:solidFill>
                  <a:schemeClr val="tx1"/>
                </a:solidFill>
                <a:latin typeface="Times New Roman" pitchFamily="18" charset="0"/>
                <a:cs typeface="Times New Roman" pitchFamily="18" charset="0"/>
              </a:rPr>
              <a:t>Мақсаты: </a:t>
            </a:r>
          </a:p>
          <a:p>
            <a:endParaRPr lang="kk-KZ" sz="3200" b="1" dirty="0">
              <a:solidFill>
                <a:schemeClr val="tx1"/>
              </a:solidFill>
              <a:latin typeface="Times New Roman" pitchFamily="18" charset="0"/>
              <a:cs typeface="Times New Roman" pitchFamily="18" charset="0"/>
            </a:endParaRPr>
          </a:p>
          <a:p>
            <a:r>
              <a:rPr lang="kk-KZ" sz="3200" b="1" dirty="0" smtClean="0">
                <a:solidFill>
                  <a:schemeClr val="tx1"/>
                </a:solidFill>
                <a:latin typeface="Times New Roman" pitchFamily="18" charset="0"/>
                <a:cs typeface="Times New Roman" pitchFamily="18" charset="0"/>
              </a:rPr>
              <a:t>Оқушыларға адамдарға қажетті өнімдерді қалай пайдалану керектігін түсіндіру</a:t>
            </a:r>
          </a:p>
          <a:p>
            <a:r>
              <a:rPr lang="kk-KZ"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43542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lvl="0">
              <a:buClr>
                <a:srgbClr val="31B6FD"/>
              </a:buClr>
            </a:pPr>
            <a:r>
              <a:rPr lang="kk-KZ" sz="2800" b="1" dirty="0" smtClean="0">
                <a:solidFill>
                  <a:schemeClr val="tx1"/>
                </a:solidFill>
                <a:latin typeface="Times New Roman" pitchFamily="18" charset="0"/>
                <a:cs typeface="Times New Roman" pitchFamily="18" charset="0"/>
              </a:rPr>
              <a:t>Сұрақтар: </a:t>
            </a:r>
          </a:p>
          <a:p>
            <a:pPr lvl="0">
              <a:buClr>
                <a:srgbClr val="31B6FD"/>
              </a:buClr>
            </a:pPr>
            <a:endParaRPr lang="kk-KZ" sz="2800" b="1" dirty="0">
              <a:solidFill>
                <a:schemeClr val="tx1"/>
              </a:solidFill>
              <a:latin typeface="Times New Roman" pitchFamily="18" charset="0"/>
              <a:cs typeface="Times New Roman" pitchFamily="18" charset="0"/>
            </a:endParaRPr>
          </a:p>
          <a:p>
            <a:pPr lvl="0">
              <a:buClr>
                <a:srgbClr val="31B6FD"/>
              </a:buClr>
            </a:pPr>
            <a:r>
              <a:rPr lang="kk-KZ" sz="2800" b="1" dirty="0" smtClean="0">
                <a:solidFill>
                  <a:schemeClr val="tx1"/>
                </a:solidFill>
                <a:latin typeface="Times New Roman" pitchFamily="18" charset="0"/>
                <a:cs typeface="Times New Roman" pitchFamily="18" charset="0"/>
              </a:rPr>
              <a:t>1</a:t>
            </a:r>
            <a:r>
              <a:rPr lang="kk-KZ" sz="2800" b="1" dirty="0">
                <a:solidFill>
                  <a:schemeClr val="tx1"/>
                </a:solidFill>
                <a:latin typeface="Times New Roman" pitchFamily="18" charset="0"/>
                <a:cs typeface="Times New Roman" pitchFamily="18" charset="0"/>
              </a:rPr>
              <a:t>. Кімге сату керек?</a:t>
            </a:r>
          </a:p>
          <a:p>
            <a:pPr lvl="0">
              <a:buClr>
                <a:srgbClr val="31B6FD"/>
              </a:buClr>
            </a:pPr>
            <a:r>
              <a:rPr lang="kk-KZ" sz="2800" b="1" dirty="0">
                <a:solidFill>
                  <a:schemeClr val="tx1"/>
                </a:solidFill>
                <a:latin typeface="Times New Roman" pitchFamily="18" charset="0"/>
                <a:cs typeface="Times New Roman" pitchFamily="18" charset="0"/>
              </a:rPr>
              <a:t>2. Қайда, қашан, қалай сату керек?</a:t>
            </a:r>
          </a:p>
          <a:p>
            <a:pPr lvl="0">
              <a:buClr>
                <a:srgbClr val="31B6FD"/>
              </a:buClr>
            </a:pPr>
            <a:r>
              <a:rPr lang="kk-KZ" sz="2800" b="1" dirty="0">
                <a:solidFill>
                  <a:schemeClr val="tx1"/>
                </a:solidFill>
                <a:latin typeface="Times New Roman" pitchFamily="18" charset="0"/>
                <a:cs typeface="Times New Roman" pitchFamily="18" charset="0"/>
              </a:rPr>
              <a:t>3. Не сату керек?</a:t>
            </a:r>
          </a:p>
          <a:p>
            <a:pPr lvl="0">
              <a:buClr>
                <a:srgbClr val="31B6FD"/>
              </a:buClr>
            </a:pPr>
            <a:r>
              <a:rPr lang="kk-KZ" sz="2800" b="1" dirty="0">
                <a:solidFill>
                  <a:schemeClr val="tx1"/>
                </a:solidFill>
                <a:latin typeface="Times New Roman" pitchFamily="18" charset="0"/>
                <a:cs typeface="Times New Roman" pitchFamily="18" charset="0"/>
              </a:rPr>
              <a:t>4. Тауарды қалай сату керек?</a:t>
            </a:r>
          </a:p>
          <a:p>
            <a:endParaRPr lang="ru-RU" dirty="0"/>
          </a:p>
        </p:txBody>
      </p:sp>
    </p:spTree>
    <p:extLst>
      <p:ext uri="{BB962C8B-B14F-4D97-AF65-F5344CB8AC3E}">
        <p14:creationId xmlns:p14="http://schemas.microsoft.com/office/powerpoint/2010/main" val="80249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ru-RU" b="1" dirty="0" err="1">
                <a:solidFill>
                  <a:schemeClr val="tx1"/>
                </a:solidFill>
                <a:latin typeface="Times New Roman" pitchFamily="18" charset="0"/>
                <a:cs typeface="Times New Roman" pitchFamily="18" charset="0"/>
              </a:rPr>
              <a:t>Соңғы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кездері</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біраз</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өзгерген</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өнімдерді</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есіңізге</a:t>
            </a:r>
            <a:endParaRPr lang="ru-RU" b="1" dirty="0">
              <a:solidFill>
                <a:schemeClr val="tx1"/>
              </a:solidFill>
              <a:latin typeface="Times New Roman" pitchFamily="18" charset="0"/>
              <a:cs typeface="Times New Roman" pitchFamily="18" charset="0"/>
            </a:endParaRPr>
          </a:p>
          <a:p>
            <a:r>
              <a:rPr lang="ru-RU" b="1" dirty="0" err="1">
                <a:solidFill>
                  <a:schemeClr val="tx1"/>
                </a:solidFill>
                <a:latin typeface="Times New Roman" pitchFamily="18" charset="0"/>
                <a:cs typeface="Times New Roman" pitchFamily="18" charset="0"/>
              </a:rPr>
              <a:t>түсіріңізші</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Ол</a:t>
            </a:r>
            <a:r>
              <a:rPr lang="ru-RU" b="1" dirty="0">
                <a:solidFill>
                  <a:schemeClr val="tx1"/>
                </a:solidFill>
                <a:latin typeface="Times New Roman" pitchFamily="18" charset="0"/>
                <a:cs typeface="Times New Roman" pitchFamily="18" charset="0"/>
              </a:rPr>
              <a:t> — </a:t>
            </a:r>
            <a:r>
              <a:rPr lang="ru-RU" b="1" dirty="0" err="1">
                <a:solidFill>
                  <a:schemeClr val="tx1"/>
                </a:solidFill>
                <a:latin typeface="Times New Roman" pitchFamily="18" charset="0"/>
                <a:cs typeface="Times New Roman" pitchFamily="18" charset="0"/>
              </a:rPr>
              <a:t>қандай</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өнімдер</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Қалай</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өзгерді</a:t>
            </a:r>
            <a:r>
              <a:rPr lang="ru-RU" b="1" dirty="0">
                <a:solidFill>
                  <a:schemeClr val="tx1"/>
                </a:solidFill>
                <a:latin typeface="Times New Roman" pitchFamily="18" charset="0"/>
                <a:cs typeface="Times New Roman" pitchFamily="18" charset="0"/>
              </a:rPr>
              <a:t>?</a:t>
            </a:r>
          </a:p>
          <a:p>
            <a:r>
              <a:rPr lang="ru-RU" b="1" dirty="0">
                <a:solidFill>
                  <a:schemeClr val="tx1"/>
                </a:solidFill>
                <a:latin typeface="Times New Roman" pitchFamily="18" charset="0"/>
                <a:cs typeface="Times New Roman" pitchFamily="18" charset="0"/>
              </a:rPr>
              <a:t>Компания о </a:t>
            </a:r>
            <a:r>
              <a:rPr lang="ru-RU" b="1" dirty="0" err="1">
                <a:solidFill>
                  <a:schemeClr val="tx1"/>
                </a:solidFill>
                <a:latin typeface="Times New Roman" pitchFamily="18" charset="0"/>
                <a:cs typeface="Times New Roman" pitchFamily="18" charset="0"/>
              </a:rPr>
              <a:t>лар</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ды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қалай</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өткізді</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Тұ</a:t>
            </a:r>
            <a:r>
              <a:rPr lang="ru-RU" b="1" dirty="0">
                <a:solidFill>
                  <a:schemeClr val="tx1"/>
                </a:solidFill>
                <a:latin typeface="Times New Roman" pitchFamily="18" charset="0"/>
                <a:cs typeface="Times New Roman" pitchFamily="18" charset="0"/>
              </a:rPr>
              <a:t> ты ну </a:t>
            </a:r>
            <a:r>
              <a:rPr lang="ru-RU" b="1" dirty="0" err="1">
                <a:solidFill>
                  <a:schemeClr val="tx1"/>
                </a:solidFill>
                <a:latin typeface="Times New Roman" pitchFamily="18" charset="0"/>
                <a:cs typeface="Times New Roman" pitchFamily="18" charset="0"/>
              </a:rPr>
              <a:t>шы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үшін</a:t>
            </a:r>
            <a:endParaRPr lang="ru-RU" b="1" dirty="0">
              <a:solidFill>
                <a:schemeClr val="tx1"/>
              </a:solidFill>
              <a:latin typeface="Times New Roman" pitchFamily="18" charset="0"/>
              <a:cs typeface="Times New Roman" pitchFamily="18" charset="0"/>
            </a:endParaRPr>
          </a:p>
          <a:p>
            <a:r>
              <a:rPr lang="ru-RU" b="1" dirty="0" err="1">
                <a:solidFill>
                  <a:schemeClr val="tx1"/>
                </a:solidFill>
                <a:latin typeface="Times New Roman" pitchFamily="18" charset="0"/>
                <a:cs typeface="Times New Roman" pitchFamily="18" charset="0"/>
              </a:rPr>
              <a:t>ол</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қаншалық</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маңызды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болды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Мәселен</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Coca-</a:t>
            </a:r>
          </a:p>
          <a:p>
            <a:r>
              <a:rPr lang="en-US" b="1" dirty="0">
                <a:solidFill>
                  <a:schemeClr val="tx1"/>
                </a:solidFill>
                <a:latin typeface="Times New Roman" pitchFamily="18" charset="0"/>
                <a:cs typeface="Times New Roman" pitchFamily="18" charset="0"/>
              </a:rPr>
              <a:t>Cola≫ </a:t>
            </a:r>
            <a:r>
              <a:rPr lang="ru-RU" b="1" dirty="0" err="1">
                <a:solidFill>
                  <a:schemeClr val="tx1"/>
                </a:solidFill>
                <a:latin typeface="Times New Roman" pitchFamily="18" charset="0"/>
                <a:cs typeface="Times New Roman" pitchFamily="18" charset="0"/>
              </a:rPr>
              <a:t>компаниясы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өнімін</a:t>
            </a:r>
            <a:r>
              <a:rPr lang="ru-RU" b="1" dirty="0">
                <a:solidFill>
                  <a:schemeClr val="tx1"/>
                </a:solidFill>
                <a:latin typeface="Times New Roman" pitchFamily="18" charset="0"/>
                <a:cs typeface="Times New Roman" pitchFamily="18" charset="0"/>
              </a:rPr>
              <a:t> 0,25 мл </a:t>
            </a:r>
            <a:r>
              <a:rPr lang="ru-RU" b="1" dirty="0" err="1">
                <a:solidFill>
                  <a:schemeClr val="tx1"/>
                </a:solidFill>
                <a:latin typeface="Times New Roman" pitchFamily="18" charset="0"/>
                <a:cs typeface="Times New Roman" pitchFamily="18" charset="0"/>
              </a:rPr>
              <a:t>құтыда</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шығара</a:t>
            </a:r>
            <a:endParaRPr lang="ru-RU" b="1" dirty="0">
              <a:solidFill>
                <a:schemeClr val="tx1"/>
              </a:solidFill>
              <a:latin typeface="Times New Roman" pitchFamily="18" charset="0"/>
              <a:cs typeface="Times New Roman" pitchFamily="18" charset="0"/>
            </a:endParaRPr>
          </a:p>
          <a:p>
            <a:r>
              <a:rPr lang="ru-RU" b="1" dirty="0" err="1">
                <a:solidFill>
                  <a:schemeClr val="tx1"/>
                </a:solidFill>
                <a:latin typeface="Times New Roman" pitchFamily="18" charset="0"/>
                <a:cs typeface="Times New Roman" pitchFamily="18" charset="0"/>
              </a:rPr>
              <a:t>бастады</a:t>
            </a:r>
            <a:r>
              <a:rPr lang="ru-RU" b="1" dirty="0">
                <a:solidFill>
                  <a:schemeClr val="tx1"/>
                </a:solidFill>
                <a:latin typeface="Times New Roman" pitchFamily="18" charset="0"/>
                <a:cs typeface="Times New Roman" pitchFamily="18" charset="0"/>
              </a:rPr>
              <a:t>. Компания </a:t>
            </a:r>
            <a:r>
              <a:rPr lang="ru-RU" b="1" dirty="0" err="1">
                <a:solidFill>
                  <a:schemeClr val="tx1"/>
                </a:solidFill>
                <a:latin typeface="Times New Roman" pitchFamily="18" charset="0"/>
                <a:cs typeface="Times New Roman" pitchFamily="18" charset="0"/>
              </a:rPr>
              <a:t>үшін</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бұл</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көп</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шығынды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қа</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жет</a:t>
            </a:r>
            <a:endParaRPr lang="ru-RU" b="1" dirty="0">
              <a:solidFill>
                <a:schemeClr val="tx1"/>
              </a:solidFill>
              <a:latin typeface="Times New Roman" pitchFamily="18" charset="0"/>
              <a:cs typeface="Times New Roman" pitchFamily="18" charset="0"/>
            </a:endParaRPr>
          </a:p>
          <a:p>
            <a:r>
              <a:rPr lang="ru-RU" b="1" dirty="0" err="1">
                <a:solidFill>
                  <a:schemeClr val="tx1"/>
                </a:solidFill>
                <a:latin typeface="Times New Roman" pitchFamily="18" charset="0"/>
                <a:cs typeface="Times New Roman" pitchFamily="18" charset="0"/>
              </a:rPr>
              <a:t>етпейді</a:t>
            </a:r>
            <a:r>
              <a:rPr lang="ru-RU" b="1" dirty="0">
                <a:solidFill>
                  <a:schemeClr val="tx1"/>
                </a:solidFill>
                <a:latin typeface="Times New Roman" pitchFamily="18" charset="0"/>
                <a:cs typeface="Times New Roman" pitchFamily="18" charset="0"/>
              </a:rPr>
              <a:t>, ал </a:t>
            </a:r>
            <a:r>
              <a:rPr lang="ru-RU" b="1" dirty="0" err="1">
                <a:solidFill>
                  <a:schemeClr val="tx1"/>
                </a:solidFill>
                <a:latin typeface="Times New Roman" pitchFamily="18" charset="0"/>
                <a:cs typeface="Times New Roman" pitchFamily="18" charset="0"/>
              </a:rPr>
              <a:t>тұ</a:t>
            </a:r>
            <a:r>
              <a:rPr lang="ru-RU" b="1" dirty="0">
                <a:solidFill>
                  <a:schemeClr val="tx1"/>
                </a:solidFill>
                <a:latin typeface="Times New Roman" pitchFamily="18" charset="0"/>
                <a:cs typeface="Times New Roman" pitchFamily="18" charset="0"/>
              </a:rPr>
              <a:t> ты ну </a:t>
            </a:r>
            <a:r>
              <a:rPr lang="ru-RU" b="1" dirty="0" err="1">
                <a:solidFill>
                  <a:schemeClr val="tx1"/>
                </a:solidFill>
                <a:latin typeface="Times New Roman" pitchFamily="18" charset="0"/>
                <a:cs typeface="Times New Roman" pitchFamily="18" charset="0"/>
              </a:rPr>
              <a:t>шы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үшін</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бұл</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өте</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ыңғайлы</a:t>
            </a:r>
            <a:endParaRPr lang="ru-RU" b="1" dirty="0">
              <a:solidFill>
                <a:schemeClr val="tx1"/>
              </a:solidFill>
              <a:latin typeface="Times New Roman" pitchFamily="18" charset="0"/>
              <a:cs typeface="Times New Roman" pitchFamily="18" charset="0"/>
            </a:endParaRPr>
          </a:p>
          <a:p>
            <a:r>
              <a:rPr lang="ru-RU" b="1" dirty="0" err="1">
                <a:solidFill>
                  <a:schemeClr val="tx1"/>
                </a:solidFill>
                <a:latin typeface="Times New Roman" pitchFamily="18" charset="0"/>
                <a:cs typeface="Times New Roman" pitchFamily="18" charset="0"/>
              </a:rPr>
              <a:t>болды</a:t>
            </a:r>
            <a:r>
              <a:rPr lang="ru-RU" b="1"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3941490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8"/>
            <a:ext cx="7408333" cy="4785395"/>
          </a:xfrm>
        </p:spPr>
        <p:txBody>
          <a:bodyPr>
            <a:noAutofit/>
          </a:bodyPr>
          <a:lstStyle/>
          <a:p>
            <a:r>
              <a:rPr lang="ru-RU" b="1" dirty="0" err="1">
                <a:solidFill>
                  <a:schemeClr val="tx1"/>
                </a:solidFill>
                <a:latin typeface="Times New Roman" pitchFamily="18" charset="0"/>
                <a:cs typeface="Times New Roman" pitchFamily="18" charset="0"/>
              </a:rPr>
              <a:t>Өткізуді</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ұйымдастыру</a:t>
            </a:r>
            <a:r>
              <a:rPr lang="ru-RU" b="1" dirty="0">
                <a:solidFill>
                  <a:schemeClr val="tx1"/>
                </a:solidFill>
                <a:latin typeface="Times New Roman" pitchFamily="18" charset="0"/>
                <a:cs typeface="Times New Roman" pitchFamily="18" charset="0"/>
              </a:rPr>
              <a:t> (тактика</a:t>
            </a:r>
            <a:r>
              <a:rPr lang="ru-RU" b="1" dirty="0" smtClean="0">
                <a:solidFill>
                  <a:schemeClr val="tx1"/>
                </a:solidFill>
                <a:latin typeface="Times New Roman" pitchFamily="18" charset="0"/>
                <a:cs typeface="Times New Roman" pitchFamily="18" charset="0"/>
              </a:rPr>
              <a:t>)</a:t>
            </a:r>
          </a:p>
          <a:p>
            <a:endParaRPr lang="ru-RU" b="1" dirty="0" smtClean="0">
              <a:solidFill>
                <a:schemeClr val="tx1"/>
              </a:solidFill>
              <a:latin typeface="Times New Roman" pitchFamily="18" charset="0"/>
              <a:cs typeface="Times New Roman" pitchFamily="18" charset="0"/>
            </a:endParaRPr>
          </a:p>
          <a:p>
            <a:r>
              <a:rPr lang="ru-RU" dirty="0">
                <a:solidFill>
                  <a:schemeClr val="tx1"/>
                </a:solidFill>
                <a:latin typeface="Times New Roman" pitchFamily="18" charset="0"/>
                <a:cs typeface="Times New Roman" pitchFamily="18" charset="0"/>
              </a:rPr>
              <a:t>Маркетинг </a:t>
            </a:r>
            <a:r>
              <a:rPr lang="ru-RU" dirty="0" err="1">
                <a:solidFill>
                  <a:schemeClr val="tx1"/>
                </a:solidFill>
                <a:latin typeface="Times New Roman" pitchFamily="18" charset="0"/>
                <a:cs typeface="Times New Roman" pitchFamily="18" charset="0"/>
              </a:rPr>
              <a:t>шешімдердің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негізгі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кезең</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дерінің</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бірі</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өнімді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өткізуге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байланысты</a:t>
            </a:r>
            <a:r>
              <a:rPr lang="ru-RU" dirty="0">
                <a:solidFill>
                  <a:schemeClr val="tx1"/>
                </a:solidFill>
                <a:latin typeface="Times New Roman" pitchFamily="18" charset="0"/>
                <a:cs typeface="Times New Roman" pitchFamily="18" charset="0"/>
              </a:rPr>
              <a:t>: компания </a:t>
            </a:r>
            <a:r>
              <a:rPr lang="ru-RU" dirty="0" err="1" smtClean="0">
                <a:solidFill>
                  <a:schemeClr val="tx1"/>
                </a:solidFill>
                <a:latin typeface="Times New Roman" pitchFamily="18" charset="0"/>
                <a:cs typeface="Times New Roman" pitchFamily="18" charset="0"/>
              </a:rPr>
              <a:t>тұтынушыға</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қандай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тауар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жететінін</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ойластыруы</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жекеменшік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дүкендер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желісі</a:t>
            </a:r>
            <a:r>
              <a:rPr lang="ru-RU" dirty="0">
                <a:solidFill>
                  <a:schemeClr val="tx1"/>
                </a:solidFill>
                <a:latin typeface="Times New Roman" pitchFamily="18" charset="0"/>
                <a:cs typeface="Times New Roman" pitchFamily="18" charset="0"/>
              </a:rPr>
              <a:t> бола </a:t>
            </a:r>
            <a:r>
              <a:rPr lang="ru-RU" dirty="0" err="1">
                <a:solidFill>
                  <a:schemeClr val="tx1"/>
                </a:solidFill>
                <a:latin typeface="Times New Roman" pitchFamily="18" charset="0"/>
                <a:cs typeface="Times New Roman" pitchFamily="18" charset="0"/>
              </a:rPr>
              <a:t>ма</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жекеменшік</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сауда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бөлімі</a:t>
            </a:r>
            <a:r>
              <a:rPr lang="ru-RU" dirty="0">
                <a:solidFill>
                  <a:schemeClr val="tx1"/>
                </a:solidFill>
                <a:latin typeface="Times New Roman" pitchFamily="18" charset="0"/>
                <a:cs typeface="Times New Roman" pitchFamily="18" charset="0"/>
              </a:rPr>
              <a:t> бола </a:t>
            </a:r>
            <a:r>
              <a:rPr lang="ru-RU" dirty="0" err="1">
                <a:solidFill>
                  <a:schemeClr val="tx1"/>
                </a:solidFill>
                <a:latin typeface="Times New Roman" pitchFamily="18" charset="0"/>
                <a:cs typeface="Times New Roman" pitchFamily="18" charset="0"/>
              </a:rPr>
              <a:t>ма</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дистрибьютерлермен</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бірлесе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жұмыс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істей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ме</a:t>
            </a:r>
            <a:r>
              <a:rPr lang="ru-RU" dirty="0">
                <a:solidFill>
                  <a:schemeClr val="tx1"/>
                </a:solidFill>
                <a:latin typeface="Times New Roman" pitchFamily="18" charset="0"/>
                <a:cs typeface="Times New Roman" pitchFamily="18" charset="0"/>
              </a:rPr>
              <a:t>, онлайн </a:t>
            </a:r>
            <a:r>
              <a:rPr lang="ru-RU" dirty="0" err="1">
                <a:solidFill>
                  <a:schemeClr val="tx1"/>
                </a:solidFill>
                <a:latin typeface="Times New Roman" pitchFamily="18" charset="0"/>
                <a:cs typeface="Times New Roman" pitchFamily="18" charset="0"/>
              </a:rPr>
              <a:t>жұмыс</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істеген</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дұрыс</a:t>
            </a:r>
            <a:r>
              <a:rPr lang="ru-RU" dirty="0">
                <a:solidFill>
                  <a:schemeClr val="tx1"/>
                </a:solidFill>
                <a:latin typeface="Times New Roman" pitchFamily="18" charset="0"/>
                <a:cs typeface="Times New Roman" pitchFamily="18" charset="0"/>
              </a:rPr>
              <a:t> па, </a:t>
            </a:r>
            <a:r>
              <a:rPr lang="ru-RU" dirty="0" err="1">
                <a:solidFill>
                  <a:schemeClr val="tx1"/>
                </a:solidFill>
                <a:latin typeface="Times New Roman" pitchFamily="18" charset="0"/>
                <a:cs typeface="Times New Roman" pitchFamily="18" charset="0"/>
              </a:rPr>
              <a:t>вендинг</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сауда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автоматтар</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желісі</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болғаны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дұрыс</a:t>
            </a:r>
            <a:r>
              <a:rPr lang="ru-RU" dirty="0" smtClean="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па — </a:t>
            </a:r>
            <a:r>
              <a:rPr lang="ru-RU" dirty="0" err="1">
                <a:solidFill>
                  <a:schemeClr val="tx1"/>
                </a:solidFill>
                <a:latin typeface="Times New Roman" pitchFamily="18" charset="0"/>
                <a:cs typeface="Times New Roman" pitchFamily="18" charset="0"/>
              </a:rPr>
              <a:t>осының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бәрін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нақтылап</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алуы</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сатушы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бірнеше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мәселенің</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басын</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ашып</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керек</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3279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r>
              <a:rPr lang="ru-RU" sz="4000" dirty="0">
                <a:solidFill>
                  <a:schemeClr val="tx1"/>
                </a:solidFill>
                <a:latin typeface="Times New Roman" pitchFamily="18" charset="0"/>
                <a:cs typeface="Times New Roman" pitchFamily="18" charset="0"/>
              </a:rPr>
              <a:t>1. </a:t>
            </a:r>
            <a:r>
              <a:rPr lang="ru-RU" sz="4000" dirty="0" err="1">
                <a:solidFill>
                  <a:schemeClr val="tx1"/>
                </a:solidFill>
                <a:latin typeface="Times New Roman" pitchFamily="18" charset="0"/>
                <a:cs typeface="Times New Roman" pitchFamily="18" charset="0"/>
              </a:rPr>
              <a:t>Компаниядан</a:t>
            </a:r>
            <a:r>
              <a:rPr lang="ru-RU" sz="4000" dirty="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тұтынушыға</a:t>
            </a:r>
            <a:r>
              <a:rPr lang="ru-RU" sz="4000" dirty="0" smtClean="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дейінгі</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бүкіл</a:t>
            </a:r>
            <a:endParaRPr lang="ru-RU" sz="4000" dirty="0">
              <a:solidFill>
                <a:schemeClr val="tx1"/>
              </a:solidFill>
              <a:latin typeface="Times New Roman" pitchFamily="18" charset="0"/>
              <a:cs typeface="Times New Roman" pitchFamily="18" charset="0"/>
            </a:endParaRPr>
          </a:p>
          <a:p>
            <a:r>
              <a:rPr lang="ru-RU" sz="4000" dirty="0" err="1">
                <a:solidFill>
                  <a:schemeClr val="tx1"/>
                </a:solidFill>
                <a:latin typeface="Times New Roman" pitchFamily="18" charset="0"/>
                <a:cs typeface="Times New Roman" pitchFamily="18" charset="0"/>
              </a:rPr>
              <a:t>тізбекті</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қадағалау</a:t>
            </a:r>
            <a:r>
              <a:rPr lang="ru-RU" sz="4000" dirty="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қаншалықты</a:t>
            </a:r>
            <a:r>
              <a:rPr lang="ru-RU" sz="4000" dirty="0" smtClean="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қажет</a:t>
            </a:r>
            <a:r>
              <a:rPr lang="ru-RU" sz="4000" dirty="0" smtClean="0">
                <a:solidFill>
                  <a:schemeClr val="tx1"/>
                </a:solidFill>
                <a:latin typeface="Times New Roman" pitchFamily="18" charset="0"/>
                <a:cs typeface="Times New Roman" pitchFamily="18" charset="0"/>
              </a:rPr>
              <a:t>?</a:t>
            </a:r>
            <a:endParaRPr lang="ru-RU" sz="4000" dirty="0">
              <a:solidFill>
                <a:schemeClr val="tx1"/>
              </a:solidFill>
              <a:latin typeface="Times New Roman" pitchFamily="18" charset="0"/>
              <a:cs typeface="Times New Roman" pitchFamily="18" charset="0"/>
            </a:endParaRPr>
          </a:p>
          <a:p>
            <a:r>
              <a:rPr lang="ru-RU" sz="4000" dirty="0">
                <a:solidFill>
                  <a:schemeClr val="tx1"/>
                </a:solidFill>
                <a:latin typeface="Times New Roman" pitchFamily="18" charset="0"/>
                <a:cs typeface="Times New Roman" pitchFamily="18" charset="0"/>
              </a:rPr>
              <a:t>2. Осы не </a:t>
            </a:r>
            <a:r>
              <a:rPr lang="ru-RU" sz="4000" dirty="0" err="1">
                <a:solidFill>
                  <a:schemeClr val="tx1"/>
                </a:solidFill>
                <a:latin typeface="Times New Roman" pitchFamily="18" charset="0"/>
                <a:cs typeface="Times New Roman" pitchFamily="18" charset="0"/>
              </a:rPr>
              <a:t>басқа</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нұсқаны</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қалай</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өткізуге</a:t>
            </a:r>
            <a:r>
              <a:rPr lang="ru-RU" sz="4000" dirty="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болады</a:t>
            </a:r>
            <a:r>
              <a:rPr lang="ru-RU" sz="4000" dirty="0">
                <a:solidFill>
                  <a:schemeClr val="tx1"/>
                </a:solidFill>
                <a:latin typeface="Times New Roman" pitchFamily="18" charset="0"/>
                <a:cs typeface="Times New Roman" pitchFamily="18" charset="0"/>
              </a:rPr>
              <a:t>?</a:t>
            </a:r>
          </a:p>
          <a:p>
            <a:r>
              <a:rPr lang="ru-RU" sz="4000" dirty="0">
                <a:solidFill>
                  <a:schemeClr val="tx1"/>
                </a:solidFill>
                <a:latin typeface="Times New Roman" pitchFamily="18" charset="0"/>
                <a:cs typeface="Times New Roman" pitchFamily="18" charset="0"/>
              </a:rPr>
              <a:t>3. </a:t>
            </a:r>
            <a:r>
              <a:rPr lang="ru-RU" sz="4000" dirty="0" err="1">
                <a:solidFill>
                  <a:schemeClr val="tx1"/>
                </a:solidFill>
                <a:latin typeface="Times New Roman" pitchFamily="18" charset="0"/>
                <a:cs typeface="Times New Roman" pitchFamily="18" charset="0"/>
              </a:rPr>
              <a:t>Сауда</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орнында</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зат</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көзге</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бірден</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түсуі</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үшін</a:t>
            </a:r>
            <a:endParaRPr lang="ru-RU" sz="4000" dirty="0">
              <a:solidFill>
                <a:schemeClr val="tx1"/>
              </a:solidFill>
              <a:latin typeface="Times New Roman" pitchFamily="18" charset="0"/>
              <a:cs typeface="Times New Roman" pitchFamily="18" charset="0"/>
            </a:endParaRPr>
          </a:p>
          <a:p>
            <a:r>
              <a:rPr lang="ru-RU" sz="4000" dirty="0">
                <a:solidFill>
                  <a:schemeClr val="tx1"/>
                </a:solidFill>
                <a:latin typeface="Times New Roman" pitchFamily="18" charset="0"/>
                <a:cs typeface="Times New Roman" pitchFamily="18" charset="0"/>
              </a:rPr>
              <a:t>не </a:t>
            </a:r>
            <a:r>
              <a:rPr lang="ru-RU" sz="4000" dirty="0" err="1">
                <a:solidFill>
                  <a:schemeClr val="tx1"/>
                </a:solidFill>
                <a:latin typeface="Times New Roman" pitchFamily="18" charset="0"/>
                <a:cs typeface="Times New Roman" pitchFamily="18" charset="0"/>
              </a:rPr>
              <a:t>істеу</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керек</a:t>
            </a:r>
            <a:r>
              <a:rPr lang="ru-RU" sz="4000" dirty="0">
                <a:solidFill>
                  <a:schemeClr val="tx1"/>
                </a:solidFill>
                <a:latin typeface="Times New Roman" pitchFamily="18" charset="0"/>
                <a:cs typeface="Times New Roman" pitchFamily="18" charset="0"/>
              </a:rPr>
              <a:t>?</a:t>
            </a:r>
          </a:p>
          <a:p>
            <a:r>
              <a:rPr lang="ru-RU" sz="4000" dirty="0">
                <a:solidFill>
                  <a:schemeClr val="tx1"/>
                </a:solidFill>
                <a:latin typeface="Times New Roman" pitchFamily="18" charset="0"/>
                <a:cs typeface="Times New Roman" pitchFamily="18" charset="0"/>
              </a:rPr>
              <a:t>4. </a:t>
            </a:r>
            <a:r>
              <a:rPr lang="ru-RU" sz="4000" dirty="0" err="1">
                <a:solidFill>
                  <a:schemeClr val="tx1"/>
                </a:solidFill>
                <a:latin typeface="Times New Roman" pitchFamily="18" charset="0"/>
                <a:cs typeface="Times New Roman" pitchFamily="18" charset="0"/>
              </a:rPr>
              <a:t>Тауар</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қайтарылған</a:t>
            </a:r>
            <a:r>
              <a:rPr lang="ru-RU" sz="4000" dirty="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жағдайда</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сатылғаннан</a:t>
            </a:r>
            <a:endParaRPr lang="ru-RU" sz="4000" dirty="0">
              <a:solidFill>
                <a:schemeClr val="tx1"/>
              </a:solidFill>
              <a:latin typeface="Times New Roman" pitchFamily="18" charset="0"/>
              <a:cs typeface="Times New Roman" pitchFamily="18" charset="0"/>
            </a:endParaRPr>
          </a:p>
          <a:p>
            <a:r>
              <a:rPr lang="ru-RU" sz="4000" dirty="0" err="1">
                <a:solidFill>
                  <a:schemeClr val="tx1"/>
                </a:solidFill>
                <a:latin typeface="Times New Roman" pitchFamily="18" charset="0"/>
                <a:cs typeface="Times New Roman" pitchFamily="18" charset="0"/>
              </a:rPr>
              <a:t>кейінгі</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қызметке</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қатысты</a:t>
            </a:r>
            <a:r>
              <a:rPr lang="ru-RU" sz="4000" dirty="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компанияның</a:t>
            </a:r>
            <a:endParaRPr lang="ru-RU" sz="4000" dirty="0">
              <a:solidFill>
                <a:schemeClr val="tx1"/>
              </a:solidFill>
              <a:latin typeface="Times New Roman" pitchFamily="18" charset="0"/>
              <a:cs typeface="Times New Roman" pitchFamily="18" charset="0"/>
            </a:endParaRPr>
          </a:p>
          <a:p>
            <a:r>
              <a:rPr lang="ru-RU" sz="4000" dirty="0" err="1">
                <a:solidFill>
                  <a:schemeClr val="tx1"/>
                </a:solidFill>
                <a:latin typeface="Times New Roman" pitchFamily="18" charset="0"/>
                <a:cs typeface="Times New Roman" pitchFamily="18" charset="0"/>
              </a:rPr>
              <a:t>ұстанымы</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қандай</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және</a:t>
            </a:r>
            <a:r>
              <a:rPr lang="ru-RU" sz="4000" dirty="0">
                <a:solidFill>
                  <a:schemeClr val="tx1"/>
                </a:solidFill>
                <a:latin typeface="Times New Roman" pitchFamily="18" charset="0"/>
                <a:cs typeface="Times New Roman" pitchFamily="18" charset="0"/>
              </a:rPr>
              <a:t> </a:t>
            </a:r>
            <a:r>
              <a:rPr lang="ru-RU" sz="4000" dirty="0" err="1">
                <a:solidFill>
                  <a:schemeClr val="tx1"/>
                </a:solidFill>
                <a:latin typeface="Times New Roman" pitchFamily="18" charset="0"/>
                <a:cs typeface="Times New Roman" pitchFamily="18" charset="0"/>
              </a:rPr>
              <a:t>т.с.с</a:t>
            </a:r>
            <a:r>
              <a:rPr lang="ru-RU" sz="4000" dirty="0">
                <a:solidFill>
                  <a:schemeClr val="tx1"/>
                </a:solidFill>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2107584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656717377"/>
              </p:ext>
            </p:extLst>
          </p:nvPr>
        </p:nvGraphicFramePr>
        <p:xfrm>
          <a:off x="179512" y="2780928"/>
          <a:ext cx="8712967" cy="3541008"/>
        </p:xfrm>
        <a:graphic>
          <a:graphicData uri="http://schemas.openxmlformats.org/drawingml/2006/table">
            <a:tbl>
              <a:tblPr firstRow="1" bandRow="1">
                <a:tableStyleId>{5C22544A-7EE6-4342-B048-85BDC9FD1C3A}</a:tableStyleId>
              </a:tblPr>
              <a:tblGrid>
                <a:gridCol w="4933635"/>
                <a:gridCol w="1819678"/>
                <a:gridCol w="1959654"/>
              </a:tblGrid>
              <a:tr h="432048">
                <a:tc>
                  <a:txBody>
                    <a:bodyPr/>
                    <a:lstStyle/>
                    <a:p>
                      <a:endParaRPr lang="ru-RU" dirty="0"/>
                    </a:p>
                  </a:txBody>
                  <a:tcPr/>
                </a:tc>
                <a:tc>
                  <a:txBody>
                    <a:bodyPr/>
                    <a:lstStyle/>
                    <a:p>
                      <a:r>
                        <a:rPr lang="kk-KZ" dirty="0" smtClean="0">
                          <a:solidFill>
                            <a:schemeClr val="tx1"/>
                          </a:solidFill>
                          <a:latin typeface="Times New Roman" pitchFamily="18" charset="0"/>
                          <a:cs typeface="Times New Roman" pitchFamily="18" charset="0"/>
                        </a:rPr>
                        <a:t>Қадағалайды </a:t>
                      </a:r>
                      <a:endParaRPr lang="ru-RU" dirty="0">
                        <a:solidFill>
                          <a:schemeClr val="tx1"/>
                        </a:solidFill>
                        <a:latin typeface="Times New Roman" pitchFamily="18" charset="0"/>
                        <a:cs typeface="Times New Roman" pitchFamily="18" charset="0"/>
                      </a:endParaRPr>
                    </a:p>
                  </a:txBody>
                  <a:tcPr/>
                </a:tc>
                <a:tc>
                  <a:txBody>
                    <a:bodyPr/>
                    <a:lstStyle/>
                    <a:p>
                      <a:r>
                        <a:rPr lang="kk-KZ" dirty="0" smtClean="0">
                          <a:solidFill>
                            <a:schemeClr val="tx1"/>
                          </a:solidFill>
                          <a:latin typeface="Times New Roman" pitchFamily="18" charset="0"/>
                          <a:cs typeface="Times New Roman" pitchFamily="18" charset="0"/>
                        </a:rPr>
                        <a:t>Қадағаламайды</a:t>
                      </a:r>
                      <a:endParaRPr lang="ru-RU" dirty="0">
                        <a:solidFill>
                          <a:schemeClr val="tx1"/>
                        </a:solidFill>
                        <a:latin typeface="Times New Roman" pitchFamily="18" charset="0"/>
                        <a:cs typeface="Times New Roman" pitchFamily="18" charset="0"/>
                      </a:endParaRPr>
                    </a:p>
                  </a:txBody>
                  <a:tcPr/>
                </a:tc>
              </a:tr>
              <a:tr h="2775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err="1" smtClean="0">
                          <a:latin typeface="Times New Roman" pitchFamily="18" charset="0"/>
                          <a:cs typeface="Times New Roman" pitchFamily="18" charset="0"/>
                        </a:rPr>
                        <a:t>Мақсатты</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нарықты</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таңдау</a:t>
                      </a:r>
                      <a:endParaRPr lang="ru-RU" sz="18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err="1" smtClean="0">
                          <a:latin typeface="Times New Roman" pitchFamily="18" charset="0"/>
                          <a:cs typeface="Times New Roman" pitchFamily="18" charset="0"/>
                        </a:rPr>
                        <a:t>Тұтынушылар</a:t>
                      </a:r>
                      <a:endParaRPr lang="ru-RU" sz="18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err="1" smtClean="0">
                          <a:latin typeface="Times New Roman" pitchFamily="18" charset="0"/>
                          <a:cs typeface="Times New Roman" pitchFamily="18" charset="0"/>
                        </a:rPr>
                        <a:t>Бәсеке</a:t>
                      </a:r>
                      <a:endParaRPr lang="ru-RU" sz="1800" b="1" dirty="0" smtClean="0">
                        <a:latin typeface="Times New Roman" pitchFamily="18" charset="0"/>
                        <a:cs typeface="Times New Roman" pitchFamily="18" charset="0"/>
                      </a:endParaRPr>
                    </a:p>
                    <a:p>
                      <a:pPr marL="0" indent="0">
                        <a:buNone/>
                      </a:pP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Маркетингтің</a:t>
                      </a:r>
                      <a:endParaRPr lang="ru-RU" sz="1800" b="1" dirty="0" smtClean="0">
                        <a:latin typeface="Times New Roman" pitchFamily="18" charset="0"/>
                        <a:cs typeface="Times New Roman" pitchFamily="18" charset="0"/>
                      </a:endParaRPr>
                    </a:p>
                    <a:p>
                      <a:r>
                        <a:rPr lang="ru-RU" sz="1800" b="1" dirty="0" err="1" smtClean="0">
                          <a:latin typeface="Times New Roman" pitchFamily="18" charset="0"/>
                          <a:cs typeface="Times New Roman" pitchFamily="18" charset="0"/>
                        </a:rPr>
                        <a:t>мақсатын</a:t>
                      </a:r>
                      <a:endParaRPr lang="ru-RU" sz="1800" b="1" dirty="0" smtClean="0">
                        <a:latin typeface="Times New Roman" pitchFamily="18" charset="0"/>
                        <a:cs typeface="Times New Roman" pitchFamily="18" charset="0"/>
                      </a:endParaRPr>
                    </a:p>
                    <a:p>
                      <a:r>
                        <a:rPr lang="ru-RU" sz="1800" b="1" dirty="0" err="1" smtClean="0">
                          <a:latin typeface="Times New Roman" pitchFamily="18" charset="0"/>
                          <a:cs typeface="Times New Roman" pitchFamily="18" charset="0"/>
                        </a:rPr>
                        <a:t>Таңдау</a:t>
                      </a:r>
                      <a:endParaRPr lang="ru-RU" sz="18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err="1" smtClean="0">
                          <a:latin typeface="Times New Roman" pitchFamily="18" charset="0"/>
                          <a:cs typeface="Times New Roman" pitchFamily="18" charset="0"/>
                        </a:rPr>
                        <a:t>Маркетингті</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ұйымдастыру</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жолдарын</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таңдау</a:t>
                      </a:r>
                      <a:endParaRPr lang="ru-RU" sz="18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err="1" smtClean="0">
                          <a:latin typeface="Times New Roman" pitchFamily="18" charset="0"/>
                          <a:cs typeface="Times New Roman" pitchFamily="18" charset="0"/>
                        </a:rPr>
                        <a:t>Маркетингті</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ұйымдастыру</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жолдарын</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таңдау</a:t>
                      </a:r>
                      <a:endParaRPr lang="ru-RU" sz="1800" b="1" dirty="0" smtClean="0">
                        <a:latin typeface="Times New Roman" pitchFamily="18" charset="0"/>
                        <a:cs typeface="Times New Roman" pitchFamily="18" charset="0"/>
                      </a:endParaRPr>
                    </a:p>
                    <a:p>
                      <a:endParaRPr lang="ru-RU" sz="18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k-KZ" sz="1800" dirty="0" smtClean="0">
                        <a:latin typeface="Times New Roman" pitchFamily="18" charset="0"/>
                        <a:cs typeface="Times New Roman" pitchFamily="18" charset="0"/>
                      </a:endParaRPr>
                    </a:p>
                  </a:txBody>
                  <a:tcPr/>
                </a:tc>
                <a:tc>
                  <a:txBody>
                    <a:bodyPr/>
                    <a:lstStyle/>
                    <a:p>
                      <a:endParaRPr lang="ru-RU" dirty="0"/>
                    </a:p>
                  </a:txBody>
                  <a:tcPr/>
                </a:tc>
                <a:tc>
                  <a:txBody>
                    <a:bodyPr/>
                    <a:lstStyle/>
                    <a:p>
                      <a:endParaRPr lang="ru-RU" dirty="0"/>
                    </a:p>
                  </a:txBody>
                  <a:tcPr/>
                </a:tc>
              </a:tr>
            </a:tbl>
          </a:graphicData>
        </a:graphic>
      </p:graphicFrame>
      <p:sp>
        <p:nvSpPr>
          <p:cNvPr id="5" name="Прямоугольник 4"/>
          <p:cNvSpPr/>
          <p:nvPr/>
        </p:nvSpPr>
        <p:spPr>
          <a:xfrm>
            <a:off x="323528" y="1844824"/>
            <a:ext cx="8208912" cy="923330"/>
          </a:xfrm>
          <a:prstGeom prst="rect">
            <a:avLst/>
          </a:prstGeom>
        </p:spPr>
        <p:txBody>
          <a:bodyPr wrap="square">
            <a:spAutoFit/>
          </a:bodyPr>
          <a:lstStyle/>
          <a:p>
            <a:r>
              <a:rPr lang="ru-RU" b="1" dirty="0" err="1" smtClean="0">
                <a:latin typeface="Times New Roman" pitchFamily="18" charset="0"/>
                <a:cs typeface="Times New Roman" pitchFamily="18" charset="0"/>
              </a:rPr>
              <a:t>Төменде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берілген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факторлардың</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қайсысын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компаниядағы</a:t>
            </a:r>
            <a:r>
              <a:rPr lang="ru-RU" b="1" dirty="0" smtClean="0">
                <a:latin typeface="Times New Roman" pitchFamily="18" charset="0"/>
                <a:cs typeface="Times New Roman" pitchFamily="18" charset="0"/>
              </a:rPr>
              <a:t> маркетинг </a:t>
            </a:r>
            <a:r>
              <a:rPr lang="ru-RU" b="1" dirty="0" err="1" smtClean="0">
                <a:latin typeface="Times New Roman" pitchFamily="18" charset="0"/>
                <a:cs typeface="Times New Roman" pitchFamily="18" charset="0"/>
              </a:rPr>
              <a:t>қызметі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қадағалап</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отыратынын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анықтаңыз</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Әр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фактордың</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жанына</a:t>
            </a:r>
            <a:r>
              <a:rPr lang="ru-RU" b="1" dirty="0" smtClean="0">
                <a:latin typeface="Times New Roman" pitchFamily="18" charset="0"/>
                <a:cs typeface="Times New Roman" pitchFamily="18" charset="0"/>
              </a:rPr>
              <a:t> ≪+≫, ≪–≫ </a:t>
            </a:r>
            <a:r>
              <a:rPr lang="ru-RU" b="1" dirty="0" err="1" smtClean="0">
                <a:latin typeface="Times New Roman" pitchFamily="18" charset="0"/>
                <a:cs typeface="Times New Roman" pitchFamily="18" charset="0"/>
              </a:rPr>
              <a:t>белгілерін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қойып</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кестені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толтырыңдар</a:t>
            </a:r>
            <a:r>
              <a:rPr lang="ru-RU" b="1"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58367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kk-KZ" sz="4400" b="1" dirty="0" smtClean="0">
                <a:solidFill>
                  <a:schemeClr val="tx1"/>
                </a:solidFill>
                <a:latin typeface="Times New Roman" pitchFamily="18" charset="0"/>
                <a:cs typeface="Times New Roman" pitchFamily="18" charset="0"/>
              </a:rPr>
              <a:t>Назарларыңызға рахмет!!!</a:t>
            </a:r>
            <a:endParaRPr lang="ru-RU" sz="4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30099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115</TotalTime>
  <Words>336</Words>
  <Application>Microsoft Office PowerPoint</Application>
  <PresentationFormat>Экран (4:3)</PresentationFormat>
  <Paragraphs>44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Волна</vt:lpstr>
      <vt:lpstr>Тақырыбы:  Адамға бағытталған өнімдерді құру әдісі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Айнур</dc:creator>
  <cp:lastModifiedBy>Пользователь</cp:lastModifiedBy>
  <cp:revision>9</cp:revision>
  <dcterms:created xsi:type="dcterms:W3CDTF">2020-04-01T10:56:17Z</dcterms:created>
  <dcterms:modified xsi:type="dcterms:W3CDTF">2020-04-02T05:04:47Z</dcterms:modified>
</cp:coreProperties>
</file>