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72" r:id="rId3"/>
    <p:sldId id="271" r:id="rId4"/>
    <p:sldId id="269" r:id="rId5"/>
    <p:sldId id="273" r:id="rId6"/>
    <p:sldId id="270" r:id="rId7"/>
    <p:sldId id="274" r:id="rId8"/>
    <p:sldId id="276" r:id="rId9"/>
    <p:sldId id="275" r:id="rId10"/>
    <p:sldId id="277" r:id="rId11"/>
    <p:sldId id="266" r:id="rId12"/>
    <p:sldId id="280" r:id="rId13"/>
    <p:sldId id="281" r:id="rId14"/>
    <p:sldId id="282" r:id="rId15"/>
    <p:sldId id="268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73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C723-CA4C-4B7F-8CAF-746A79B34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06CE-8851-47A9-8031-198D44644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3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C723-CA4C-4B7F-8CAF-746A79B34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06CE-8851-47A9-8031-198D44644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C723-CA4C-4B7F-8CAF-746A79B34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06CE-8851-47A9-8031-198D44644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7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C723-CA4C-4B7F-8CAF-746A79B34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06CE-8851-47A9-8031-198D44644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4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C723-CA4C-4B7F-8CAF-746A79B34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06CE-8851-47A9-8031-198D44644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4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C723-CA4C-4B7F-8CAF-746A79B34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06CE-8851-47A9-8031-198D44644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6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C723-CA4C-4B7F-8CAF-746A79B34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06CE-8851-47A9-8031-198D44644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2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C723-CA4C-4B7F-8CAF-746A79B34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06CE-8851-47A9-8031-198D44644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8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C723-CA4C-4B7F-8CAF-746A79B34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06CE-8851-47A9-8031-198D44644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6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C723-CA4C-4B7F-8CAF-746A79B34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06CE-8851-47A9-8031-198D44644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8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C723-CA4C-4B7F-8CAF-746A79B34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06CE-8851-47A9-8031-198D44644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8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4B0C30-032E-40F5-B1EE-579524C7888A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D19BA44-5CBB-4512-8A9D-05E7BE1236A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3C723-CA4C-4B7F-8CAF-746A79B34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F06CE-8851-47A9-8031-198D44644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&#1052;&#1072;&#1088;&#1096;&#1088;&#1091;&#1090;&#1085;&#1099;&#1081;%20&#1083;&#1080;&#1089;&#1090;%20&#1076;&#1083;&#1103;%20&#1091;&#1095;&#1072;&#1097;&#1077;&#1075;&#1086;&#1089;&#1103;%20&#8470;%201.doc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&#1052;&#1072;&#1088;&#1096;&#1088;&#1091;&#1090;&#1085;&#1099;&#1081;%20&#1083;&#1080;&#1089;&#1090;%20&#1076;&#1083;&#1103;%20&#1091;&#1095;&#1072;&#1097;&#1077;&#1075;&#1086;&#1089;&#1103;%20&#8470;%201.doc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n-ivanov-ferber.ru/trend/design-thinking/" TargetMode="External"/><Relationship Id="rId2" Type="http://schemas.openxmlformats.org/officeDocument/2006/relationships/hyperlink" Target="https://www.youtube.com/watch?v=6a_VuA9hM6E&amp;list=PLp1o4TiOetLyJ9OLYxoimTuHsltTL3v75&amp;index=1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4brain.ru/desig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&#1052;&#1072;&#1088;&#1096;&#1088;&#1091;&#1090;&#1085;&#1099;&#1081;%20&#1083;&#1080;&#1089;&#1090;%20&#1076;&#1083;&#1103;%20&#1091;&#1095;&#1072;&#1097;&#1077;&#1075;&#1086;&#1089;&#1103;%20&#8470;%201.docx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4brain.ru/design/" TargetMode="External"/><Relationship Id="rId2" Type="http://schemas.openxmlformats.org/officeDocument/2006/relationships/hyperlink" Target="https://www.mann-ivanov-ferber.ru/trend/design-thinkin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талья\Music\Pictures\1024050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51520" y="548680"/>
            <a:ext cx="7848872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9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бизнеса и предпринимательства»</a:t>
            </a:r>
          </a:p>
          <a:p>
            <a:pPr>
              <a:lnSpc>
                <a:spcPct val="120000"/>
              </a:lnSpc>
              <a:defRPr/>
            </a:pPr>
            <a:r>
              <a:rPr lang="ru-RU" sz="9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класс</a:t>
            </a:r>
          </a:p>
          <a:p>
            <a:pPr>
              <a:lnSpc>
                <a:spcPct val="120000"/>
              </a:lnSpc>
              <a:defRPr/>
            </a:pPr>
            <a:endParaRPr lang="ru-RU" sz="2000" b="1" i="1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endParaRPr lang="ru-RU" sz="9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sz="9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  Дизайн Мышление</a:t>
            </a:r>
          </a:p>
          <a:p>
            <a:pPr>
              <a:lnSpc>
                <a:spcPct val="120000"/>
              </a:lnSpc>
              <a:defRPr/>
            </a:pPr>
            <a:endParaRPr lang="ru-RU" sz="20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9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Введение в дизайн-мышление</a:t>
            </a:r>
          </a:p>
          <a:p>
            <a:pPr>
              <a:defRPr/>
            </a:pP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3937" y="3429000"/>
            <a:ext cx="8546535" cy="2376264"/>
          </a:xfrm>
          <a:prstGeom prst="roundRect">
            <a:avLst/>
          </a:prstGeom>
          <a:gradFill rotWithShape="1">
            <a:gsLst>
              <a:gs pos="0">
                <a:srgbClr val="758085">
                  <a:tint val="50000"/>
                  <a:satMod val="300000"/>
                </a:srgbClr>
              </a:gs>
              <a:gs pos="35000">
                <a:srgbClr val="758085">
                  <a:tint val="37000"/>
                  <a:satMod val="300000"/>
                </a:srgbClr>
              </a:gs>
              <a:gs pos="100000">
                <a:srgbClr val="758085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58085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just"/>
            <a:r>
              <a:rPr lang="ru-RU" sz="2400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обучения: </a:t>
            </a:r>
          </a:p>
          <a:p>
            <a:pPr algn="just"/>
            <a:r>
              <a:rPr lang="ru-RU" sz="2000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10.4.1.1 </a:t>
            </a:r>
            <a:r>
              <a:rPr lang="ru-RU" sz="20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сущность дизайн-мышления; </a:t>
            </a:r>
          </a:p>
          <a:p>
            <a:pPr algn="just"/>
            <a:r>
              <a:rPr lang="ru-RU" sz="20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10.4.1.2 понимать, где он может применить навыки дизайн-мышления; </a:t>
            </a:r>
          </a:p>
          <a:p>
            <a:pPr algn="just"/>
            <a:r>
              <a:rPr lang="ru-RU" sz="20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10.4.1.3 сравнивать преимущества подходов дизайн мышления по сравнению с традиционными способами поиска бизнес-идей и организации бизнес-процессов</a:t>
            </a:r>
          </a:p>
        </p:txBody>
      </p:sp>
    </p:spTree>
    <p:extLst>
      <p:ext uri="{BB962C8B-B14F-4D97-AF65-F5344CB8AC3E}">
        <p14:creationId xmlns:p14="http://schemas.microsoft.com/office/powerpoint/2010/main" val="24354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/>
              <a:t>Закрепление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/>
              </a:rPr>
              <a:t>Задание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/>
              </a:rPr>
              <a:t>2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Предложите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свои правила для улучшения процессов дизайн-мышления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выполняем  устно, запись аудиофайла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/>
              </a:rPr>
              <a:t> Задание 3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Подготовьте краткое описание таких кампаний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Boeing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SAP,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Procter&amp;Gamble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McKinsey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3M. Напишите, чем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они занимаются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Можете сообщить ту информацию, которая, на ваш взгляд, будет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полезной</a:t>
            </a: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выполняем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письменно  или запись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аудиофайла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51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84784"/>
            <a:ext cx="8496944" cy="53732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20960"/>
            <a:ext cx="903649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должны делать, чтобы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дизайн-мышление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строго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следовать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методологии. Дизайн-мышление состоит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6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этапов, и результат каждого из них служит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начальной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точкой для следующего этапа:</a:t>
            </a:r>
          </a:p>
        </p:txBody>
      </p:sp>
    </p:spTree>
    <p:extLst>
      <p:ext uri="{BB962C8B-B14F-4D97-AF65-F5344CB8AC3E}">
        <p14:creationId xmlns:p14="http://schemas.microsoft.com/office/powerpoint/2010/main" val="2071063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332" y="-5324"/>
            <a:ext cx="9147332" cy="694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1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Эмпатия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мы определяем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проблемную часть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собираем как можно больше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ней; цель — сформулировать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значимую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направленную на реализацию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предложении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1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синтез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полученную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нужно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интерпретировать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конкретизировать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определённой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степени, отбросить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ненужное, а полезную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перевести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выводы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Генерация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на основе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конкретизированной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и выводов мы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решений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из всех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возможных вариантов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отбираем некоторые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решения, которые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показали максимальную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применимость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прототипах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мы проверяем наши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прототипах. Если нас что-то не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устраивает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мы можем вернуться на любой этап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результатов теста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наше решение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правильно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презентовать общественности.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863552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c2/05/1a/c2051a538f27d5c490a7c607a55bda1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80" y="395051"/>
            <a:ext cx="6552728" cy="210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3765" y="-22578"/>
            <a:ext cx="4352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дизайн-мышления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410" y="2451919"/>
            <a:ext cx="8964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каждом из этапов есть инструменты,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необходимо последовательно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использовать.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Дизайн-мышление построено по принципу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выдвижения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теорий и их проверки, поэтому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неоднократные итерации между любыми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последовательными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5531" y="3889565"/>
            <a:ext cx="9034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Итерации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повторение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целиком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его части для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желаемой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цели. Каждое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(части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процесса — это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итерация. Результат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итерации служит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отправной точкой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другой итерации.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226784"/>
            <a:ext cx="89649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 и главное отличие метода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дизайн-мышления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логичном и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последовательном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прохождении всех этапов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вплоть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достижения результата, что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учесть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 нюансов, влияющих на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результата. При этом мы сохраняем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высокую степень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клиентоориентированности</a:t>
            </a:r>
            <a:r>
              <a:rPr lang="ru-RU" sz="2000" b="1" i="1" dirty="0">
                <a:solidFill>
                  <a:srgbClr val="C00000"/>
                </a:solidFill>
                <a:latin typeface="FiraSans-Regular"/>
              </a:rPr>
              <a:t>.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36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380" y="116632"/>
            <a:ext cx="7643192" cy="763488"/>
          </a:xfrm>
        </p:spPr>
        <p:txBody>
          <a:bodyPr/>
          <a:lstStyle/>
          <a:p>
            <a:r>
              <a:rPr lang="ru-RU" dirty="0" smtClean="0"/>
              <a:t>Закрепление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Рекомендации: распечатайте          выполните задание         сфотографируйте        отправьте на проверку</a:t>
            </a: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660232" y="5460129"/>
            <a:ext cx="432048" cy="149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923928" y="5460129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627784" y="5799831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784" y="875975"/>
            <a:ext cx="8694712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/>
              </a:rPr>
              <a:t>Задание 5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Приведите аналогии понятию итераций из жизни.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Например: башенный кран при постройке здания совершает итерации (спуск крюка, подъём блока, установка на предусмотренное место) до тех пор, пока не будет достигнут результат в виде построенного здания. Какие действия в жизни также являются итерациями?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выполняем  письменно или запись аудиофайла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/>
              </a:rPr>
              <a:t>Задание 6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Приведите пример, какой могла бы быть та или иная услуга (товар), если бы ее разрабатывали в одном случае методом дизайн-мышления, в другом случае-способом личных идей.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выполняем  письменно или запись аудиофайла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97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Прочтите информацию, предложенную в презентации</a:t>
            </a:r>
          </a:p>
          <a:p>
            <a:pPr marL="0" indent="0">
              <a:buNone/>
            </a:pPr>
            <a:r>
              <a:rPr lang="ru-RU" dirty="0" smtClean="0"/>
              <a:t>2. Просмотрите материал в предложенных ссылках: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hlinkClick r:id="rId2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Выполните </a:t>
            </a:r>
            <a:r>
              <a:rPr lang="ru-RU" dirty="0"/>
              <a:t>предложенные задания письменно или устно, запись аудиофайла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541510"/>
            <a:ext cx="8208912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sz="2800" u="sng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https://www.mann-ivanov-ferber.ru/trend/design-thinking/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939415"/>
            <a:ext cx="366638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</a:rPr>
              <a:t> </a:t>
            </a:r>
            <a:r>
              <a:rPr lang="de-CH" sz="2800" u="sng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hlinkClick r:id="rId4"/>
              </a:rPr>
              <a:t>https://4brain.ru/design/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9087"/>
            <a:ext cx="8820472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/>
              </a:rPr>
              <a:t>Задание 1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Ответьте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вопросы: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такие предприниматели?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они важны для экономики страны?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Какими качествами они должны обладать?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стартап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сделать бизнес инновационным?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создать свою кампанию?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составить бизнес-план?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установить цену на товар?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вычислить своих конкурентов и как превзойти их?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выполняем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появится при нажатии «Задание 1»), устно или запись аудиофайла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57224" y="214290"/>
            <a:ext cx="7543824" cy="10826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Вспомните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986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22296" cy="5427221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98804" y="2312765"/>
            <a:ext cx="7018548" cy="2538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5897">
                    <a:lumMod val="60000"/>
                    <a:lumOff val="40000"/>
                  </a:srgb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5897">
                    <a:lumMod val="60000"/>
                    <a:lumOff val="40000"/>
                  </a:srgb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2F5897">
                  <a:lumMod val="60000"/>
                  <a:lumOff val="40000"/>
                </a:srgb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Palatino Linotype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953381" y="2403544"/>
            <a:ext cx="7507125" cy="217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2229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поговорим о не менее важной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стороне бизнеса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способности создавать продукт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услугу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 научитесь создавать продукты (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услуги) с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инструменов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разработанных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основоположником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дизайн-мышления Дэвидом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Келли в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Стэнфордском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университете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Прямоугольник 13"/>
          <p:cNvSpPr/>
          <p:nvPr/>
        </p:nvSpPr>
        <p:spPr>
          <a:xfrm rot="1210910">
            <a:off x="2362050" y="2675035"/>
            <a:ext cx="651973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rgbClr val="9999FF">
                      <a:alpha val="6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Дизайн </a:t>
            </a:r>
          </a:p>
          <a:p>
            <a:pPr algn="ctr"/>
            <a:r>
              <a:rPr lang="ru-RU" sz="8000" b="1" dirty="0" smtClean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rgbClr val="9999FF">
                      <a:alpha val="6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мышление</a:t>
            </a:r>
            <a:endParaRPr lang="ru-RU" sz="8000" b="1" cap="none" spc="0" dirty="0">
              <a:ln w="12700">
                <a:solidFill>
                  <a:srgbClr val="FF00FF"/>
                </a:solidFill>
                <a:prstDash val="solid"/>
              </a:ln>
              <a:solidFill>
                <a:srgbClr val="66FF33"/>
              </a:solidFill>
              <a:effectLst>
                <a:glow rad="101600">
                  <a:srgbClr val="9999FF">
                    <a:alpha val="60000"/>
                  </a:srgbClr>
                </a:glow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4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талья\Music\Pictures\1024050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768" y="332656"/>
            <a:ext cx="8748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725" algn="just"/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Навыки, делающие из человека дизайн-мыслителя, — способность замечать закономерности в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сложных наборах 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данных, способность синтезировать новые идеи из фрагментированных частей,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эмпатически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чувствовать других, отличных людей, — могут быть приобретены в процессе обучения.</a:t>
            </a:r>
          </a:p>
          <a:p>
            <a:pPr algn="just"/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Тим 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Браун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532" y="2420888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чаще можно услышать формулировку «дизайн-мышление», при этом большинство до сих пор не знает его точного определения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 сочетание слов «дизайн» и «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мышление» указывает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мышление, позволяющее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придумывать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проектировать что-то новое.</a:t>
            </a:r>
          </a:p>
        </p:txBody>
      </p:sp>
      <p:pic>
        <p:nvPicPr>
          <p:cNvPr id="7" name="Picture 2" descr="https://benevent.kz/static/uploads/uploaded_files/c1afa28ce0b726557ae04b41e408b3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606" y="4295399"/>
            <a:ext cx="2808312" cy="194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blogs.sap.com/wp-content/uploads/2017/08/SAP-Leonardo-Live-Design-Thinking-Sam-Yen-08-02-2017-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450" y="4295398"/>
            <a:ext cx="2919972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70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95" y="814194"/>
            <a:ext cx="9036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Дизайн-мышление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особый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мышления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ориентированный на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внешнего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мира через поиск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разрывов между ожиданием пользователя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это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быть» при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использовании продукта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(услуги) 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реальной действительностью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это есть».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443593"/>
            <a:ext cx="9131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образ мышления выражается через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можно повторять бесконечное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 для достижения новых результатов.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9554" y="3212623"/>
            <a:ext cx="9131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привычных методов создания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идей, дизайн-мышление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применяется, когда нам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создать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что-то новое «с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 листа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У нас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примеров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предыдущего опыта, на который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могли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 положиться, и неизвестно, какие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принесут наши решения.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64761"/>
            <a:ext cx="6232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дизайн-мышление</a:t>
            </a:r>
            <a:endParaRPr lang="ru-RU" sz="36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s://248006.selcdn.ru/main/iblock/5aa/d160a012d03bb4b7029414a2457620765a3b467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4" y="4526314"/>
            <a:ext cx="8568952" cy="221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7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Идею дизайн-мышления впервые сформулировал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Герберт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Саймон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1969 году в книге «Науки об искусственном»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Artificial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Позднее идею развили ученые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Стэнфордского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университета и основали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Стэнфордский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институт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дизайна, который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продвигает идею дизайн-мышления.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22003" y="1961013"/>
            <a:ext cx="6659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>
                <a:hlinkClick r:id="rId2"/>
              </a:rPr>
              <a:t>https://www.mann-ivanov-ferber.ru/trend/design-thinking/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444763"/>
            <a:ext cx="2680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>
                <a:hlinkClick r:id="rId3"/>
              </a:rPr>
              <a:t>https://4brain.ru/design/</a:t>
            </a:r>
            <a:endParaRPr lang="ru-RU" dirty="0"/>
          </a:p>
        </p:txBody>
      </p:sp>
      <p:pic>
        <p:nvPicPr>
          <p:cNvPr id="4098" name="Picture 2" descr="https://tabletroma.it/wp-content/uploads/herbe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44763"/>
            <a:ext cx="2122350" cy="212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9752" y="2780693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(более подробную информацию вы можете получить пройдя по этим ссылкам.)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8419" y="3644261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вы можете получить дополнительный заряд мотивации посмотрев несколько видеороликов о дизайн-мышлении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предложенных произведениях найти важнейшую информацию о дизайн-мышлении, авторами которых являются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профессионалы своего дела;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ознакомитесь с интересными мыслями о дизайн-мышлении выдающихся личностей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возникнет желание даже пройти он-</a:t>
            </a:r>
            <a:r>
              <a:rPr lang="ru-RU" sz="20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по данной теме;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02463" y="5771787"/>
            <a:ext cx="8520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Будет замечательно, если вы познакомитесь с этими материалами в ближайшее время!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491880" y="3427024"/>
            <a:ext cx="360040" cy="362016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989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493" y="116632"/>
            <a:ext cx="9144000" cy="697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Стэнфордский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 определил 7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принципов, лежащих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дизайн-мышления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Фокусируйтесь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ценностях тех, для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 вы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создаёте продукт или услугу.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поставить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себя на место пользователя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буквально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ощутить всё то,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чувствует он. Важной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составляющей является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которую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вам сам рассказывает</a:t>
            </a:r>
            <a:r>
              <a:rPr lang="ru-RU" sz="2400" dirty="0" smtClean="0">
                <a:latin typeface="FiraSans-Regular"/>
              </a:rPr>
              <a:t>.</a:t>
            </a:r>
          </a:p>
          <a:p>
            <a:endParaRPr lang="ru-RU" sz="2400" dirty="0" smtClean="0">
              <a:latin typeface="FiraSans-Regular"/>
            </a:endParaRPr>
          </a:p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Проверяйте ваши догадки на экспериментах.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— единственный способ понять,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ваша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или нет. Эксперименты могут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большими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маленькими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Строго следуйте методологии.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из этапов подходят свои инструменты. И понимание того, на каком этапе вы находитесь и какого результата можно ожидать, позволит вам применить правильные методы работы.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>
              <a:latin typeface="FiraSans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3047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008" y="117693"/>
            <a:ext cx="89289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Взаимодействуйте </a:t>
            </a:r>
            <a:r>
              <a:rPr lang="ru-RU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представителями совершенно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специальностей.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 самым вы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расширяете пограничные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межпредметные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зоны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решаемой проблемы. А как мы знаем,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самое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инновационное и прорывное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рождается на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стыке разных предметных областей.</a:t>
            </a:r>
          </a:p>
          <a:p>
            <a:pPr lvl="0" algn="just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Действуйте всегда, везде, постоянно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что-то предпринимайте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сидите на месте.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Дизайн- мышление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по большей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деятельное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изучение, нежели мыслительное.</a:t>
            </a:r>
          </a:p>
          <a:p>
            <a:pPr lvl="0" algn="just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Лучше один раз показать, чем сто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рассказать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любые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показать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 — ведь даже одни и те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слова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людей могут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означать совершенно разные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понятия!</a:t>
            </a:r>
          </a:p>
          <a:p>
            <a:pPr lvl="0" algn="just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Старайтесь конкретизировать 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вносить ясность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настолько, насколько это возможно.</a:t>
            </a:r>
          </a:p>
          <a:p>
            <a:pPr lvl="0"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перечисляйте проблемы, а опишите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сформулируйте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чётко. Избегайте слов «все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всех», «всегда» и т. д.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Устанавливайте рамки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92891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талья\Music\Pictures\1024050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реализовать эти принципы и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запустить эффективный 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дизайн-мышления,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придерживаться некоторых правил.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9378" y="1460977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Генерировать идеи, развивая идеи других.</a:t>
            </a:r>
          </a:p>
          <a:p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Собрать команду единомышленников 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различным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опытом из разных сфер 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идей друг друга.</a:t>
            </a:r>
          </a:p>
          <a:p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Во главу угла ставить пользователя с 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привычками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повседневной жизни.</a:t>
            </a:r>
          </a:p>
          <a:p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Создавать прототипы из всего, 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доступно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любом доступном виде (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скетчей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работающей модели) и 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над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ними постоянно.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36" y="3891952"/>
            <a:ext cx="5395308" cy="2417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53" y="4452251"/>
            <a:ext cx="2901283" cy="18013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21311190">
            <a:off x="1186529" y="5018528"/>
            <a:ext cx="38077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dist="38100" dir="2700000" algn="bl" rotWithShape="0">
                    <a:srgbClr val="4472C4"/>
                  </a:outerShd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Генерация </a:t>
            </a:r>
          </a:p>
          <a:p>
            <a:pPr algn="ctr"/>
            <a:r>
              <a:rPr lang="ru-RU" sz="16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dist="38100" dir="2700000" algn="bl" rotWithShape="0">
                    <a:srgbClr val="4472C4"/>
                  </a:outerShd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и </a:t>
            </a:r>
          </a:p>
          <a:p>
            <a:pPr algn="ctr"/>
            <a:r>
              <a:rPr lang="ru-RU" sz="16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dist="38100" dir="2700000" algn="bl" rotWithShape="0">
                    <a:srgbClr val="4472C4"/>
                  </a:outerShd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выбор </a:t>
            </a:r>
          </a:p>
          <a:p>
            <a:pPr algn="ctr"/>
            <a:r>
              <a:rPr lang="ru-RU" sz="16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dist="38100" dir="2700000" algn="bl" rotWithShape="0">
                    <a:srgbClr val="4472C4"/>
                  </a:outerShd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идеи</a:t>
            </a:r>
            <a:endParaRPr lang="ru-RU" sz="16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glow rad="139700">
                  <a:srgbClr val="5B9BD5">
                    <a:satMod val="175000"/>
                    <a:alpha val="40000"/>
                  </a:srgbClr>
                </a:glow>
                <a:outerShdw dist="38100" dir="2700000" algn="bl" rotWithShape="0">
                  <a:srgbClr val="4472C4"/>
                </a:outerShdw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921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411</TotalTime>
  <Words>1170</Words>
  <Application>Microsoft Office PowerPoint</Application>
  <PresentationFormat>Экран (4:3)</PresentationFormat>
  <Paragraphs>130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Исполнительная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Закрепление </vt:lpstr>
      <vt:lpstr>Презентация PowerPoint</vt:lpstr>
      <vt:lpstr>Презентация PowerPoint</vt:lpstr>
      <vt:lpstr>Презентация PowerPoint</vt:lpstr>
      <vt:lpstr>Закрепление </vt:lpstr>
      <vt:lpstr>Домашнее задание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Насколько экспансия в западном направлении повлияла на формирование американского национального самосознания</dc:title>
  <dc:creator>User</dc:creator>
  <cp:lastModifiedBy>Пользователь</cp:lastModifiedBy>
  <cp:revision>38</cp:revision>
  <dcterms:created xsi:type="dcterms:W3CDTF">2020-03-31T04:13:30Z</dcterms:created>
  <dcterms:modified xsi:type="dcterms:W3CDTF">2020-04-02T11:08:00Z</dcterms:modified>
</cp:coreProperties>
</file>