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2" r:id="rId2"/>
    <p:sldMasterId id="2147483734" r:id="rId3"/>
    <p:sldMasterId id="2147483746" r:id="rId4"/>
    <p:sldMasterId id="2147483758" r:id="rId5"/>
    <p:sldMasterId id="2147483770" r:id="rId6"/>
    <p:sldMasterId id="2147483782" r:id="rId7"/>
    <p:sldMasterId id="2147483794" r:id="rId8"/>
    <p:sldMasterId id="2147483806" r:id="rId9"/>
  </p:sldMasterIdLst>
  <p:sldIdLst>
    <p:sldId id="272" r:id="rId10"/>
    <p:sldId id="271" r:id="rId11"/>
    <p:sldId id="295" r:id="rId12"/>
    <p:sldId id="294" r:id="rId13"/>
    <p:sldId id="293" r:id="rId14"/>
    <p:sldId id="280" r:id="rId15"/>
    <p:sldId id="286" r:id="rId16"/>
    <p:sldId id="283" r:id="rId17"/>
    <p:sldId id="288" r:id="rId18"/>
    <p:sldId id="289" r:id="rId19"/>
    <p:sldId id="290" r:id="rId20"/>
    <p:sldId id="296" r:id="rId21"/>
    <p:sldId id="297" r:id="rId22"/>
    <p:sldId id="298" r:id="rId23"/>
    <p:sldId id="300" r:id="rId24"/>
    <p:sldId id="301" r:id="rId25"/>
    <p:sldId id="302" r:id="rId26"/>
    <p:sldId id="303" r:id="rId27"/>
    <p:sldId id="304" r:id="rId28"/>
    <p:sldId id="305" r:id="rId29"/>
    <p:sldId id="299" r:id="rId30"/>
    <p:sldId id="306" r:id="rId31"/>
    <p:sldId id="26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>
        <p:scale>
          <a:sx n="77" d="100"/>
          <a:sy n="77" d="100"/>
        </p:scale>
        <p:origin x="-432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CE2706-DFEA-4670-AC2B-35264C34A799}" type="doc">
      <dgm:prSet loTypeId="urn:microsoft.com/office/officeart/2008/layout/PictureStrips" loCatId="picture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FA43F6BF-C38A-4768-8BEB-1BD1881C0F9F}">
      <dgm:prSet custT="1"/>
      <dgm:spPr>
        <a:xfrm>
          <a:off x="187394" y="442007"/>
          <a:ext cx="2257221" cy="705381"/>
        </a:xfrm>
        <a:prstGeom prst="rect">
          <a:avLst/>
        </a:prstGeom>
        <a:solidFill>
          <a:srgbClr val="FAF9F9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B40000"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 rtl="0"/>
          <a:r>
            <a:rPr lang="ru-RU" sz="2400" dirty="0" smtClean="0">
              <a:solidFill>
                <a:srgbClr val="0C0C0C">
                  <a:hueOff val="0"/>
                  <a:satOff val="0"/>
                  <a:lumOff val="0"/>
                  <a:alphaOff val="0"/>
                </a:srgbClr>
              </a:solidFill>
              <a:latin typeface="Trebuchet MS" panose="020B0603020202020204"/>
              <a:ea typeface="+mn-ea"/>
              <a:cs typeface="+mn-cs"/>
            </a:rPr>
            <a:t>Открытость новому опыту</a:t>
          </a:r>
          <a:endParaRPr lang="ru-RU" sz="2400" dirty="0">
            <a:solidFill>
              <a:srgbClr val="0C0C0C">
                <a:hueOff val="0"/>
                <a:satOff val="0"/>
                <a:lumOff val="0"/>
                <a:alphaOff val="0"/>
              </a:srgbClr>
            </a:solidFill>
            <a:latin typeface="Trebuchet MS" panose="020B0603020202020204"/>
            <a:ea typeface="+mn-ea"/>
            <a:cs typeface="+mn-cs"/>
          </a:endParaRPr>
        </a:p>
      </dgm:t>
    </dgm:pt>
    <dgm:pt modelId="{B975DBD0-E4DA-42F1-85E5-D1C67E57CE4C}" type="parTrans" cxnId="{409C1915-4E11-4B17-83F4-E080B325E969}">
      <dgm:prSet/>
      <dgm:spPr/>
      <dgm:t>
        <a:bodyPr/>
        <a:lstStyle/>
        <a:p>
          <a:endParaRPr lang="ru-RU"/>
        </a:p>
      </dgm:t>
    </dgm:pt>
    <dgm:pt modelId="{917B814F-F979-437B-8E86-5C961F49CDCE}" type="sibTrans" cxnId="{409C1915-4E11-4B17-83F4-E080B325E969}">
      <dgm:prSet/>
      <dgm:spPr/>
      <dgm:t>
        <a:bodyPr/>
        <a:lstStyle/>
        <a:p>
          <a:endParaRPr lang="ru-RU"/>
        </a:p>
      </dgm:t>
    </dgm:pt>
    <dgm:pt modelId="{64026FA5-2B03-461D-924F-02D01201082F}">
      <dgm:prSet custT="1"/>
      <dgm:spPr>
        <a:xfrm>
          <a:off x="2702689" y="442007"/>
          <a:ext cx="2257221" cy="705381"/>
        </a:xfrm>
        <a:prstGeom prst="rect">
          <a:avLst/>
        </a:prstGeom>
        <a:solidFill>
          <a:srgbClr val="FAF9F9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B40000">
              <a:alpha val="90000"/>
              <a:hueOff val="0"/>
              <a:satOff val="0"/>
              <a:lumOff val="0"/>
              <a:alphaOff val="-5000"/>
            </a:srgbClr>
          </a:solidFill>
          <a:prstDash val="solid"/>
          <a:miter lim="800000"/>
        </a:ln>
        <a:effectLst/>
      </dgm:spPr>
      <dgm:t>
        <a:bodyPr/>
        <a:lstStyle/>
        <a:p>
          <a:pPr algn="ctr" rtl="0"/>
          <a:r>
            <a:rPr lang="ru-RU" sz="2400" dirty="0" smtClean="0">
              <a:solidFill>
                <a:srgbClr val="0C0C0C">
                  <a:hueOff val="0"/>
                  <a:satOff val="0"/>
                  <a:lumOff val="0"/>
                  <a:alphaOff val="0"/>
                </a:srgbClr>
              </a:solidFill>
              <a:latin typeface="Trebuchet MS" panose="020B0603020202020204"/>
              <a:ea typeface="+mn-ea"/>
              <a:cs typeface="+mn-cs"/>
            </a:rPr>
            <a:t>Эмоциональный интеллект</a:t>
          </a:r>
          <a:endParaRPr lang="ru-RU" sz="2400" dirty="0">
            <a:solidFill>
              <a:srgbClr val="0C0C0C">
                <a:hueOff val="0"/>
                <a:satOff val="0"/>
                <a:lumOff val="0"/>
                <a:alphaOff val="0"/>
              </a:srgbClr>
            </a:solidFill>
            <a:latin typeface="Trebuchet MS" panose="020B0603020202020204"/>
            <a:ea typeface="+mn-ea"/>
            <a:cs typeface="+mn-cs"/>
          </a:endParaRPr>
        </a:p>
      </dgm:t>
    </dgm:pt>
    <dgm:pt modelId="{A5438723-3A04-46ED-B81D-6F4C84F469B7}" type="parTrans" cxnId="{8EFD6F2B-6621-4151-AFAF-3A56BF417203}">
      <dgm:prSet/>
      <dgm:spPr/>
      <dgm:t>
        <a:bodyPr/>
        <a:lstStyle/>
        <a:p>
          <a:endParaRPr lang="ru-RU"/>
        </a:p>
      </dgm:t>
    </dgm:pt>
    <dgm:pt modelId="{D3718E4B-30F6-427E-96CA-417137622D32}" type="sibTrans" cxnId="{8EFD6F2B-6621-4151-AFAF-3A56BF417203}">
      <dgm:prSet/>
      <dgm:spPr/>
      <dgm:t>
        <a:bodyPr/>
        <a:lstStyle/>
        <a:p>
          <a:endParaRPr lang="ru-RU"/>
        </a:p>
      </dgm:t>
    </dgm:pt>
    <dgm:pt modelId="{69208B2E-6FBF-4C59-BD1D-EE804CD86D51}">
      <dgm:prSet custT="1"/>
      <dgm:spPr>
        <a:xfrm>
          <a:off x="5238819" y="442007"/>
          <a:ext cx="2257221" cy="705381"/>
        </a:xfrm>
        <a:prstGeom prst="rect">
          <a:avLst/>
        </a:prstGeom>
        <a:solidFill>
          <a:srgbClr val="FAF9F9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B40000">
              <a:alpha val="90000"/>
              <a:hueOff val="0"/>
              <a:satOff val="0"/>
              <a:lumOff val="0"/>
              <a:alphaOff val="-10000"/>
            </a:srgbClr>
          </a:solidFill>
          <a:prstDash val="solid"/>
          <a:miter lim="800000"/>
        </a:ln>
        <a:effectLst/>
      </dgm:spPr>
      <dgm:t>
        <a:bodyPr/>
        <a:lstStyle/>
        <a:p>
          <a:pPr algn="ctr" rtl="0"/>
          <a:r>
            <a:rPr lang="ru-RU" sz="2400" dirty="0" smtClean="0">
              <a:solidFill>
                <a:srgbClr val="0C0C0C">
                  <a:hueOff val="0"/>
                  <a:satOff val="0"/>
                  <a:lumOff val="0"/>
                  <a:alphaOff val="0"/>
                </a:srgbClr>
              </a:solidFill>
              <a:latin typeface="Trebuchet MS" panose="020B0603020202020204"/>
              <a:ea typeface="+mn-ea"/>
              <a:cs typeface="+mn-cs"/>
            </a:rPr>
            <a:t>Социальный интеллект</a:t>
          </a:r>
          <a:endParaRPr lang="ru-RU" sz="2400" dirty="0">
            <a:solidFill>
              <a:srgbClr val="0C0C0C">
                <a:hueOff val="0"/>
                <a:satOff val="0"/>
                <a:lumOff val="0"/>
                <a:alphaOff val="0"/>
              </a:srgbClr>
            </a:solidFill>
            <a:latin typeface="Trebuchet MS" panose="020B0603020202020204"/>
            <a:ea typeface="+mn-ea"/>
            <a:cs typeface="+mn-cs"/>
          </a:endParaRPr>
        </a:p>
      </dgm:t>
    </dgm:pt>
    <dgm:pt modelId="{F926F39A-94B8-4B86-A66C-A569279BF5CD}" type="parTrans" cxnId="{E3916502-A310-4006-891A-7543FB4691A5}">
      <dgm:prSet/>
      <dgm:spPr/>
      <dgm:t>
        <a:bodyPr/>
        <a:lstStyle/>
        <a:p>
          <a:endParaRPr lang="ru-RU"/>
        </a:p>
      </dgm:t>
    </dgm:pt>
    <dgm:pt modelId="{22C41CB0-E7FF-450A-ACC9-BD9094753B87}" type="sibTrans" cxnId="{E3916502-A310-4006-891A-7543FB4691A5}">
      <dgm:prSet/>
      <dgm:spPr/>
      <dgm:t>
        <a:bodyPr/>
        <a:lstStyle/>
        <a:p>
          <a:endParaRPr lang="ru-RU"/>
        </a:p>
      </dgm:t>
    </dgm:pt>
    <dgm:pt modelId="{AD75742B-0E68-4B80-A2C6-03C144342521}">
      <dgm:prSet custT="1"/>
      <dgm:spPr>
        <a:xfrm>
          <a:off x="199266" y="1330005"/>
          <a:ext cx="2257221" cy="705381"/>
        </a:xfrm>
        <a:prstGeom prst="rect">
          <a:avLst/>
        </a:prstGeom>
        <a:solidFill>
          <a:srgbClr val="FAF9F9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B40000">
              <a:alpha val="90000"/>
              <a:hueOff val="0"/>
              <a:satOff val="0"/>
              <a:lumOff val="0"/>
              <a:alphaOff val="-15000"/>
            </a:srgbClr>
          </a:solidFill>
          <a:prstDash val="solid"/>
          <a:miter lim="800000"/>
        </a:ln>
        <a:effectLst/>
      </dgm:spPr>
      <dgm:t>
        <a:bodyPr/>
        <a:lstStyle/>
        <a:p>
          <a:pPr algn="ctr" rtl="0"/>
          <a:r>
            <a:rPr lang="ru-RU" sz="2400" dirty="0" smtClean="0">
              <a:solidFill>
                <a:srgbClr val="0C0C0C">
                  <a:hueOff val="0"/>
                  <a:satOff val="0"/>
                  <a:lumOff val="0"/>
                  <a:alphaOff val="0"/>
                </a:srgbClr>
              </a:solidFill>
              <a:latin typeface="Trebuchet MS" panose="020B0603020202020204"/>
              <a:ea typeface="+mn-ea"/>
              <a:cs typeface="+mn-cs"/>
            </a:rPr>
            <a:t>Дивергентное мышление</a:t>
          </a:r>
          <a:endParaRPr lang="ru-RU" sz="2400" dirty="0">
            <a:solidFill>
              <a:srgbClr val="0C0C0C">
                <a:hueOff val="0"/>
                <a:satOff val="0"/>
                <a:lumOff val="0"/>
                <a:alphaOff val="0"/>
              </a:srgbClr>
            </a:solidFill>
            <a:latin typeface="Trebuchet MS" panose="020B0603020202020204"/>
            <a:ea typeface="+mn-ea"/>
            <a:cs typeface="+mn-cs"/>
          </a:endParaRPr>
        </a:p>
      </dgm:t>
    </dgm:pt>
    <dgm:pt modelId="{A5816931-9005-4900-B3EF-42EC133DB4F0}" type="parTrans" cxnId="{267BB180-7A9A-4CF4-8FF5-56F88F865AC0}">
      <dgm:prSet/>
      <dgm:spPr/>
      <dgm:t>
        <a:bodyPr/>
        <a:lstStyle/>
        <a:p>
          <a:endParaRPr lang="ru-RU"/>
        </a:p>
      </dgm:t>
    </dgm:pt>
    <dgm:pt modelId="{201E73B4-EC6A-4765-BB4C-8FEEED9D2AF1}" type="sibTrans" cxnId="{267BB180-7A9A-4CF4-8FF5-56F88F865AC0}">
      <dgm:prSet/>
      <dgm:spPr/>
      <dgm:t>
        <a:bodyPr/>
        <a:lstStyle/>
        <a:p>
          <a:endParaRPr lang="ru-RU"/>
        </a:p>
      </dgm:t>
    </dgm:pt>
    <dgm:pt modelId="{B4DF8AE7-CC55-486C-9448-6B8AC15C0D51}">
      <dgm:prSet custT="1"/>
      <dgm:spPr>
        <a:xfrm>
          <a:off x="2727772" y="1330005"/>
          <a:ext cx="2257221" cy="705381"/>
        </a:xfrm>
        <a:prstGeom prst="rect">
          <a:avLst/>
        </a:prstGeom>
        <a:solidFill>
          <a:srgbClr val="FAF9F9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B40000">
              <a:alpha val="90000"/>
              <a:hueOff val="0"/>
              <a:satOff val="0"/>
              <a:lumOff val="0"/>
              <a:alphaOff val="-20000"/>
            </a:srgbClr>
          </a:solidFill>
          <a:prstDash val="solid"/>
          <a:miter lim="800000"/>
        </a:ln>
        <a:effectLst/>
      </dgm:spPr>
      <dgm:t>
        <a:bodyPr/>
        <a:lstStyle/>
        <a:p>
          <a:pPr algn="ctr" rtl="0"/>
          <a:r>
            <a:rPr lang="ru-RU" sz="2400" dirty="0" smtClean="0">
              <a:solidFill>
                <a:srgbClr val="0C0C0C">
                  <a:hueOff val="0"/>
                  <a:satOff val="0"/>
                  <a:lumOff val="0"/>
                  <a:alphaOff val="0"/>
                </a:srgbClr>
              </a:solidFill>
              <a:latin typeface="Trebuchet MS" panose="020B0603020202020204"/>
              <a:ea typeface="+mn-ea"/>
              <a:cs typeface="+mn-cs"/>
            </a:rPr>
            <a:t>Планирование</a:t>
          </a:r>
          <a:endParaRPr lang="ru-RU" sz="2400" dirty="0">
            <a:solidFill>
              <a:srgbClr val="0C0C0C">
                <a:hueOff val="0"/>
                <a:satOff val="0"/>
                <a:lumOff val="0"/>
                <a:alphaOff val="0"/>
              </a:srgbClr>
            </a:solidFill>
            <a:latin typeface="Trebuchet MS" panose="020B0603020202020204"/>
            <a:ea typeface="+mn-ea"/>
            <a:cs typeface="+mn-cs"/>
          </a:endParaRPr>
        </a:p>
      </dgm:t>
    </dgm:pt>
    <dgm:pt modelId="{A9A15B96-566E-424C-BE9B-40ABCE734E5C}" type="parTrans" cxnId="{83613DA1-C846-4F66-9BBF-0F82FB20B6F2}">
      <dgm:prSet/>
      <dgm:spPr/>
      <dgm:t>
        <a:bodyPr/>
        <a:lstStyle/>
        <a:p>
          <a:endParaRPr lang="ru-RU"/>
        </a:p>
      </dgm:t>
    </dgm:pt>
    <dgm:pt modelId="{3F27C2B1-AFE9-443F-A9A7-51600D6FD3BD}" type="sibTrans" cxnId="{83613DA1-C846-4F66-9BBF-0F82FB20B6F2}">
      <dgm:prSet/>
      <dgm:spPr/>
      <dgm:t>
        <a:bodyPr/>
        <a:lstStyle/>
        <a:p>
          <a:endParaRPr lang="ru-RU"/>
        </a:p>
      </dgm:t>
    </dgm:pt>
    <dgm:pt modelId="{1B16CD0E-B8B5-44B7-B005-6910C00075CD}">
      <dgm:prSet custT="1"/>
      <dgm:spPr>
        <a:xfrm>
          <a:off x="5247971" y="1330005"/>
          <a:ext cx="2257221" cy="705381"/>
        </a:xfrm>
        <a:prstGeom prst="rect">
          <a:avLst/>
        </a:prstGeom>
        <a:solidFill>
          <a:srgbClr val="FAF9F9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B40000">
              <a:alpha val="90000"/>
              <a:hueOff val="0"/>
              <a:satOff val="0"/>
              <a:lumOff val="0"/>
              <a:alphaOff val="-25000"/>
            </a:srgbClr>
          </a:solidFill>
          <a:prstDash val="solid"/>
          <a:miter lim="800000"/>
        </a:ln>
        <a:effectLst/>
      </dgm:spPr>
      <dgm:t>
        <a:bodyPr/>
        <a:lstStyle/>
        <a:p>
          <a:pPr algn="ctr" rtl="0"/>
          <a:r>
            <a:rPr lang="ru-RU" sz="2400" dirty="0" smtClean="0">
              <a:solidFill>
                <a:srgbClr val="0C0C0C">
                  <a:hueOff val="0"/>
                  <a:satOff val="0"/>
                  <a:lumOff val="0"/>
                  <a:alphaOff val="0"/>
                </a:srgbClr>
              </a:solidFill>
              <a:latin typeface="Trebuchet MS" panose="020B0603020202020204"/>
              <a:ea typeface="+mn-ea"/>
              <a:cs typeface="+mn-cs"/>
            </a:rPr>
            <a:t>Критическое мышление</a:t>
          </a:r>
          <a:endParaRPr lang="ru-RU" sz="2400" dirty="0">
            <a:solidFill>
              <a:srgbClr val="0C0C0C">
                <a:hueOff val="0"/>
                <a:satOff val="0"/>
                <a:lumOff val="0"/>
                <a:alphaOff val="0"/>
              </a:srgbClr>
            </a:solidFill>
            <a:latin typeface="Trebuchet MS" panose="020B0603020202020204"/>
            <a:ea typeface="+mn-ea"/>
            <a:cs typeface="+mn-cs"/>
          </a:endParaRPr>
        </a:p>
      </dgm:t>
    </dgm:pt>
    <dgm:pt modelId="{FA58DD62-5E4D-4B54-BBA2-656790DF667C}" type="parTrans" cxnId="{6F5FC2F8-6A9E-4078-88FA-3A8FF31D8D69}">
      <dgm:prSet/>
      <dgm:spPr/>
      <dgm:t>
        <a:bodyPr/>
        <a:lstStyle/>
        <a:p>
          <a:endParaRPr lang="ru-RU"/>
        </a:p>
      </dgm:t>
    </dgm:pt>
    <dgm:pt modelId="{010B627F-8FC5-4CAF-9897-70C37EDB207C}" type="sibTrans" cxnId="{6F5FC2F8-6A9E-4078-88FA-3A8FF31D8D69}">
      <dgm:prSet/>
      <dgm:spPr/>
      <dgm:t>
        <a:bodyPr/>
        <a:lstStyle/>
        <a:p>
          <a:endParaRPr lang="ru-RU"/>
        </a:p>
      </dgm:t>
    </dgm:pt>
    <dgm:pt modelId="{F0B4FA51-8C94-418E-B3B0-C6B19788F794}">
      <dgm:prSet custT="1"/>
      <dgm:spPr>
        <a:xfrm>
          <a:off x="207380" y="2225373"/>
          <a:ext cx="2257221" cy="705381"/>
        </a:xfrm>
        <a:prstGeom prst="rect">
          <a:avLst/>
        </a:prstGeom>
        <a:solidFill>
          <a:srgbClr val="FAF9F9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B40000">
              <a:alpha val="90000"/>
              <a:hueOff val="0"/>
              <a:satOff val="0"/>
              <a:lumOff val="0"/>
              <a:alphaOff val="-30000"/>
            </a:srgbClr>
          </a:solidFill>
          <a:prstDash val="solid"/>
          <a:miter lim="800000"/>
        </a:ln>
        <a:effectLst/>
      </dgm:spPr>
      <dgm:t>
        <a:bodyPr/>
        <a:lstStyle/>
        <a:p>
          <a:pPr algn="ctr" rtl="0"/>
          <a:r>
            <a:rPr lang="ru-RU" sz="2400" dirty="0" err="1" smtClean="0">
              <a:solidFill>
                <a:srgbClr val="0C0C0C">
                  <a:hueOff val="0"/>
                  <a:satOff val="0"/>
                  <a:lumOff val="0"/>
                  <a:alphaOff val="0"/>
                </a:srgbClr>
              </a:solidFill>
              <a:latin typeface="Trebuchet MS" panose="020B0603020202020204"/>
              <a:ea typeface="+mn-ea"/>
              <a:cs typeface="+mn-cs"/>
            </a:rPr>
            <a:t>Проактивность</a:t>
          </a:r>
          <a:endParaRPr lang="ru-RU" sz="2400" dirty="0">
            <a:solidFill>
              <a:srgbClr val="0C0C0C">
                <a:hueOff val="0"/>
                <a:satOff val="0"/>
                <a:lumOff val="0"/>
                <a:alphaOff val="0"/>
              </a:srgbClr>
            </a:solidFill>
            <a:latin typeface="Trebuchet MS" panose="020B0603020202020204"/>
            <a:ea typeface="+mn-ea"/>
            <a:cs typeface="+mn-cs"/>
          </a:endParaRPr>
        </a:p>
      </dgm:t>
    </dgm:pt>
    <dgm:pt modelId="{D99823B4-57A3-4A55-B5EF-BF9F09D202B0}" type="parTrans" cxnId="{C62FB27C-BCD5-4A33-92B7-04872A580301}">
      <dgm:prSet/>
      <dgm:spPr/>
      <dgm:t>
        <a:bodyPr/>
        <a:lstStyle/>
        <a:p>
          <a:endParaRPr lang="ru-RU"/>
        </a:p>
      </dgm:t>
    </dgm:pt>
    <dgm:pt modelId="{5E81FF54-B4E9-4E70-B420-3F72A0613438}" type="sibTrans" cxnId="{C62FB27C-BCD5-4A33-92B7-04872A580301}">
      <dgm:prSet/>
      <dgm:spPr/>
      <dgm:t>
        <a:bodyPr/>
        <a:lstStyle/>
        <a:p>
          <a:endParaRPr lang="ru-RU"/>
        </a:p>
      </dgm:t>
    </dgm:pt>
    <dgm:pt modelId="{E7583829-B27C-46D3-AE06-5A400841F277}">
      <dgm:prSet custT="1"/>
      <dgm:spPr>
        <a:xfrm>
          <a:off x="2756728" y="2218002"/>
          <a:ext cx="2257221" cy="705381"/>
        </a:xfrm>
        <a:prstGeom prst="rect">
          <a:avLst/>
        </a:prstGeom>
        <a:solidFill>
          <a:srgbClr val="FAF9F9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B40000">
              <a:alpha val="90000"/>
              <a:hueOff val="0"/>
              <a:satOff val="0"/>
              <a:lumOff val="0"/>
              <a:alphaOff val="-35000"/>
            </a:srgbClr>
          </a:solidFill>
          <a:prstDash val="solid"/>
          <a:miter lim="800000"/>
        </a:ln>
        <a:effectLst/>
      </dgm:spPr>
      <dgm:t>
        <a:bodyPr/>
        <a:lstStyle/>
        <a:p>
          <a:pPr algn="ctr" rtl="0"/>
          <a:r>
            <a:rPr lang="ru-RU" sz="2400" dirty="0" smtClean="0">
              <a:solidFill>
                <a:srgbClr val="0C0C0C">
                  <a:hueOff val="0"/>
                  <a:satOff val="0"/>
                  <a:lumOff val="0"/>
                  <a:alphaOff val="0"/>
                </a:srgbClr>
              </a:solidFill>
              <a:latin typeface="Trebuchet MS" panose="020B0603020202020204"/>
              <a:ea typeface="+mn-ea"/>
              <a:cs typeface="+mn-cs"/>
            </a:rPr>
            <a:t>Оптимизм</a:t>
          </a:r>
          <a:endParaRPr lang="ru-RU" sz="2400" dirty="0">
            <a:solidFill>
              <a:srgbClr val="0C0C0C">
                <a:hueOff val="0"/>
                <a:satOff val="0"/>
                <a:lumOff val="0"/>
                <a:alphaOff val="0"/>
              </a:srgbClr>
            </a:solidFill>
            <a:latin typeface="Trebuchet MS" panose="020B0603020202020204"/>
            <a:ea typeface="+mn-ea"/>
            <a:cs typeface="+mn-cs"/>
          </a:endParaRPr>
        </a:p>
      </dgm:t>
    </dgm:pt>
    <dgm:pt modelId="{EBCCDA6F-0F0B-4E78-A686-6E4B98A79A3E}" type="parTrans" cxnId="{C34F41DF-2882-4471-B4B8-538AABD43CD9}">
      <dgm:prSet/>
      <dgm:spPr/>
      <dgm:t>
        <a:bodyPr/>
        <a:lstStyle/>
        <a:p>
          <a:endParaRPr lang="ru-RU"/>
        </a:p>
      </dgm:t>
    </dgm:pt>
    <dgm:pt modelId="{FF284B0B-30EF-4064-AEB6-023E5D30FBC5}" type="sibTrans" cxnId="{C34F41DF-2882-4471-B4B8-538AABD43CD9}">
      <dgm:prSet/>
      <dgm:spPr/>
      <dgm:t>
        <a:bodyPr/>
        <a:lstStyle/>
        <a:p>
          <a:endParaRPr lang="ru-RU"/>
        </a:p>
      </dgm:t>
    </dgm:pt>
    <dgm:pt modelId="{29DA1984-0096-40FE-9CAA-E28D18E4F311}">
      <dgm:prSet custT="1"/>
      <dgm:spPr>
        <a:xfrm>
          <a:off x="5278626" y="2203253"/>
          <a:ext cx="2257221" cy="705381"/>
        </a:xfrm>
        <a:prstGeom prst="rect">
          <a:avLst/>
        </a:prstGeom>
        <a:solidFill>
          <a:srgbClr val="FAF9F9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B40000">
              <a:alpha val="90000"/>
              <a:hueOff val="0"/>
              <a:satOff val="0"/>
              <a:lumOff val="0"/>
              <a:alphaOff val="-40000"/>
            </a:srgbClr>
          </a:solidFill>
          <a:prstDash val="solid"/>
          <a:miter lim="800000"/>
        </a:ln>
        <a:effectLst/>
      </dgm:spPr>
      <dgm:t>
        <a:bodyPr/>
        <a:lstStyle/>
        <a:p>
          <a:pPr algn="ctr" rtl="0"/>
          <a:r>
            <a:rPr lang="ru-RU" sz="2400" dirty="0" smtClean="0">
              <a:solidFill>
                <a:srgbClr val="0C0C0C">
                  <a:hueOff val="0"/>
                  <a:satOff val="0"/>
                  <a:lumOff val="0"/>
                  <a:alphaOff val="0"/>
                </a:srgbClr>
              </a:solidFill>
              <a:latin typeface="Trebuchet MS" panose="020B0603020202020204"/>
              <a:ea typeface="+mn-ea"/>
              <a:cs typeface="+mn-cs"/>
            </a:rPr>
            <a:t>Навыки п/выступлений</a:t>
          </a:r>
          <a:endParaRPr lang="ru-RU" sz="2400" dirty="0">
            <a:solidFill>
              <a:srgbClr val="0C0C0C">
                <a:hueOff val="0"/>
                <a:satOff val="0"/>
                <a:lumOff val="0"/>
                <a:alphaOff val="0"/>
              </a:srgbClr>
            </a:solidFill>
            <a:latin typeface="Trebuchet MS" panose="020B0603020202020204"/>
            <a:ea typeface="+mn-ea"/>
            <a:cs typeface="+mn-cs"/>
          </a:endParaRPr>
        </a:p>
      </dgm:t>
    </dgm:pt>
    <dgm:pt modelId="{B4468313-61D1-41CF-9904-0B7CF7719243}" type="parTrans" cxnId="{3E4F9CCD-5F93-4955-810E-3E33BEB670AB}">
      <dgm:prSet/>
      <dgm:spPr/>
      <dgm:t>
        <a:bodyPr/>
        <a:lstStyle/>
        <a:p>
          <a:endParaRPr lang="ru-RU"/>
        </a:p>
      </dgm:t>
    </dgm:pt>
    <dgm:pt modelId="{5FFAEB43-3122-421D-90E5-FBBEC8D6BF24}" type="sibTrans" cxnId="{3E4F9CCD-5F93-4955-810E-3E33BEB670AB}">
      <dgm:prSet/>
      <dgm:spPr/>
      <dgm:t>
        <a:bodyPr/>
        <a:lstStyle/>
        <a:p>
          <a:endParaRPr lang="ru-RU"/>
        </a:p>
      </dgm:t>
    </dgm:pt>
    <dgm:pt modelId="{C89986F4-EBD5-422C-A08F-FCB2D506BA21}" type="pres">
      <dgm:prSet presAssocID="{9ACE2706-DFEA-4670-AC2B-35264C34A79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EA55DC-4AA1-4F7A-9DE2-B27B1A0DE961}" type="pres">
      <dgm:prSet presAssocID="{FA43F6BF-C38A-4768-8BEB-1BD1881C0F9F}" presName="composite" presStyleCnt="0"/>
      <dgm:spPr/>
    </dgm:pt>
    <dgm:pt modelId="{5A3DE08C-5222-4237-BEA0-89C25DFA234B}" type="pres">
      <dgm:prSet presAssocID="{FA43F6BF-C38A-4768-8BEB-1BD1881C0F9F}" presName="rect1" presStyleLbl="trAlignAcc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1B0A1E-F31C-4C45-94E7-82573B1BF0BF}" type="pres">
      <dgm:prSet presAssocID="{FA43F6BF-C38A-4768-8BEB-1BD1881C0F9F}" presName="rect2" presStyleLbl="fgImgPlace1" presStyleIdx="0" presStyleCnt="9" custScaleX="121685"/>
      <dgm:spPr>
        <a:xfrm>
          <a:off x="39806" y="340119"/>
          <a:ext cx="600840" cy="74065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glow rad="127000">
            <a:srgbClr val="B40000">
              <a:lumMod val="20000"/>
              <a:lumOff val="80000"/>
            </a:srgbClr>
          </a:glow>
        </a:effectLst>
      </dgm:spPr>
      <dgm:t>
        <a:bodyPr/>
        <a:lstStyle/>
        <a:p>
          <a:endParaRPr lang="ru-RU"/>
        </a:p>
      </dgm:t>
    </dgm:pt>
    <dgm:pt modelId="{B5CEDE89-DB68-4FAB-85C7-F498957F5D29}" type="pres">
      <dgm:prSet presAssocID="{917B814F-F979-437B-8E86-5C961F49CDCE}" presName="sibTrans" presStyleCnt="0"/>
      <dgm:spPr/>
    </dgm:pt>
    <dgm:pt modelId="{1974DDF1-8A5F-476A-95D1-0DF2B116A46A}" type="pres">
      <dgm:prSet presAssocID="{64026FA5-2B03-461D-924F-02D01201082F}" presName="composite" presStyleCnt="0"/>
      <dgm:spPr/>
    </dgm:pt>
    <dgm:pt modelId="{B84FCF1F-BBB5-4411-A4FF-99612AF534ED}" type="pres">
      <dgm:prSet presAssocID="{64026FA5-2B03-461D-924F-02D01201082F}" presName="rect1" presStyleLbl="trAlignAcc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FE8E06-8631-402D-B631-3497C27CEAB3}" type="pres">
      <dgm:prSet presAssocID="{64026FA5-2B03-461D-924F-02D01201082F}" presName="rect2" presStyleLbl="fgImgPlace1" presStyleIdx="1" presStyleCnt="9" custScaleX="125193" custLinFactNeighborX="-10357"/>
      <dgm:spPr>
        <a:xfrm>
          <a:off x="2495301" y="340119"/>
          <a:ext cx="618162" cy="74065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glow rad="127000">
            <a:srgbClr val="B40000">
              <a:lumMod val="20000"/>
              <a:lumOff val="80000"/>
            </a:srgbClr>
          </a:glow>
        </a:effectLst>
      </dgm:spPr>
      <dgm:t>
        <a:bodyPr/>
        <a:lstStyle/>
        <a:p>
          <a:endParaRPr lang="ru-RU"/>
        </a:p>
      </dgm:t>
    </dgm:pt>
    <dgm:pt modelId="{29031467-26D6-4AA0-93FD-6ED73A14BBB1}" type="pres">
      <dgm:prSet presAssocID="{D3718E4B-30F6-427E-96CA-417137622D32}" presName="sibTrans" presStyleCnt="0"/>
      <dgm:spPr/>
    </dgm:pt>
    <dgm:pt modelId="{A0EDC211-DDE0-40DC-A147-4646C7423CD0}" type="pres">
      <dgm:prSet presAssocID="{69208B2E-6FBF-4C59-BD1D-EE804CD86D51}" presName="composite" presStyleCnt="0"/>
      <dgm:spPr/>
    </dgm:pt>
    <dgm:pt modelId="{5CAD0C5B-9D0C-4773-8E41-484A83E37363}" type="pres">
      <dgm:prSet presAssocID="{69208B2E-6FBF-4C59-BD1D-EE804CD86D51}" presName="rect1" presStyleLbl="trAlignAcc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92A7B3-AC08-4495-9B51-E71ADE1FCDE5}" type="pres">
      <dgm:prSet presAssocID="{69208B2E-6FBF-4C59-BD1D-EE804CD86D51}" presName="rect2" presStyleLbl="fgImgPlace1" presStyleIdx="2" presStyleCnt="9" custScaleX="133632" custLinFactNeighborX="-7398"/>
      <dgm:spPr>
        <a:xfrm>
          <a:off x="5025207" y="340119"/>
          <a:ext cx="659831" cy="740650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glow rad="127000">
            <a:srgbClr val="B40000">
              <a:lumMod val="20000"/>
              <a:lumOff val="80000"/>
            </a:srgbClr>
          </a:glow>
        </a:effectLst>
      </dgm:spPr>
      <dgm:t>
        <a:bodyPr/>
        <a:lstStyle/>
        <a:p>
          <a:endParaRPr lang="ru-RU"/>
        </a:p>
      </dgm:t>
    </dgm:pt>
    <dgm:pt modelId="{A7E86320-E2CE-4551-B91D-FE4FF5B8A73E}" type="pres">
      <dgm:prSet presAssocID="{22C41CB0-E7FF-450A-ACC9-BD9094753B87}" presName="sibTrans" presStyleCnt="0"/>
      <dgm:spPr/>
    </dgm:pt>
    <dgm:pt modelId="{5EA7EF52-D7ED-48E9-8A69-9F6122CAC9FB}" type="pres">
      <dgm:prSet presAssocID="{AD75742B-0E68-4B80-A2C6-03C144342521}" presName="composite" presStyleCnt="0"/>
      <dgm:spPr/>
    </dgm:pt>
    <dgm:pt modelId="{EC66AB36-D21A-434A-A173-A9730B86E6EA}" type="pres">
      <dgm:prSet presAssocID="{AD75742B-0E68-4B80-A2C6-03C144342521}" presName="rect1" presStyleLbl="trAlignAcc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A8BB95-5CD9-47FA-B8A2-A94BB6F80E98}" type="pres">
      <dgm:prSet presAssocID="{AD75742B-0E68-4B80-A2C6-03C144342521}" presName="rect2" presStyleLbl="fgImgPlace1" presStyleIdx="3" presStyleCnt="9" custScaleX="130201" custLinFactNeighborX="-4279" custLinFactNeighborY="-974"/>
      <dgm:spPr>
        <a:xfrm>
          <a:off x="9526" y="1220902"/>
          <a:ext cx="642889" cy="740650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glow rad="127000">
            <a:srgbClr val="B40000">
              <a:lumMod val="20000"/>
              <a:lumOff val="80000"/>
            </a:srgbClr>
          </a:glow>
        </a:effectLst>
      </dgm:spPr>
      <dgm:t>
        <a:bodyPr/>
        <a:lstStyle/>
        <a:p>
          <a:endParaRPr lang="ru-RU"/>
        </a:p>
      </dgm:t>
    </dgm:pt>
    <dgm:pt modelId="{3287B59C-4EEE-4520-8851-EDCA76F28D56}" type="pres">
      <dgm:prSet presAssocID="{201E73B4-EC6A-4765-BB4C-8FEEED9D2AF1}" presName="sibTrans" presStyleCnt="0"/>
      <dgm:spPr/>
    </dgm:pt>
    <dgm:pt modelId="{9AB4F08C-5515-434D-8449-C4D72A31FB5A}" type="pres">
      <dgm:prSet presAssocID="{B4DF8AE7-CC55-486C-9448-6B8AC15C0D51}" presName="composite" presStyleCnt="0"/>
      <dgm:spPr/>
    </dgm:pt>
    <dgm:pt modelId="{C2482868-5171-45EF-8CE1-E5037DBE4BC8}" type="pres">
      <dgm:prSet presAssocID="{B4DF8AE7-CC55-486C-9448-6B8AC15C0D51}" presName="rect1" presStyleLbl="trAlign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873B0-F1D5-4AA1-82C9-37EF87DE5CEF}" type="pres">
      <dgm:prSet presAssocID="{B4DF8AE7-CC55-486C-9448-6B8AC15C0D51}" presName="rect2" presStyleLbl="fgImgPlace1" presStyleIdx="4" presStyleCnt="9" custScaleX="130544"/>
      <dgm:spPr>
        <a:xfrm>
          <a:off x="2558313" y="1228116"/>
          <a:ext cx="644583" cy="740650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glow rad="127000">
            <a:srgbClr val="B40000">
              <a:lumMod val="20000"/>
              <a:lumOff val="80000"/>
            </a:srgbClr>
          </a:glow>
        </a:effectLst>
      </dgm:spPr>
      <dgm:t>
        <a:bodyPr/>
        <a:lstStyle/>
        <a:p>
          <a:endParaRPr lang="ru-RU"/>
        </a:p>
      </dgm:t>
    </dgm:pt>
    <dgm:pt modelId="{76016951-6202-4E32-9E7B-B63A26B82BEE}" type="pres">
      <dgm:prSet presAssocID="{3F27C2B1-AFE9-443F-A9A7-51600D6FD3BD}" presName="sibTrans" presStyleCnt="0"/>
      <dgm:spPr/>
    </dgm:pt>
    <dgm:pt modelId="{96073A89-0AC7-4A47-8E6C-FF86BF01CF0B}" type="pres">
      <dgm:prSet presAssocID="{1B16CD0E-B8B5-44B7-B005-6910C00075CD}" presName="composite" presStyleCnt="0"/>
      <dgm:spPr/>
    </dgm:pt>
    <dgm:pt modelId="{8BBAB3B5-FF1F-4AD7-BD4B-18029D2A7664}" type="pres">
      <dgm:prSet presAssocID="{1B16CD0E-B8B5-44B7-B005-6910C00075CD}" presName="rect1" presStyleLbl="trAlignAcc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BB4C04-F914-49EE-972D-FB6CD7C0C289}" type="pres">
      <dgm:prSet presAssocID="{1B16CD0E-B8B5-44B7-B005-6910C00075CD}" presName="rect2" presStyleLbl="fgImgPlace1" presStyleIdx="5" presStyleCnt="9" custScaleX="127179" custLinFactNeighborX="-11910"/>
      <dgm:spPr>
        <a:xfrm>
          <a:off x="5028012" y="1228116"/>
          <a:ext cx="627968" cy="740650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glow rad="127000">
            <a:srgbClr val="B40000">
              <a:lumMod val="20000"/>
              <a:lumOff val="80000"/>
            </a:srgbClr>
          </a:glow>
        </a:effectLst>
      </dgm:spPr>
      <dgm:t>
        <a:bodyPr/>
        <a:lstStyle/>
        <a:p>
          <a:endParaRPr lang="ru-RU"/>
        </a:p>
      </dgm:t>
    </dgm:pt>
    <dgm:pt modelId="{3AB652F3-3FD2-4B0B-813F-9821518FE062}" type="pres">
      <dgm:prSet presAssocID="{010B627F-8FC5-4CAF-9897-70C37EDB207C}" presName="sibTrans" presStyleCnt="0"/>
      <dgm:spPr/>
    </dgm:pt>
    <dgm:pt modelId="{B1458275-0721-4367-B725-07A884734DA0}" type="pres">
      <dgm:prSet presAssocID="{F0B4FA51-8C94-418E-B3B0-C6B19788F794}" presName="composite" presStyleCnt="0"/>
      <dgm:spPr/>
    </dgm:pt>
    <dgm:pt modelId="{23BA206C-5A92-4364-9C93-521F89D17B30}" type="pres">
      <dgm:prSet presAssocID="{F0B4FA51-8C94-418E-B3B0-C6B19788F794}" presName="rect1" presStyleLbl="trAlignAcc1" presStyleIdx="6" presStyleCnt="9" custLinFactNeighborX="2940" custLinFactNeighborY="1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81EE99-14DC-451D-B625-F729C46B0FE4}" type="pres">
      <dgm:prSet presAssocID="{F0B4FA51-8C94-418E-B3B0-C6B19788F794}" presName="rect2" presStyleLbl="fgImgPlace1" presStyleIdx="6" presStyleCnt="9" custScaleX="117333"/>
      <dgm:spPr>
        <a:xfrm>
          <a:off x="4175" y="2116114"/>
          <a:ext cx="579351" cy="740650"/>
        </a:xfrm>
        <a:prstGeom prst="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glow rad="127000">
            <a:srgbClr val="B40000">
              <a:lumMod val="20000"/>
              <a:lumOff val="80000"/>
            </a:srgbClr>
          </a:glow>
        </a:effectLst>
      </dgm:spPr>
      <dgm:t>
        <a:bodyPr/>
        <a:lstStyle/>
        <a:p>
          <a:endParaRPr lang="ru-RU"/>
        </a:p>
      </dgm:t>
    </dgm:pt>
    <dgm:pt modelId="{26379B9A-9870-439C-BE33-85EDF6915F61}" type="pres">
      <dgm:prSet presAssocID="{5E81FF54-B4E9-4E70-B420-3F72A0613438}" presName="sibTrans" presStyleCnt="0"/>
      <dgm:spPr/>
    </dgm:pt>
    <dgm:pt modelId="{E90467E5-22C6-4F95-8D02-345919E85439}" type="pres">
      <dgm:prSet presAssocID="{E7583829-B27C-46D3-AE06-5A400841F277}" presName="composite" presStyleCnt="0"/>
      <dgm:spPr/>
    </dgm:pt>
    <dgm:pt modelId="{7FB25107-7E07-41CC-8752-C2548E4A2D62}" type="pres">
      <dgm:prSet presAssocID="{E7583829-B27C-46D3-AE06-5A400841F277}" presName="rect1" presStyleLbl="trAlignAcc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392300-996C-4C91-8888-50E93F32512F}" type="pres">
      <dgm:prSet presAssocID="{E7583829-B27C-46D3-AE06-5A400841F277}" presName="rect2" presStyleLbl="fgImgPlace1" presStyleIdx="7" presStyleCnt="9" custScaleX="165866" custLinFactNeighborX="-14796" custLinFactNeighborY="-986"/>
      <dgm:spPr>
        <a:xfrm>
          <a:off x="2427007" y="2108811"/>
          <a:ext cx="818992" cy="740650"/>
        </a:xfrm>
        <a:prstGeom prst="rect">
          <a:avLst/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>
          <a:glow rad="127000">
            <a:srgbClr val="B40000">
              <a:lumMod val="20000"/>
              <a:lumOff val="80000"/>
            </a:srgbClr>
          </a:glow>
        </a:effectLst>
      </dgm:spPr>
      <dgm:t>
        <a:bodyPr/>
        <a:lstStyle/>
        <a:p>
          <a:endParaRPr lang="ru-RU"/>
        </a:p>
      </dgm:t>
    </dgm:pt>
    <dgm:pt modelId="{585E8F77-715C-45AB-AA82-BC70E69C37D6}" type="pres">
      <dgm:prSet presAssocID="{FF284B0B-30EF-4064-AEB6-023E5D30FBC5}" presName="sibTrans" presStyleCnt="0"/>
      <dgm:spPr/>
    </dgm:pt>
    <dgm:pt modelId="{19A38424-3AFD-4959-890F-11565A3ADF07}" type="pres">
      <dgm:prSet presAssocID="{29DA1984-0096-40FE-9CAA-E28D18E4F311}" presName="composite" presStyleCnt="0"/>
      <dgm:spPr/>
    </dgm:pt>
    <dgm:pt modelId="{FBE1C44B-21C9-4615-9467-A46587D89236}" type="pres">
      <dgm:prSet presAssocID="{29DA1984-0096-40FE-9CAA-E28D18E4F311}" presName="rect1" presStyleLbl="trAlignAcc1" presStyleIdx="8" presStyleCnt="9" custLinFactNeighborX="185" custLinFactNeighborY="-2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4DC3E5-74E6-4437-B328-BA88C47440A1}" type="pres">
      <dgm:prSet presAssocID="{29DA1984-0096-40FE-9CAA-E28D18E4F311}" presName="rect2" presStyleLbl="fgImgPlace1" presStyleIdx="8" presStyleCnt="9" custScaleX="126176" custLinFactNeighborX="-19415" custLinFactNeighborY="-996"/>
      <dgm:spPr>
        <a:xfrm>
          <a:off x="5019910" y="2108737"/>
          <a:ext cx="623015" cy="740650"/>
        </a:xfrm>
        <a:prstGeom prst="rect">
          <a:avLst/>
        </a:prstGeom>
        <a:blipFill rotWithShape="1">
          <a:blip xmlns:r="http://schemas.openxmlformats.org/officeDocument/2006/relationships" r:embed="rId9"/>
          <a:stretch>
            <a:fillRect/>
          </a:stretch>
        </a:blipFill>
        <a:ln>
          <a:noFill/>
        </a:ln>
        <a:effectLst>
          <a:glow rad="127000">
            <a:srgbClr val="B40000">
              <a:lumMod val="20000"/>
              <a:lumOff val="80000"/>
            </a:srgbClr>
          </a:glow>
        </a:effectLst>
      </dgm:spPr>
      <dgm:t>
        <a:bodyPr/>
        <a:lstStyle/>
        <a:p>
          <a:endParaRPr lang="ru-RU"/>
        </a:p>
      </dgm:t>
    </dgm:pt>
  </dgm:ptLst>
  <dgm:cxnLst>
    <dgm:cxn modelId="{CAD2EB81-31C6-47A2-A0D3-3ED1DEB4E1D6}" type="presOf" srcId="{F0B4FA51-8C94-418E-B3B0-C6B19788F794}" destId="{23BA206C-5A92-4364-9C93-521F89D17B30}" srcOrd="0" destOrd="0" presId="urn:microsoft.com/office/officeart/2008/layout/PictureStrips"/>
    <dgm:cxn modelId="{C34F41DF-2882-4471-B4B8-538AABD43CD9}" srcId="{9ACE2706-DFEA-4670-AC2B-35264C34A799}" destId="{E7583829-B27C-46D3-AE06-5A400841F277}" srcOrd="7" destOrd="0" parTransId="{EBCCDA6F-0F0B-4E78-A686-6E4B98A79A3E}" sibTransId="{FF284B0B-30EF-4064-AEB6-023E5D30FBC5}"/>
    <dgm:cxn modelId="{267BB180-7A9A-4CF4-8FF5-56F88F865AC0}" srcId="{9ACE2706-DFEA-4670-AC2B-35264C34A799}" destId="{AD75742B-0E68-4B80-A2C6-03C144342521}" srcOrd="3" destOrd="0" parTransId="{A5816931-9005-4900-B3EF-42EC133DB4F0}" sibTransId="{201E73B4-EC6A-4765-BB4C-8FEEED9D2AF1}"/>
    <dgm:cxn modelId="{C62FB27C-BCD5-4A33-92B7-04872A580301}" srcId="{9ACE2706-DFEA-4670-AC2B-35264C34A799}" destId="{F0B4FA51-8C94-418E-B3B0-C6B19788F794}" srcOrd="6" destOrd="0" parTransId="{D99823B4-57A3-4A55-B5EF-BF9F09D202B0}" sibTransId="{5E81FF54-B4E9-4E70-B420-3F72A0613438}"/>
    <dgm:cxn modelId="{409C1915-4E11-4B17-83F4-E080B325E969}" srcId="{9ACE2706-DFEA-4670-AC2B-35264C34A799}" destId="{FA43F6BF-C38A-4768-8BEB-1BD1881C0F9F}" srcOrd="0" destOrd="0" parTransId="{B975DBD0-E4DA-42F1-85E5-D1C67E57CE4C}" sibTransId="{917B814F-F979-437B-8E86-5C961F49CDCE}"/>
    <dgm:cxn modelId="{83613DA1-C846-4F66-9BBF-0F82FB20B6F2}" srcId="{9ACE2706-DFEA-4670-AC2B-35264C34A799}" destId="{B4DF8AE7-CC55-486C-9448-6B8AC15C0D51}" srcOrd="4" destOrd="0" parTransId="{A9A15B96-566E-424C-BE9B-40ABCE734E5C}" sibTransId="{3F27C2B1-AFE9-443F-A9A7-51600D6FD3BD}"/>
    <dgm:cxn modelId="{3E4F9CCD-5F93-4955-810E-3E33BEB670AB}" srcId="{9ACE2706-DFEA-4670-AC2B-35264C34A799}" destId="{29DA1984-0096-40FE-9CAA-E28D18E4F311}" srcOrd="8" destOrd="0" parTransId="{B4468313-61D1-41CF-9904-0B7CF7719243}" sibTransId="{5FFAEB43-3122-421D-90E5-FBBEC8D6BF24}"/>
    <dgm:cxn modelId="{8EFD6F2B-6621-4151-AFAF-3A56BF417203}" srcId="{9ACE2706-DFEA-4670-AC2B-35264C34A799}" destId="{64026FA5-2B03-461D-924F-02D01201082F}" srcOrd="1" destOrd="0" parTransId="{A5438723-3A04-46ED-B81D-6F4C84F469B7}" sibTransId="{D3718E4B-30F6-427E-96CA-417137622D32}"/>
    <dgm:cxn modelId="{4DDAA1D5-F380-4F50-8642-911067DB5827}" type="presOf" srcId="{1B16CD0E-B8B5-44B7-B005-6910C00075CD}" destId="{8BBAB3B5-FF1F-4AD7-BD4B-18029D2A7664}" srcOrd="0" destOrd="0" presId="urn:microsoft.com/office/officeart/2008/layout/PictureStrips"/>
    <dgm:cxn modelId="{6F5FC2F8-6A9E-4078-88FA-3A8FF31D8D69}" srcId="{9ACE2706-DFEA-4670-AC2B-35264C34A799}" destId="{1B16CD0E-B8B5-44B7-B005-6910C00075CD}" srcOrd="5" destOrd="0" parTransId="{FA58DD62-5E4D-4B54-BBA2-656790DF667C}" sibTransId="{010B627F-8FC5-4CAF-9897-70C37EDB207C}"/>
    <dgm:cxn modelId="{1AAB3EC2-5B08-40CB-89B1-F0D6B4EB19AA}" type="presOf" srcId="{AD75742B-0E68-4B80-A2C6-03C144342521}" destId="{EC66AB36-D21A-434A-A173-A9730B86E6EA}" srcOrd="0" destOrd="0" presId="urn:microsoft.com/office/officeart/2008/layout/PictureStrips"/>
    <dgm:cxn modelId="{E3916502-A310-4006-891A-7543FB4691A5}" srcId="{9ACE2706-DFEA-4670-AC2B-35264C34A799}" destId="{69208B2E-6FBF-4C59-BD1D-EE804CD86D51}" srcOrd="2" destOrd="0" parTransId="{F926F39A-94B8-4B86-A66C-A569279BF5CD}" sibTransId="{22C41CB0-E7FF-450A-ACC9-BD9094753B87}"/>
    <dgm:cxn modelId="{FFCD5516-69B2-4B7C-89AF-B5BBAC9486EF}" type="presOf" srcId="{FA43F6BF-C38A-4768-8BEB-1BD1881C0F9F}" destId="{5A3DE08C-5222-4237-BEA0-89C25DFA234B}" srcOrd="0" destOrd="0" presId="urn:microsoft.com/office/officeart/2008/layout/PictureStrips"/>
    <dgm:cxn modelId="{10C5F311-0BEA-40C8-81DA-01BE18B970BF}" type="presOf" srcId="{29DA1984-0096-40FE-9CAA-E28D18E4F311}" destId="{FBE1C44B-21C9-4615-9467-A46587D89236}" srcOrd="0" destOrd="0" presId="urn:microsoft.com/office/officeart/2008/layout/PictureStrips"/>
    <dgm:cxn modelId="{4784AB30-4C92-4376-B78B-D573CAC3DEB4}" type="presOf" srcId="{E7583829-B27C-46D3-AE06-5A400841F277}" destId="{7FB25107-7E07-41CC-8752-C2548E4A2D62}" srcOrd="0" destOrd="0" presId="urn:microsoft.com/office/officeart/2008/layout/PictureStrips"/>
    <dgm:cxn modelId="{26D1B55F-28D9-4574-A7B3-BD078FBD4FF7}" type="presOf" srcId="{69208B2E-6FBF-4C59-BD1D-EE804CD86D51}" destId="{5CAD0C5B-9D0C-4773-8E41-484A83E37363}" srcOrd="0" destOrd="0" presId="urn:microsoft.com/office/officeart/2008/layout/PictureStrips"/>
    <dgm:cxn modelId="{06F7BE6A-AD2A-460E-9FCF-541702738829}" type="presOf" srcId="{B4DF8AE7-CC55-486C-9448-6B8AC15C0D51}" destId="{C2482868-5171-45EF-8CE1-E5037DBE4BC8}" srcOrd="0" destOrd="0" presId="urn:microsoft.com/office/officeart/2008/layout/PictureStrips"/>
    <dgm:cxn modelId="{34C7F2F7-3677-430A-8B1A-A6B0648BE18B}" type="presOf" srcId="{64026FA5-2B03-461D-924F-02D01201082F}" destId="{B84FCF1F-BBB5-4411-A4FF-99612AF534ED}" srcOrd="0" destOrd="0" presId="urn:microsoft.com/office/officeart/2008/layout/PictureStrips"/>
    <dgm:cxn modelId="{153E8A71-0D9C-451B-8F9C-344A1E0FA937}" type="presOf" srcId="{9ACE2706-DFEA-4670-AC2B-35264C34A799}" destId="{C89986F4-EBD5-422C-A08F-FCB2D506BA21}" srcOrd="0" destOrd="0" presId="urn:microsoft.com/office/officeart/2008/layout/PictureStrips"/>
    <dgm:cxn modelId="{C2BA3F47-765C-4210-87DF-0BF0456B9B39}" type="presParOf" srcId="{C89986F4-EBD5-422C-A08F-FCB2D506BA21}" destId="{23EA55DC-4AA1-4F7A-9DE2-B27B1A0DE961}" srcOrd="0" destOrd="0" presId="urn:microsoft.com/office/officeart/2008/layout/PictureStrips"/>
    <dgm:cxn modelId="{C317071F-9128-456C-B671-32E67B0E838C}" type="presParOf" srcId="{23EA55DC-4AA1-4F7A-9DE2-B27B1A0DE961}" destId="{5A3DE08C-5222-4237-BEA0-89C25DFA234B}" srcOrd="0" destOrd="0" presId="urn:microsoft.com/office/officeart/2008/layout/PictureStrips"/>
    <dgm:cxn modelId="{DAE3DBD8-D1E8-4C55-8FCE-A576F9B15091}" type="presParOf" srcId="{23EA55DC-4AA1-4F7A-9DE2-B27B1A0DE961}" destId="{871B0A1E-F31C-4C45-94E7-82573B1BF0BF}" srcOrd="1" destOrd="0" presId="urn:microsoft.com/office/officeart/2008/layout/PictureStrips"/>
    <dgm:cxn modelId="{AF72DFFF-04EC-4332-8EA3-33B89A61DAA0}" type="presParOf" srcId="{C89986F4-EBD5-422C-A08F-FCB2D506BA21}" destId="{B5CEDE89-DB68-4FAB-85C7-F498957F5D29}" srcOrd="1" destOrd="0" presId="urn:microsoft.com/office/officeart/2008/layout/PictureStrips"/>
    <dgm:cxn modelId="{398138DF-0DD5-433C-B6DC-FB9E682CAB07}" type="presParOf" srcId="{C89986F4-EBD5-422C-A08F-FCB2D506BA21}" destId="{1974DDF1-8A5F-476A-95D1-0DF2B116A46A}" srcOrd="2" destOrd="0" presId="urn:microsoft.com/office/officeart/2008/layout/PictureStrips"/>
    <dgm:cxn modelId="{1BF43D06-1FBC-4467-8E17-268EC0EBB0FD}" type="presParOf" srcId="{1974DDF1-8A5F-476A-95D1-0DF2B116A46A}" destId="{B84FCF1F-BBB5-4411-A4FF-99612AF534ED}" srcOrd="0" destOrd="0" presId="urn:microsoft.com/office/officeart/2008/layout/PictureStrips"/>
    <dgm:cxn modelId="{1D00D553-89F0-4623-8F64-D397C5A8C495}" type="presParOf" srcId="{1974DDF1-8A5F-476A-95D1-0DF2B116A46A}" destId="{90FE8E06-8631-402D-B631-3497C27CEAB3}" srcOrd="1" destOrd="0" presId="urn:microsoft.com/office/officeart/2008/layout/PictureStrips"/>
    <dgm:cxn modelId="{F9DE5B99-2B5E-4BD4-9D9A-EF6AEDF864BD}" type="presParOf" srcId="{C89986F4-EBD5-422C-A08F-FCB2D506BA21}" destId="{29031467-26D6-4AA0-93FD-6ED73A14BBB1}" srcOrd="3" destOrd="0" presId="urn:microsoft.com/office/officeart/2008/layout/PictureStrips"/>
    <dgm:cxn modelId="{6A4B0F41-610C-4558-9DFC-8706B73FC91F}" type="presParOf" srcId="{C89986F4-EBD5-422C-A08F-FCB2D506BA21}" destId="{A0EDC211-DDE0-40DC-A147-4646C7423CD0}" srcOrd="4" destOrd="0" presId="urn:microsoft.com/office/officeart/2008/layout/PictureStrips"/>
    <dgm:cxn modelId="{DCF72579-7767-478C-80D9-8C80CDE7BB59}" type="presParOf" srcId="{A0EDC211-DDE0-40DC-A147-4646C7423CD0}" destId="{5CAD0C5B-9D0C-4773-8E41-484A83E37363}" srcOrd="0" destOrd="0" presId="urn:microsoft.com/office/officeart/2008/layout/PictureStrips"/>
    <dgm:cxn modelId="{23607944-00ED-4551-B1D9-047F314A77B7}" type="presParOf" srcId="{A0EDC211-DDE0-40DC-A147-4646C7423CD0}" destId="{BE92A7B3-AC08-4495-9B51-E71ADE1FCDE5}" srcOrd="1" destOrd="0" presId="urn:microsoft.com/office/officeart/2008/layout/PictureStrips"/>
    <dgm:cxn modelId="{8AABDAAB-55DC-4142-BED9-020C2DE68E5E}" type="presParOf" srcId="{C89986F4-EBD5-422C-A08F-FCB2D506BA21}" destId="{A7E86320-E2CE-4551-B91D-FE4FF5B8A73E}" srcOrd="5" destOrd="0" presId="urn:microsoft.com/office/officeart/2008/layout/PictureStrips"/>
    <dgm:cxn modelId="{4032BFF7-77E0-45E8-A863-457007405CFA}" type="presParOf" srcId="{C89986F4-EBD5-422C-A08F-FCB2D506BA21}" destId="{5EA7EF52-D7ED-48E9-8A69-9F6122CAC9FB}" srcOrd="6" destOrd="0" presId="urn:microsoft.com/office/officeart/2008/layout/PictureStrips"/>
    <dgm:cxn modelId="{2099A1A9-7D46-49CD-8762-10FB780597E3}" type="presParOf" srcId="{5EA7EF52-D7ED-48E9-8A69-9F6122CAC9FB}" destId="{EC66AB36-D21A-434A-A173-A9730B86E6EA}" srcOrd="0" destOrd="0" presId="urn:microsoft.com/office/officeart/2008/layout/PictureStrips"/>
    <dgm:cxn modelId="{F6314614-E632-43C5-8EE2-1BAD14A48999}" type="presParOf" srcId="{5EA7EF52-D7ED-48E9-8A69-9F6122CAC9FB}" destId="{44A8BB95-5CD9-47FA-B8A2-A94BB6F80E98}" srcOrd="1" destOrd="0" presId="urn:microsoft.com/office/officeart/2008/layout/PictureStrips"/>
    <dgm:cxn modelId="{EC0A8935-0D88-4237-A4E7-B26E86719355}" type="presParOf" srcId="{C89986F4-EBD5-422C-A08F-FCB2D506BA21}" destId="{3287B59C-4EEE-4520-8851-EDCA76F28D56}" srcOrd="7" destOrd="0" presId="urn:microsoft.com/office/officeart/2008/layout/PictureStrips"/>
    <dgm:cxn modelId="{644BFF8B-808A-479B-9AA3-0AE06AD09AA3}" type="presParOf" srcId="{C89986F4-EBD5-422C-A08F-FCB2D506BA21}" destId="{9AB4F08C-5515-434D-8449-C4D72A31FB5A}" srcOrd="8" destOrd="0" presId="urn:microsoft.com/office/officeart/2008/layout/PictureStrips"/>
    <dgm:cxn modelId="{C5A5C8AF-9430-4B97-AAA2-2A106C88D2CE}" type="presParOf" srcId="{9AB4F08C-5515-434D-8449-C4D72A31FB5A}" destId="{C2482868-5171-45EF-8CE1-E5037DBE4BC8}" srcOrd="0" destOrd="0" presId="urn:microsoft.com/office/officeart/2008/layout/PictureStrips"/>
    <dgm:cxn modelId="{954E5D7B-3F8C-48AE-AE72-292B12653848}" type="presParOf" srcId="{9AB4F08C-5515-434D-8449-C4D72A31FB5A}" destId="{556873B0-F1D5-4AA1-82C9-37EF87DE5CEF}" srcOrd="1" destOrd="0" presId="urn:microsoft.com/office/officeart/2008/layout/PictureStrips"/>
    <dgm:cxn modelId="{3D446390-D15B-44EE-9C86-8717577310A4}" type="presParOf" srcId="{C89986F4-EBD5-422C-A08F-FCB2D506BA21}" destId="{76016951-6202-4E32-9E7B-B63A26B82BEE}" srcOrd="9" destOrd="0" presId="urn:microsoft.com/office/officeart/2008/layout/PictureStrips"/>
    <dgm:cxn modelId="{8543A550-60CA-43C5-8A2A-29ED9DB5EEC3}" type="presParOf" srcId="{C89986F4-EBD5-422C-A08F-FCB2D506BA21}" destId="{96073A89-0AC7-4A47-8E6C-FF86BF01CF0B}" srcOrd="10" destOrd="0" presId="urn:microsoft.com/office/officeart/2008/layout/PictureStrips"/>
    <dgm:cxn modelId="{6BAF5E93-15D4-4B3C-AB72-48616513FC36}" type="presParOf" srcId="{96073A89-0AC7-4A47-8E6C-FF86BF01CF0B}" destId="{8BBAB3B5-FF1F-4AD7-BD4B-18029D2A7664}" srcOrd="0" destOrd="0" presId="urn:microsoft.com/office/officeart/2008/layout/PictureStrips"/>
    <dgm:cxn modelId="{D9C65F19-ECC8-436B-B130-EEC324E468BA}" type="presParOf" srcId="{96073A89-0AC7-4A47-8E6C-FF86BF01CF0B}" destId="{BDBB4C04-F914-49EE-972D-FB6CD7C0C289}" srcOrd="1" destOrd="0" presId="urn:microsoft.com/office/officeart/2008/layout/PictureStrips"/>
    <dgm:cxn modelId="{E19DC49A-37BB-4A44-89CA-905EB086124D}" type="presParOf" srcId="{C89986F4-EBD5-422C-A08F-FCB2D506BA21}" destId="{3AB652F3-3FD2-4B0B-813F-9821518FE062}" srcOrd="11" destOrd="0" presId="urn:microsoft.com/office/officeart/2008/layout/PictureStrips"/>
    <dgm:cxn modelId="{EE9F7EC6-999C-498B-8DBC-1206FC3EAF76}" type="presParOf" srcId="{C89986F4-EBD5-422C-A08F-FCB2D506BA21}" destId="{B1458275-0721-4367-B725-07A884734DA0}" srcOrd="12" destOrd="0" presId="urn:microsoft.com/office/officeart/2008/layout/PictureStrips"/>
    <dgm:cxn modelId="{2110A38B-8916-48E0-91C8-93054EA2840F}" type="presParOf" srcId="{B1458275-0721-4367-B725-07A884734DA0}" destId="{23BA206C-5A92-4364-9C93-521F89D17B30}" srcOrd="0" destOrd="0" presId="urn:microsoft.com/office/officeart/2008/layout/PictureStrips"/>
    <dgm:cxn modelId="{68B8B316-29CA-448F-BCD3-1E1BDE808543}" type="presParOf" srcId="{B1458275-0721-4367-B725-07A884734DA0}" destId="{E181EE99-14DC-451D-B625-F729C46B0FE4}" srcOrd="1" destOrd="0" presId="urn:microsoft.com/office/officeart/2008/layout/PictureStrips"/>
    <dgm:cxn modelId="{D5962D7F-4942-41FB-9749-EBD9EB50CB14}" type="presParOf" srcId="{C89986F4-EBD5-422C-A08F-FCB2D506BA21}" destId="{26379B9A-9870-439C-BE33-85EDF6915F61}" srcOrd="13" destOrd="0" presId="urn:microsoft.com/office/officeart/2008/layout/PictureStrips"/>
    <dgm:cxn modelId="{4465D63D-451B-4356-A18E-C7AE26927DC7}" type="presParOf" srcId="{C89986F4-EBD5-422C-A08F-FCB2D506BA21}" destId="{E90467E5-22C6-4F95-8D02-345919E85439}" srcOrd="14" destOrd="0" presId="urn:microsoft.com/office/officeart/2008/layout/PictureStrips"/>
    <dgm:cxn modelId="{857085C3-FC1B-4B41-86BC-B8926E50F5E0}" type="presParOf" srcId="{E90467E5-22C6-4F95-8D02-345919E85439}" destId="{7FB25107-7E07-41CC-8752-C2548E4A2D62}" srcOrd="0" destOrd="0" presId="urn:microsoft.com/office/officeart/2008/layout/PictureStrips"/>
    <dgm:cxn modelId="{4FC9B7E2-FD3F-4C87-9335-A7AAFFAB3D6D}" type="presParOf" srcId="{E90467E5-22C6-4F95-8D02-345919E85439}" destId="{97392300-996C-4C91-8888-50E93F32512F}" srcOrd="1" destOrd="0" presId="urn:microsoft.com/office/officeart/2008/layout/PictureStrips"/>
    <dgm:cxn modelId="{86134F44-DEA5-449B-A10C-76A36DDDDEA5}" type="presParOf" srcId="{C89986F4-EBD5-422C-A08F-FCB2D506BA21}" destId="{585E8F77-715C-45AB-AA82-BC70E69C37D6}" srcOrd="15" destOrd="0" presId="urn:microsoft.com/office/officeart/2008/layout/PictureStrips"/>
    <dgm:cxn modelId="{3491C3AB-50E5-4539-A95A-8CCE8F2C5F9C}" type="presParOf" srcId="{C89986F4-EBD5-422C-A08F-FCB2D506BA21}" destId="{19A38424-3AFD-4959-890F-11565A3ADF07}" srcOrd="16" destOrd="0" presId="urn:microsoft.com/office/officeart/2008/layout/PictureStrips"/>
    <dgm:cxn modelId="{6EC535A2-BC34-429A-9B18-85BAD0956DD0}" type="presParOf" srcId="{19A38424-3AFD-4959-890F-11565A3ADF07}" destId="{FBE1C44B-21C9-4615-9467-A46587D89236}" srcOrd="0" destOrd="0" presId="urn:microsoft.com/office/officeart/2008/layout/PictureStrips"/>
    <dgm:cxn modelId="{180D05FC-3B6B-4754-AB02-A8FA4B601F0C}" type="presParOf" srcId="{19A38424-3AFD-4959-890F-11565A3ADF07}" destId="{3F4DC3E5-74E6-4437-B328-BA88C47440A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3DE08C-5222-4237-BEA0-89C25DFA234B}">
      <dsp:nvSpPr>
        <dsp:cNvPr id="0" name=""/>
        <dsp:cNvSpPr/>
      </dsp:nvSpPr>
      <dsp:spPr>
        <a:xfrm>
          <a:off x="205097" y="484258"/>
          <a:ext cx="2470788" cy="772121"/>
        </a:xfrm>
        <a:prstGeom prst="rect">
          <a:avLst/>
        </a:prstGeom>
        <a:solidFill>
          <a:srgbClr val="FAF9F9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B40000"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2984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C0C0C">
                  <a:hueOff val="0"/>
                  <a:satOff val="0"/>
                  <a:lumOff val="0"/>
                  <a:alphaOff val="0"/>
                </a:srgbClr>
              </a:solidFill>
              <a:latin typeface="Trebuchet MS" panose="020B0603020202020204"/>
              <a:ea typeface="+mn-ea"/>
              <a:cs typeface="+mn-cs"/>
            </a:rPr>
            <a:t>Открытость новому опыту</a:t>
          </a:r>
          <a:endParaRPr lang="ru-RU" sz="2400" kern="1200" dirty="0">
            <a:solidFill>
              <a:srgbClr val="0C0C0C">
                <a:hueOff val="0"/>
                <a:satOff val="0"/>
                <a:lumOff val="0"/>
                <a:alphaOff val="0"/>
              </a:srgbClr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205097" y="484258"/>
        <a:ext cx="2470788" cy="772121"/>
      </dsp:txXfrm>
    </dsp:sp>
    <dsp:sp modelId="{871B0A1E-F31C-4C45-94E7-82573B1BF0BF}">
      <dsp:nvSpPr>
        <dsp:cNvPr id="0" name=""/>
        <dsp:cNvSpPr/>
      </dsp:nvSpPr>
      <dsp:spPr>
        <a:xfrm>
          <a:off x="43545" y="372730"/>
          <a:ext cx="657689" cy="81072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glow rad="127000">
            <a:srgbClr val="B40000">
              <a:lumMod val="20000"/>
              <a:lumOff val="80000"/>
            </a:srgb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4FCF1F-BBB5-4411-A4FF-99612AF534ED}">
      <dsp:nvSpPr>
        <dsp:cNvPr id="0" name=""/>
        <dsp:cNvSpPr/>
      </dsp:nvSpPr>
      <dsp:spPr>
        <a:xfrm>
          <a:off x="2958404" y="484258"/>
          <a:ext cx="2470788" cy="772121"/>
        </a:xfrm>
        <a:prstGeom prst="rect">
          <a:avLst/>
        </a:prstGeom>
        <a:solidFill>
          <a:srgbClr val="FAF9F9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B40000">
              <a:alpha val="90000"/>
              <a:hueOff val="0"/>
              <a:satOff val="0"/>
              <a:lumOff val="0"/>
              <a:alphaOff val="-5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2984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C0C0C">
                  <a:hueOff val="0"/>
                  <a:satOff val="0"/>
                  <a:lumOff val="0"/>
                  <a:alphaOff val="0"/>
                </a:srgbClr>
              </a:solidFill>
              <a:latin typeface="Trebuchet MS" panose="020B0603020202020204"/>
              <a:ea typeface="+mn-ea"/>
              <a:cs typeface="+mn-cs"/>
            </a:rPr>
            <a:t>Эмоциональный интеллект</a:t>
          </a:r>
          <a:endParaRPr lang="ru-RU" sz="2400" kern="1200" dirty="0">
            <a:solidFill>
              <a:srgbClr val="0C0C0C">
                <a:hueOff val="0"/>
                <a:satOff val="0"/>
                <a:lumOff val="0"/>
                <a:alphaOff val="0"/>
              </a:srgbClr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2958404" y="484258"/>
        <a:ext cx="2470788" cy="772121"/>
      </dsp:txXfrm>
    </dsp:sp>
    <dsp:sp modelId="{90FE8E06-8631-402D-B631-3497C27CEAB3}">
      <dsp:nvSpPr>
        <dsp:cNvPr id="0" name=""/>
        <dsp:cNvSpPr/>
      </dsp:nvSpPr>
      <dsp:spPr>
        <a:xfrm>
          <a:off x="2731394" y="372730"/>
          <a:ext cx="676649" cy="810727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glow rad="127000">
            <a:srgbClr val="B40000">
              <a:lumMod val="20000"/>
              <a:lumOff val="80000"/>
            </a:srgb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AD0C5B-9D0C-4773-8E41-484A83E37363}">
      <dsp:nvSpPr>
        <dsp:cNvPr id="0" name=""/>
        <dsp:cNvSpPr/>
      </dsp:nvSpPr>
      <dsp:spPr>
        <a:xfrm>
          <a:off x="5734517" y="484258"/>
          <a:ext cx="2470788" cy="772121"/>
        </a:xfrm>
        <a:prstGeom prst="rect">
          <a:avLst/>
        </a:prstGeom>
        <a:solidFill>
          <a:srgbClr val="FAF9F9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B40000">
              <a:alpha val="90000"/>
              <a:hueOff val="0"/>
              <a:satOff val="0"/>
              <a:lumOff val="0"/>
              <a:alphaOff val="-1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2984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C0C0C">
                  <a:hueOff val="0"/>
                  <a:satOff val="0"/>
                  <a:lumOff val="0"/>
                  <a:alphaOff val="0"/>
                </a:srgbClr>
              </a:solidFill>
              <a:latin typeface="Trebuchet MS" panose="020B0603020202020204"/>
              <a:ea typeface="+mn-ea"/>
              <a:cs typeface="+mn-cs"/>
            </a:rPr>
            <a:t>Социальный интеллект</a:t>
          </a:r>
          <a:endParaRPr lang="ru-RU" sz="2400" kern="1200" dirty="0">
            <a:solidFill>
              <a:srgbClr val="0C0C0C">
                <a:hueOff val="0"/>
                <a:satOff val="0"/>
                <a:lumOff val="0"/>
                <a:alphaOff val="0"/>
              </a:srgbClr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5734517" y="484258"/>
        <a:ext cx="2470788" cy="772121"/>
      </dsp:txXfrm>
    </dsp:sp>
    <dsp:sp modelId="{BE92A7B3-AC08-4495-9B51-E71ADE1FCDE5}">
      <dsp:nvSpPr>
        <dsp:cNvPr id="0" name=""/>
        <dsp:cNvSpPr/>
      </dsp:nvSpPr>
      <dsp:spPr>
        <a:xfrm>
          <a:off x="5500694" y="372730"/>
          <a:ext cx="722261" cy="810727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glow rad="127000">
            <a:srgbClr val="B40000">
              <a:lumMod val="20000"/>
              <a:lumOff val="80000"/>
            </a:srgb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66AB36-D21A-434A-A173-A9730B86E6EA}">
      <dsp:nvSpPr>
        <dsp:cNvPr id="0" name=""/>
        <dsp:cNvSpPr/>
      </dsp:nvSpPr>
      <dsp:spPr>
        <a:xfrm>
          <a:off x="218093" y="1456274"/>
          <a:ext cx="2470788" cy="772121"/>
        </a:xfrm>
        <a:prstGeom prst="rect">
          <a:avLst/>
        </a:prstGeom>
        <a:solidFill>
          <a:srgbClr val="FAF9F9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B40000">
              <a:alpha val="90000"/>
              <a:hueOff val="0"/>
              <a:satOff val="0"/>
              <a:lumOff val="0"/>
              <a:alphaOff val="-15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2984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C0C0C">
                  <a:hueOff val="0"/>
                  <a:satOff val="0"/>
                  <a:lumOff val="0"/>
                  <a:alphaOff val="0"/>
                </a:srgbClr>
              </a:solidFill>
              <a:latin typeface="Trebuchet MS" panose="020B0603020202020204"/>
              <a:ea typeface="+mn-ea"/>
              <a:cs typeface="+mn-cs"/>
            </a:rPr>
            <a:t>Дивергентное мышление</a:t>
          </a:r>
          <a:endParaRPr lang="ru-RU" sz="2400" kern="1200" dirty="0">
            <a:solidFill>
              <a:srgbClr val="0C0C0C">
                <a:hueOff val="0"/>
                <a:satOff val="0"/>
                <a:lumOff val="0"/>
                <a:alphaOff val="0"/>
              </a:srgbClr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218093" y="1456274"/>
        <a:ext cx="2470788" cy="772121"/>
      </dsp:txXfrm>
    </dsp:sp>
    <dsp:sp modelId="{44A8BB95-5CD9-47FA-B8A2-A94BB6F80E98}">
      <dsp:nvSpPr>
        <dsp:cNvPr id="0" name=""/>
        <dsp:cNvSpPr/>
      </dsp:nvSpPr>
      <dsp:spPr>
        <a:xfrm>
          <a:off x="10400" y="1336848"/>
          <a:ext cx="703716" cy="810727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glow rad="127000">
            <a:srgbClr val="B40000">
              <a:lumMod val="20000"/>
              <a:lumOff val="80000"/>
            </a:srgb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482868-5171-45EF-8CE1-E5037DBE4BC8}">
      <dsp:nvSpPr>
        <dsp:cNvPr id="0" name=""/>
        <dsp:cNvSpPr/>
      </dsp:nvSpPr>
      <dsp:spPr>
        <a:xfrm>
          <a:off x="2985861" y="1456274"/>
          <a:ext cx="2470788" cy="772121"/>
        </a:xfrm>
        <a:prstGeom prst="rect">
          <a:avLst/>
        </a:prstGeom>
        <a:solidFill>
          <a:srgbClr val="FAF9F9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B40000">
              <a:alpha val="90000"/>
              <a:hueOff val="0"/>
              <a:satOff val="0"/>
              <a:lumOff val="0"/>
              <a:alphaOff val="-2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2984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C0C0C">
                  <a:hueOff val="0"/>
                  <a:satOff val="0"/>
                  <a:lumOff val="0"/>
                  <a:alphaOff val="0"/>
                </a:srgbClr>
              </a:solidFill>
              <a:latin typeface="Trebuchet MS" panose="020B0603020202020204"/>
              <a:ea typeface="+mn-ea"/>
              <a:cs typeface="+mn-cs"/>
            </a:rPr>
            <a:t>Планирование</a:t>
          </a:r>
          <a:endParaRPr lang="ru-RU" sz="2400" kern="1200" dirty="0">
            <a:solidFill>
              <a:srgbClr val="0C0C0C">
                <a:hueOff val="0"/>
                <a:satOff val="0"/>
                <a:lumOff val="0"/>
                <a:alphaOff val="0"/>
              </a:srgbClr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2985861" y="1456274"/>
        <a:ext cx="2470788" cy="772121"/>
      </dsp:txXfrm>
    </dsp:sp>
    <dsp:sp modelId="{556873B0-F1D5-4AA1-82C9-37EF87DE5CEF}">
      <dsp:nvSpPr>
        <dsp:cNvPr id="0" name=""/>
        <dsp:cNvSpPr/>
      </dsp:nvSpPr>
      <dsp:spPr>
        <a:xfrm>
          <a:off x="2800368" y="1344745"/>
          <a:ext cx="705570" cy="810727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glow rad="127000">
            <a:srgbClr val="B40000">
              <a:lumMod val="20000"/>
              <a:lumOff val="80000"/>
            </a:srgb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BAB3B5-FF1F-4AD7-BD4B-18029D2A7664}">
      <dsp:nvSpPr>
        <dsp:cNvPr id="0" name=""/>
        <dsp:cNvSpPr/>
      </dsp:nvSpPr>
      <dsp:spPr>
        <a:xfrm>
          <a:off x="5744534" y="1456274"/>
          <a:ext cx="2470788" cy="772121"/>
        </a:xfrm>
        <a:prstGeom prst="rect">
          <a:avLst/>
        </a:prstGeom>
        <a:solidFill>
          <a:srgbClr val="FAF9F9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B40000">
              <a:alpha val="90000"/>
              <a:hueOff val="0"/>
              <a:satOff val="0"/>
              <a:lumOff val="0"/>
              <a:alphaOff val="-25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2984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C0C0C">
                  <a:hueOff val="0"/>
                  <a:satOff val="0"/>
                  <a:lumOff val="0"/>
                  <a:alphaOff val="0"/>
                </a:srgbClr>
              </a:solidFill>
              <a:latin typeface="Trebuchet MS" panose="020B0603020202020204"/>
              <a:ea typeface="+mn-ea"/>
              <a:cs typeface="+mn-cs"/>
            </a:rPr>
            <a:t>Критическое мышление</a:t>
          </a:r>
          <a:endParaRPr lang="ru-RU" sz="2400" kern="1200" dirty="0">
            <a:solidFill>
              <a:srgbClr val="0C0C0C">
                <a:hueOff val="0"/>
                <a:satOff val="0"/>
                <a:lumOff val="0"/>
                <a:alphaOff val="0"/>
              </a:srgbClr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5744534" y="1456274"/>
        <a:ext cx="2470788" cy="772121"/>
      </dsp:txXfrm>
    </dsp:sp>
    <dsp:sp modelId="{BDBB4C04-F914-49EE-972D-FB6CD7C0C289}">
      <dsp:nvSpPr>
        <dsp:cNvPr id="0" name=""/>
        <dsp:cNvSpPr/>
      </dsp:nvSpPr>
      <dsp:spPr>
        <a:xfrm>
          <a:off x="5503764" y="1344745"/>
          <a:ext cx="687383" cy="810727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>
          <a:glow rad="127000">
            <a:srgbClr val="B40000">
              <a:lumMod val="20000"/>
              <a:lumOff val="80000"/>
            </a:srgb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BA206C-5A92-4364-9C93-521F89D17B30}">
      <dsp:nvSpPr>
        <dsp:cNvPr id="0" name=""/>
        <dsp:cNvSpPr/>
      </dsp:nvSpPr>
      <dsp:spPr>
        <a:xfrm>
          <a:off x="226975" y="2436357"/>
          <a:ext cx="2470788" cy="772121"/>
        </a:xfrm>
        <a:prstGeom prst="rect">
          <a:avLst/>
        </a:prstGeom>
        <a:solidFill>
          <a:srgbClr val="FAF9F9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B40000">
              <a:alpha val="90000"/>
              <a:hueOff val="0"/>
              <a:satOff val="0"/>
              <a:lumOff val="0"/>
              <a:alphaOff val="-3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2984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solidFill>
                <a:srgbClr val="0C0C0C">
                  <a:hueOff val="0"/>
                  <a:satOff val="0"/>
                  <a:lumOff val="0"/>
                  <a:alphaOff val="0"/>
                </a:srgbClr>
              </a:solidFill>
              <a:latin typeface="Trebuchet MS" panose="020B0603020202020204"/>
              <a:ea typeface="+mn-ea"/>
              <a:cs typeface="+mn-cs"/>
            </a:rPr>
            <a:t>Проактивность</a:t>
          </a:r>
          <a:endParaRPr lang="ru-RU" sz="2400" kern="1200" dirty="0">
            <a:solidFill>
              <a:srgbClr val="0C0C0C">
                <a:hueOff val="0"/>
                <a:satOff val="0"/>
                <a:lumOff val="0"/>
                <a:alphaOff val="0"/>
              </a:srgbClr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226975" y="2436357"/>
        <a:ext cx="2470788" cy="772121"/>
      </dsp:txXfrm>
    </dsp:sp>
    <dsp:sp modelId="{E181EE99-14DC-451D-B625-F729C46B0FE4}">
      <dsp:nvSpPr>
        <dsp:cNvPr id="0" name=""/>
        <dsp:cNvSpPr/>
      </dsp:nvSpPr>
      <dsp:spPr>
        <a:xfrm>
          <a:off x="4543" y="2316760"/>
          <a:ext cx="634167" cy="810727"/>
        </a:xfrm>
        <a:prstGeom prst="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>
          <a:glow rad="127000">
            <a:srgbClr val="B40000">
              <a:lumMod val="20000"/>
              <a:lumOff val="80000"/>
            </a:srgb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FB25107-7E07-41CC-8752-C2548E4A2D62}">
      <dsp:nvSpPr>
        <dsp:cNvPr id="0" name=""/>
        <dsp:cNvSpPr/>
      </dsp:nvSpPr>
      <dsp:spPr>
        <a:xfrm>
          <a:off x="3017556" y="2428289"/>
          <a:ext cx="2470788" cy="772121"/>
        </a:xfrm>
        <a:prstGeom prst="rect">
          <a:avLst/>
        </a:prstGeom>
        <a:solidFill>
          <a:srgbClr val="FAF9F9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B40000">
              <a:alpha val="90000"/>
              <a:hueOff val="0"/>
              <a:satOff val="0"/>
              <a:lumOff val="0"/>
              <a:alphaOff val="-35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2984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C0C0C">
                  <a:hueOff val="0"/>
                  <a:satOff val="0"/>
                  <a:lumOff val="0"/>
                  <a:alphaOff val="0"/>
                </a:srgbClr>
              </a:solidFill>
              <a:latin typeface="Trebuchet MS" panose="020B0603020202020204"/>
              <a:ea typeface="+mn-ea"/>
              <a:cs typeface="+mn-cs"/>
            </a:rPr>
            <a:t>Оптимизм</a:t>
          </a:r>
          <a:endParaRPr lang="ru-RU" sz="2400" kern="1200" dirty="0">
            <a:solidFill>
              <a:srgbClr val="0C0C0C">
                <a:hueOff val="0"/>
                <a:satOff val="0"/>
                <a:lumOff val="0"/>
                <a:alphaOff val="0"/>
              </a:srgbClr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3017556" y="2428289"/>
        <a:ext cx="2470788" cy="772121"/>
      </dsp:txXfrm>
    </dsp:sp>
    <dsp:sp modelId="{97392300-996C-4C91-8888-50E93F32512F}">
      <dsp:nvSpPr>
        <dsp:cNvPr id="0" name=""/>
        <dsp:cNvSpPr/>
      </dsp:nvSpPr>
      <dsp:spPr>
        <a:xfrm>
          <a:off x="2656638" y="2308766"/>
          <a:ext cx="896480" cy="810727"/>
        </a:xfrm>
        <a:prstGeom prst="rect">
          <a:avLst/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>
          <a:glow rad="127000">
            <a:srgbClr val="B40000">
              <a:lumMod val="20000"/>
              <a:lumOff val="80000"/>
            </a:srgb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BE1C44B-21C9-4615-9467-A46587D89236}">
      <dsp:nvSpPr>
        <dsp:cNvPr id="0" name=""/>
        <dsp:cNvSpPr/>
      </dsp:nvSpPr>
      <dsp:spPr>
        <a:xfrm>
          <a:off x="5778063" y="2412144"/>
          <a:ext cx="2470788" cy="772121"/>
        </a:xfrm>
        <a:prstGeom prst="rect">
          <a:avLst/>
        </a:prstGeom>
        <a:solidFill>
          <a:srgbClr val="FAF9F9">
            <a:alpha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B40000">
              <a:alpha val="90000"/>
              <a:hueOff val="0"/>
              <a:satOff val="0"/>
              <a:lumOff val="0"/>
              <a:alphaOff val="-4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2984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C0C0C">
                  <a:hueOff val="0"/>
                  <a:satOff val="0"/>
                  <a:lumOff val="0"/>
                  <a:alphaOff val="0"/>
                </a:srgbClr>
              </a:solidFill>
              <a:latin typeface="Trebuchet MS" panose="020B0603020202020204"/>
              <a:ea typeface="+mn-ea"/>
              <a:cs typeface="+mn-cs"/>
            </a:rPr>
            <a:t>Навыки п/выступлений</a:t>
          </a:r>
          <a:endParaRPr lang="ru-RU" sz="2400" kern="1200" dirty="0">
            <a:solidFill>
              <a:srgbClr val="0C0C0C">
                <a:hueOff val="0"/>
                <a:satOff val="0"/>
                <a:lumOff val="0"/>
                <a:alphaOff val="0"/>
              </a:srgbClr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5778063" y="2412144"/>
        <a:ext cx="2470788" cy="772121"/>
      </dsp:txXfrm>
    </dsp:sp>
    <dsp:sp modelId="{3F4DC3E5-74E6-4437-B328-BA88C47440A1}">
      <dsp:nvSpPr>
        <dsp:cNvPr id="0" name=""/>
        <dsp:cNvSpPr/>
      </dsp:nvSpPr>
      <dsp:spPr>
        <a:xfrm>
          <a:off x="5494896" y="2308685"/>
          <a:ext cx="681962" cy="810727"/>
        </a:xfrm>
        <a:prstGeom prst="rect">
          <a:avLst/>
        </a:prstGeom>
        <a:blipFill rotWithShape="1">
          <a:blip xmlns:r="http://schemas.openxmlformats.org/officeDocument/2006/relationships" r:embed="rId9"/>
          <a:stretch>
            <a:fillRect/>
          </a:stretch>
        </a:blipFill>
        <a:ln>
          <a:noFill/>
        </a:ln>
        <a:effectLst>
          <a:glow rad="127000">
            <a:srgbClr val="B40000">
              <a:lumMod val="20000"/>
              <a:lumOff val="80000"/>
            </a:srgb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0C30-032E-40F5-B1EE-579524C7888A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19BA44-5CBB-4512-8A9D-05E7BE1236A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0C30-032E-40F5-B1EE-579524C7888A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BA44-5CBB-4512-8A9D-05E7BE1236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0C30-032E-40F5-B1EE-579524C7888A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BA44-5CBB-4512-8A9D-05E7BE1236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998B-2894-4D22-A8EF-A3C366560A6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1986-8CE8-49CF-8ED2-3C83BB0BD6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799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998B-2894-4D22-A8EF-A3C366560A6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1986-8CE8-49CF-8ED2-3C83BB0BD6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367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998B-2894-4D22-A8EF-A3C366560A6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1986-8CE8-49CF-8ED2-3C83BB0BD6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533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998B-2894-4D22-A8EF-A3C366560A6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1986-8CE8-49CF-8ED2-3C83BB0BD6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853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998B-2894-4D22-A8EF-A3C366560A6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1986-8CE8-49CF-8ED2-3C83BB0BD6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694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998B-2894-4D22-A8EF-A3C366560A6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1986-8CE8-49CF-8ED2-3C83BB0BD6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643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998B-2894-4D22-A8EF-A3C366560A6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1986-8CE8-49CF-8ED2-3C83BB0BD6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898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998B-2894-4D22-A8EF-A3C366560A6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1986-8CE8-49CF-8ED2-3C83BB0BD6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65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0C30-032E-40F5-B1EE-579524C7888A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BA44-5CBB-4512-8A9D-05E7BE1236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998B-2894-4D22-A8EF-A3C366560A6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1986-8CE8-49CF-8ED2-3C83BB0BD6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43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998B-2894-4D22-A8EF-A3C366560A6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1986-8CE8-49CF-8ED2-3C83BB0BD6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527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F998B-2894-4D22-A8EF-A3C366560A6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11986-8CE8-49CF-8ED2-3C83BB0BD6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26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237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106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76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7927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86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691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86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0C30-032E-40F5-B1EE-579524C7888A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BA44-5CBB-4512-8A9D-05E7BE1236A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753916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699205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06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279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026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825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374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199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422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37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0C30-032E-40F5-B1EE-579524C7888A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BA44-5CBB-4512-8A9D-05E7BE1236A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711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459398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76785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059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439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075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823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854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3083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40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0C30-032E-40F5-B1EE-579524C7888A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BA44-5CBB-4512-8A9D-05E7BE1236A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546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785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7838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806101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645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348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837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860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980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85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0C30-032E-40F5-B1EE-579524C7888A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BA44-5CBB-4512-8A9D-05E7BE1236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158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701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930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05993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971374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552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153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669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963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3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0C30-032E-40F5-B1EE-579524C7888A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BA44-5CBB-4512-8A9D-05E7BE1236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3061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455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058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153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75814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291090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966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57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326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7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0C30-032E-40F5-B1EE-579524C7888A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BA44-5CBB-4512-8A9D-05E7BE1236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953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0078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44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930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580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333052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341501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155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732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9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B0C30-032E-40F5-B1EE-579524C7888A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9BA44-5CBB-4512-8A9D-05E7BE1236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165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195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52586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098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5590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9848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697115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7605132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689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59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4B0C30-032E-40F5-B1EE-579524C7888A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D19BA44-5CBB-4512-8A9D-05E7BE1236A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F998B-2894-4D22-A8EF-A3C366560A6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11986-8CE8-49CF-8ED2-3C83BB0BD6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00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2697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235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483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367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840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761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F1B69E8-23E9-4C1F-AA2B-3C5BA6EDBEAE}" type="datetimeFigureOut">
              <a:rPr lang="ru-RU"/>
              <a:pPr/>
              <a:t>03.04.2020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472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tcenter.ru/dm_test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tcenter.ru/dm_test" TargetMode="External"/><Relationship Id="rId2" Type="http://schemas.openxmlformats.org/officeDocument/2006/relationships/hyperlink" Target="https://www.youtube.com/watch?v=6a_VuA9hM6E&amp;list=PLp1o4TiOetLyJ9OLYxoimTuHsltTL3v75&amp;index=1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vfGV_p3taWA" TargetMode="External"/><Relationship Id="rId4" Type="http://schemas.openxmlformats.org/officeDocument/2006/relationships/hyperlink" Target="https://www.youtube.com/watch?time_continue=3&amp;v=ife3Hak3sQw&amp;feature=emb_logo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3&amp;v=ife3Hak3sQw&amp;feature=emb_logo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талья\Music\Pictures\1024050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251520" y="548680"/>
            <a:ext cx="7848872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9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бизнеса и предпринимательства»</a:t>
            </a:r>
          </a:p>
          <a:p>
            <a:pPr>
              <a:lnSpc>
                <a:spcPct val="120000"/>
              </a:lnSpc>
              <a:defRPr/>
            </a:pPr>
            <a:r>
              <a:rPr lang="ru-RU" sz="9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класс</a:t>
            </a:r>
          </a:p>
          <a:p>
            <a:pPr>
              <a:lnSpc>
                <a:spcPct val="120000"/>
              </a:lnSpc>
              <a:defRPr/>
            </a:pPr>
            <a:endParaRPr lang="ru-RU" sz="2000" b="1" i="1" dirty="0" smtClean="0">
              <a:solidFill>
                <a:sysClr val="windowText" lastClr="000000">
                  <a:lumMod val="65000"/>
                  <a:lumOff val="35000"/>
                </a:sys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3936" y="3645024"/>
            <a:ext cx="8546535" cy="2376264"/>
          </a:xfrm>
          <a:prstGeom prst="roundRect">
            <a:avLst/>
          </a:prstGeom>
          <a:gradFill rotWithShape="1">
            <a:gsLst>
              <a:gs pos="0">
                <a:srgbClr val="758085">
                  <a:tint val="50000"/>
                  <a:satMod val="300000"/>
                </a:srgbClr>
              </a:gs>
              <a:gs pos="35000">
                <a:srgbClr val="758085">
                  <a:tint val="37000"/>
                  <a:satMod val="300000"/>
                </a:srgbClr>
              </a:gs>
              <a:gs pos="100000">
                <a:srgbClr val="758085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758085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just"/>
            <a:r>
              <a:rPr lang="ru-RU" sz="2400" b="1" i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обучения: </a:t>
            </a:r>
          </a:p>
          <a:p>
            <a:pPr algn="just"/>
            <a:r>
              <a:rPr lang="ru-RU" sz="2000" b="1" i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10.4.1.1 </a:t>
            </a:r>
            <a:r>
              <a:rPr lang="ru-RU" sz="20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понимать сущность дизайн-мышления; </a:t>
            </a:r>
          </a:p>
          <a:p>
            <a:pPr algn="just"/>
            <a:r>
              <a:rPr lang="ru-RU" sz="20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10.4.1.2 понимать, где он может применить навыки дизайн-мышления; </a:t>
            </a:r>
          </a:p>
          <a:p>
            <a:pPr algn="just"/>
            <a:r>
              <a:rPr lang="ru-RU" sz="20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10.4.1.3 сравнивать преимущества подходов дизайн мышления по сравнению с традиционными способами поиска бизнес-идей и организации бизнес-процессов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4755" y="1945432"/>
            <a:ext cx="8064896" cy="108012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>
              <a:lnSpc>
                <a:spcPct val="120000"/>
              </a:lnSpc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4  Дизайн Мышление</a:t>
            </a:r>
          </a:p>
          <a:p>
            <a:pPr lvl="0" algn="ctr">
              <a:lnSpc>
                <a:spcPct val="120000"/>
              </a:lnSpc>
              <a:defRPr/>
            </a:pPr>
            <a:endParaRPr lang="ru-RU" sz="5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 Введение в дизайн-мышление (практика)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99792" y="1483767"/>
            <a:ext cx="3477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№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 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четверть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44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16632"/>
            <a:ext cx="8892480" cy="4159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Задание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ct val="20000"/>
              </a:spcBef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Определите фигуру или несколько 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геометрических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фигур, которые вы будете использовать. 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чистом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листе без клеток и линий нарисуйте 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 фигур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равном расстоянии друг от друга по 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собственному 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разумению.</a:t>
            </a:r>
          </a:p>
          <a:p>
            <a:pPr lvl="0">
              <a:lnSpc>
                <a:spcPct val="115000"/>
              </a:lnSpc>
              <a:spcBef>
                <a:spcPct val="20000"/>
              </a:spcBef>
            </a:pP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Напишите 10 вариантов ответов на вопрос «Где и</a:t>
            </a:r>
          </a:p>
          <a:p>
            <a:pPr lvl="0">
              <a:lnSpc>
                <a:spcPct val="115000"/>
              </a:lnSpc>
              <a:spcBef>
                <a:spcPct val="20000"/>
              </a:spcBef>
            </a:pP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чего можно использовать тонкую ветку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?».</a:t>
            </a: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ct val="20000"/>
              </a:spcBef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выполняем в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тетради 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отправляем на проверку</a:t>
            </a:r>
          </a:p>
          <a:p>
            <a:pPr marL="342900" lvl="0" indent="-342900">
              <a:lnSpc>
                <a:spcPct val="115000"/>
              </a:lnSpc>
              <a:spcBef>
                <a:spcPct val="20000"/>
              </a:spcBef>
              <a:buFont typeface="Wingdings" panose="05000000000000000000" pitchFamily="2" charset="2"/>
              <a:buChar char=""/>
              <a:tabLst>
                <a:tab pos="457200" algn="l"/>
              </a:tabLst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s://pbs.twimg.com/media/DV53AaxW4AEF4rh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424847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profi-soft.kz/upload/iblock/0c6/design-think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560" y="3910818"/>
            <a:ext cx="4303270" cy="268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741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772" y="116632"/>
            <a:ext cx="8676456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300" b="1" dirty="0">
              <a:solidFill>
                <a:srgbClr val="040000"/>
              </a:solidFill>
              <a:latin typeface="Montserrat-Bold"/>
            </a:endParaRP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чтобы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начать использовать дизайн-мышление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необходимо определить для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себя проблему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которую мы хотим решить. Эта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тоже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 определённого внимания,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поставленная задача является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залогом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правильного решения.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чётко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сформулировать ваши мысли,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 заполнить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ниже.</a:t>
            </a:r>
          </a:p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возможностей для дизайна зачастую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обнаружения проблем. Иногда их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сформулировать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виде желания «Я так хочу,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школе был …». Иногда — в виде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замечаний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«Меня раздражает то, что …». Оба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варианта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хороши. </a:t>
            </a:r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Следующий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шаг: необходимо создать из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предыдущих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предложений дизайн-задачу.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Начните формулировать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задачу с вопроса «Как это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…?». Это облегчит процесс и создаст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разработки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проблемы. Выберите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 единственный вариант,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вам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покажется самым стоящим дальнейшей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0"/>
            <a:ext cx="15327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005064"/>
            <a:ext cx="4572000" cy="2720067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5" name="Прямоугольник 4"/>
          <p:cNvSpPr/>
          <p:nvPr/>
        </p:nvSpPr>
        <p:spPr>
          <a:xfrm rot="1210910">
            <a:off x="3813181" y="4764480"/>
            <a:ext cx="28939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rgbClr val="FF00FF"/>
                  </a:solidFill>
                  <a:prstDash val="solid"/>
                </a:ln>
                <a:solidFill>
                  <a:srgbClr val="66FF33"/>
                </a:solidFill>
                <a:effectLst>
                  <a:glow rad="101600">
                    <a:srgbClr val="9999FF">
                      <a:alpha val="60000"/>
                    </a:srgbClr>
                  </a:glow>
                  <a:outerShdw dist="38100" dir="2640000" algn="bl" rotWithShape="0">
                    <a:srgbClr val="5B9BD5"/>
                  </a:outerShdw>
                </a:effectLst>
                <a:latin typeface="Arial Black" panose="020B0A04020102020204" pitchFamily="34" charset="0"/>
              </a:rPr>
              <a:t>Дизайн </a:t>
            </a:r>
          </a:p>
          <a:p>
            <a:pPr algn="ctr"/>
            <a:r>
              <a:rPr lang="ru-RU" sz="2000" b="1" dirty="0" smtClean="0">
                <a:ln w="12700">
                  <a:solidFill>
                    <a:srgbClr val="FF00FF"/>
                  </a:solidFill>
                  <a:prstDash val="solid"/>
                </a:ln>
                <a:solidFill>
                  <a:srgbClr val="66FF33"/>
                </a:solidFill>
                <a:effectLst>
                  <a:glow rad="101600">
                    <a:srgbClr val="9999FF">
                      <a:alpha val="60000"/>
                    </a:srgbClr>
                  </a:glow>
                  <a:outerShdw dist="38100" dir="2640000" algn="bl" rotWithShape="0">
                    <a:srgbClr val="5B9BD5"/>
                  </a:outerShdw>
                </a:effectLst>
                <a:latin typeface="Arial Black" panose="020B0A04020102020204" pitchFamily="34" charset="0"/>
              </a:rPr>
              <a:t>мышление</a:t>
            </a:r>
            <a:endParaRPr lang="ru-RU" sz="2000" b="1" dirty="0">
              <a:ln w="12700">
                <a:solidFill>
                  <a:srgbClr val="FF00FF"/>
                </a:solidFill>
                <a:prstDash val="solid"/>
              </a:ln>
              <a:solidFill>
                <a:srgbClr val="66FF33"/>
              </a:solidFill>
              <a:effectLst>
                <a:glow rad="101600">
                  <a:srgbClr val="9999FF">
                    <a:alpha val="60000"/>
                  </a:srgbClr>
                </a:glow>
                <a:outerShdw dist="38100" dir="2640000" algn="bl" rotWithShape="0">
                  <a:srgbClr val="5B9BD5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526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590518"/>
              </p:ext>
            </p:extLst>
          </p:nvPr>
        </p:nvGraphicFramePr>
        <p:xfrm>
          <a:off x="323528" y="260648"/>
          <a:ext cx="8424936" cy="64740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0"/>
                <a:gridCol w="4104456"/>
              </a:tblGrid>
              <a:tr h="56826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Желания/вещи, которые должны воплотиться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реальность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это можно…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6699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6699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669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Вещи, которые могли бы быть лучше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это можно…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6699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6699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0225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Создайте план проекта. Запишите конечную цель.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нам необходимо сделать, чтобы создать что-то?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Определите трудности.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какими трудностями мы столкнемся?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826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Конечные цели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Трудности</a:t>
                      </a:r>
                    </a:p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6699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66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Определите индикаторы успеха.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измерить успешность нашей идеи?</a:t>
                      </a:r>
                    </a:p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82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Индикаторы</a:t>
                      </a:r>
                    </a:p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еще необходимо учесть?</a:t>
                      </a:r>
                    </a:p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6699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668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 краткое описание своего проекта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быть понятным для других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 (описать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так, будто вы передали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задание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другому человеку. Раскройте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существования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и в чём вы видите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поиска её решений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algn="just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Совет: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описывайте проблемы просто 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оптимистично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Чем шире вы ставите проблему, тем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шансов получить неожиданные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результаты.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Создайте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проекта.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дизайн-мышления является гибким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может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запущен через день, неделю, год 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Глубина проникновения в суть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возможностей, 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уровень проработки концепции будут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варьироваться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над вашим проектом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Распишите свой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дизайн-план</a:t>
            </a: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834716"/>
              </p:ext>
            </p:extLst>
          </p:nvPr>
        </p:nvGraphicFramePr>
        <p:xfrm>
          <a:off x="179511" y="4797152"/>
          <a:ext cx="8784978" cy="1854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928326"/>
                <a:gridCol w="2928326"/>
                <a:gridCol w="29283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baseline="0" dirty="0" smtClean="0">
                          <a:solidFill>
                            <a:schemeClr val="bg1"/>
                          </a:solidFill>
                        </a:rPr>
                        <a:t>По дням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По неделям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По месяцам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990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1587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Контрольный лист проекта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525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80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Что вам необходимо для старта проекта? Нужно ли вам согласование графика с кем-либо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Необходимо ли вам забронировать площадку,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аудиторию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или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заказать материалы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Чья помощь вам требуется?</a:t>
            </a:r>
            <a:endParaRPr lang="ru-RU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055668"/>
              </p:ext>
            </p:extLst>
          </p:nvPr>
        </p:nvGraphicFramePr>
        <p:xfrm>
          <a:off x="323527" y="1844824"/>
          <a:ext cx="8496946" cy="2123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248473"/>
                <a:gridCol w="424847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baseline="0" dirty="0" smtClean="0">
                          <a:solidFill>
                            <a:schemeClr val="bg1"/>
                          </a:solidFill>
                        </a:rPr>
                        <a:t>Контрольный лист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Для планирования потребуется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</a:rPr>
                        <a:t> помощь от…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92278" y="4108649"/>
            <a:ext cx="8424936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buFont typeface="Wingdings" panose="05000000000000000000" pitchFamily="2" charset="2"/>
              <a:buChar char=""/>
              <a:tabLst>
                <a:tab pos="457200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выполняем  письменно  или запись аудиофайла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7" y="4636548"/>
            <a:ext cx="84969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Рекомендации: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распечатайте         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 задание         сфотографируйте        </a:t>
            </a:r>
            <a:r>
              <a:rPr lang="ru-RU" sz="2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отправьте 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проверку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851920" y="4767203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555776" y="5147471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588224" y="4783693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6478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371" y="496729"/>
            <a:ext cx="8705823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0000"/>
                </a:solidFill>
                <a:latin typeface="Arial"/>
                <a:cs typeface="Arial"/>
              </a:rPr>
              <a:t>Давайте попробуем найти потребности (или проблемы)  </a:t>
            </a:r>
          </a:p>
          <a:p>
            <a:pPr algn="ctr"/>
            <a:r>
              <a:rPr lang="ru-RU" sz="2400" i="1" dirty="0" smtClean="0">
                <a:solidFill>
                  <a:srgbClr val="000000"/>
                </a:solidFill>
                <a:latin typeface="Arial"/>
                <a:cs typeface="Arial"/>
              </a:rPr>
              <a:t>в нашем коллективе.</a:t>
            </a:r>
          </a:p>
          <a:p>
            <a:pPr algn="ctr"/>
            <a:r>
              <a:rPr lang="ru-RU" sz="2400" i="1" dirty="0" smtClean="0">
                <a:solidFill>
                  <a:srgbClr val="000000"/>
                </a:solidFill>
                <a:latin typeface="Arial"/>
                <a:cs typeface="Arial"/>
              </a:rPr>
              <a:t>И попробуем найти для Ваших «проблем» </a:t>
            </a:r>
          </a:p>
          <a:p>
            <a:pPr algn="ctr"/>
            <a:r>
              <a:rPr lang="ru-RU" sz="2400" i="1" dirty="0" smtClean="0">
                <a:solidFill>
                  <a:srgbClr val="000000"/>
                </a:solidFill>
                <a:latin typeface="Arial"/>
                <a:cs typeface="Arial"/>
              </a:rPr>
              <a:t>дизайнерские решения.</a:t>
            </a:r>
            <a:endParaRPr lang="ru-RU" sz="2400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3" name="Изображение 2" descr="up-lab-5-638-0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788920"/>
            <a:ext cx="2112264" cy="21122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6095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8795" y="247821"/>
            <a:ext cx="5591870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На стикере любого цвета нарисуем себя 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и напишем свое имя или придумаем себе псевдоним.</a:t>
            </a:r>
          </a:p>
          <a:p>
            <a:endParaRPr lang="ru-RU" dirty="0" smtClean="0">
              <a:solidFill>
                <a:srgbClr val="000000"/>
              </a:solidFill>
            </a:endParaRPr>
          </a:p>
          <a:p>
            <a:endParaRPr lang="ru-RU" dirty="0">
              <a:solidFill>
                <a:srgbClr val="000000"/>
              </a:solidFill>
            </a:endParaRPr>
          </a:p>
          <a:p>
            <a:endParaRPr lang="ru-RU" dirty="0">
              <a:solidFill>
                <a:srgbClr val="000000"/>
              </a:solidFill>
            </a:endParaRPr>
          </a:p>
          <a:p>
            <a:r>
              <a:rPr lang="ru-RU" dirty="0" smtClean="0">
                <a:solidFill>
                  <a:srgbClr val="000000"/>
                </a:solidFill>
              </a:rPr>
              <a:t>Найдите свой стиль 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шрифта и рисунков. 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2" name="Изображение 1" descr="Без имени-1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492" y="2208363"/>
            <a:ext cx="6099813" cy="4312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Выноска-облако 2"/>
          <p:cNvSpPr/>
          <p:nvPr/>
        </p:nvSpPr>
        <p:spPr>
          <a:xfrm>
            <a:off x="4770987" y="1155627"/>
            <a:ext cx="4200740" cy="1569811"/>
          </a:xfrm>
          <a:prstGeom prst="cloudCallout">
            <a:avLst>
              <a:gd name="adj1" fmla="val -20633"/>
              <a:gd name="adj2" fmla="val 10186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4749" y="1752962"/>
            <a:ext cx="4016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dine Kirnberg"/>
                <a:cs typeface="Adine Kirnberg"/>
              </a:rPr>
              <a:t>Один рисунок стоит тысячи слов</a:t>
            </a:r>
            <a:endParaRPr lang="ru-RU" b="1" dirty="0">
              <a:solidFill>
                <a:srgbClr val="000000"/>
              </a:solidFill>
              <a:latin typeface="Adine Kirnberg"/>
              <a:cs typeface="Adine Kirnberg"/>
            </a:endParaRPr>
          </a:p>
        </p:txBody>
      </p:sp>
      <p:pic>
        <p:nvPicPr>
          <p:cNvPr id="5" name="Изображение 4" descr="Снимок экрана 2016-11-23 в 18.22.2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4"/>
          <a:stretch/>
        </p:blipFill>
        <p:spPr>
          <a:xfrm>
            <a:off x="368795" y="2730129"/>
            <a:ext cx="2405405" cy="3790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985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Визуализация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" r="19355"/>
          <a:stretch/>
        </p:blipFill>
        <p:spPr>
          <a:xfrm>
            <a:off x="0" y="604617"/>
            <a:ext cx="6174818" cy="5694163"/>
          </a:xfrm>
          <a:prstGeom prst="rect">
            <a:avLst/>
          </a:prstGeom>
        </p:spPr>
      </p:pic>
      <p:pic>
        <p:nvPicPr>
          <p:cNvPr id="5" name="Изображение 4" descr="Фото к статье 5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196" r="1"/>
          <a:stretch/>
        </p:blipFill>
        <p:spPr>
          <a:xfrm>
            <a:off x="5742446" y="1154912"/>
            <a:ext cx="3401554" cy="57030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052" y="101269"/>
            <a:ext cx="6239463" cy="2308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</a:rPr>
              <a:t>Выбираем область наших потребностей:</a:t>
            </a:r>
          </a:p>
          <a:p>
            <a:pPr marL="285750" indent="-285750">
              <a:buFont typeface="Arial"/>
              <a:buChar char="•"/>
            </a:pPr>
            <a:r>
              <a:rPr lang="ru-RU" sz="2400" dirty="0" smtClean="0">
                <a:solidFill>
                  <a:srgbClr val="000000"/>
                </a:solidFill>
              </a:rPr>
              <a:t>Дома, на кухне</a:t>
            </a:r>
          </a:p>
          <a:p>
            <a:pPr marL="285750" indent="-285750">
              <a:buFont typeface="Arial"/>
              <a:buChar char="•"/>
            </a:pPr>
            <a:r>
              <a:rPr lang="ru-RU" sz="2400" dirty="0" smtClean="0">
                <a:solidFill>
                  <a:srgbClr val="000000"/>
                </a:solidFill>
              </a:rPr>
              <a:t>На улице, по дороге на работу</a:t>
            </a:r>
          </a:p>
          <a:p>
            <a:pPr marL="285750" indent="-285750">
              <a:buFont typeface="Arial"/>
              <a:buChar char="•"/>
            </a:pPr>
            <a:r>
              <a:rPr lang="ru-RU" sz="2400" dirty="0" smtClean="0">
                <a:solidFill>
                  <a:srgbClr val="000000"/>
                </a:solidFill>
              </a:rPr>
              <a:t>В транспорте</a:t>
            </a:r>
          </a:p>
          <a:p>
            <a:pPr marL="285750" indent="-285750">
              <a:buFont typeface="Arial"/>
              <a:buChar char="•"/>
            </a:pPr>
            <a:r>
              <a:rPr lang="ru-RU" sz="2400" dirty="0" smtClean="0">
                <a:solidFill>
                  <a:srgbClr val="000000"/>
                </a:solidFill>
              </a:rPr>
              <a:t>На работе, в кабинете, во время занятий</a:t>
            </a:r>
          </a:p>
          <a:p>
            <a:pPr marL="285750" indent="-285750">
              <a:buFont typeface="Arial"/>
              <a:buChar char="•"/>
            </a:pPr>
            <a:r>
              <a:rPr lang="ru-RU" sz="2400" dirty="0" smtClean="0">
                <a:solidFill>
                  <a:srgbClr val="000000"/>
                </a:solidFill>
              </a:rPr>
              <a:t>Вспоминаем курьёзные случаи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62474" y="5910253"/>
            <a:ext cx="7368574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</a:rPr>
              <a:t>На отдельных листах, </a:t>
            </a:r>
            <a:r>
              <a:rPr lang="ru-RU" sz="2400" b="1" dirty="0" err="1" smtClean="0">
                <a:solidFill>
                  <a:srgbClr val="000000"/>
                </a:solidFill>
              </a:rPr>
              <a:t>стикерах</a:t>
            </a:r>
            <a:r>
              <a:rPr lang="ru-RU" sz="2400" b="1" dirty="0" smtClean="0">
                <a:solidFill>
                  <a:srgbClr val="000000"/>
                </a:solidFill>
              </a:rPr>
              <a:t> нарисуем и напишем:</a:t>
            </a:r>
          </a:p>
          <a:p>
            <a:pPr marL="285750" indent="-285750">
              <a:buFont typeface="Arial"/>
              <a:buChar char="•"/>
            </a:pPr>
            <a:r>
              <a:rPr lang="ru-RU" sz="2400" dirty="0" smtClean="0">
                <a:solidFill>
                  <a:srgbClr val="000000"/>
                </a:solidFill>
              </a:rPr>
              <a:t>проблемы, с которыми мы сталкиваемся.</a:t>
            </a:r>
          </a:p>
        </p:txBody>
      </p:sp>
    </p:spTree>
    <p:extLst>
      <p:ext uri="{BB962C8B-B14F-4D97-AF65-F5344CB8AC3E}">
        <p14:creationId xmlns:p14="http://schemas.microsoft.com/office/powerpoint/2010/main" val="185304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1395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37" y="0"/>
            <a:ext cx="8377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0232" y="175630"/>
            <a:ext cx="81496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FFFFFF"/>
                </a:solidFill>
              </a:rPr>
              <a:t>Озвучиваем, обсуждаем и выбираем проблему, </a:t>
            </a:r>
          </a:p>
          <a:p>
            <a:r>
              <a:rPr lang="ru-RU" sz="2800" dirty="0" smtClean="0">
                <a:solidFill>
                  <a:srgbClr val="FFFFFF"/>
                </a:solidFill>
              </a:rPr>
              <a:t>над которой будем работать. </a:t>
            </a:r>
          </a:p>
          <a:p>
            <a:endParaRPr lang="ru-RU" sz="2800" dirty="0" smtClean="0">
              <a:solidFill>
                <a:srgbClr val="FFFFFF"/>
              </a:solidFill>
            </a:endParaRPr>
          </a:p>
        </p:txBody>
      </p:sp>
      <p:pic>
        <p:nvPicPr>
          <p:cNvPr id="10" name="Изображение 9" descr="social-listen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65474"/>
            <a:ext cx="9144000" cy="569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1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69087"/>
            <a:ext cx="8964488" cy="731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1</a:t>
            </a:r>
          </a:p>
          <a:p>
            <a:pPr lvl="0">
              <a:lnSpc>
                <a:spcPct val="115000"/>
              </a:lnSpc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Пройди по ссылке и пройди тест «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вы в мире Дизайн-мышления</a:t>
            </a:r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r>
              <a:rPr lang="de-CH" sz="2400" dirty="0">
                <a:solidFill>
                  <a:prstClr val="black"/>
                </a:solidFill>
                <a:hlinkClick r:id="rId2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hlinkClick r:id="rId2"/>
              </a:rPr>
              <a:t> </a:t>
            </a:r>
            <a:r>
              <a:rPr lang="de-CH" sz="2400" dirty="0" smtClean="0">
                <a:solidFill>
                  <a:prstClr val="black"/>
                </a:solidFill>
                <a:hlinkClick r:id="rId2"/>
              </a:rPr>
              <a:t>https</a:t>
            </a:r>
            <a:r>
              <a:rPr lang="de-CH" sz="2400" dirty="0">
                <a:solidFill>
                  <a:prstClr val="black"/>
                </a:solidFill>
                <a:hlinkClick r:id="rId2"/>
              </a:rPr>
              <a:t>://dtcenter.ru/dm_test </a:t>
            </a:r>
            <a:endParaRPr lang="ru-RU" sz="2400" dirty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6076B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Ответьте </a:t>
            </a:r>
            <a:r>
              <a:rPr lang="ru-RU" sz="2400" b="1" dirty="0">
                <a:solidFill>
                  <a:srgbClr val="6076B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вопросы</a:t>
            </a:r>
            <a:r>
              <a:rPr lang="ru-RU" sz="2400" b="1" dirty="0" smtClean="0">
                <a:solidFill>
                  <a:srgbClr val="6076B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lvl="0" indent="-457200">
              <a:spcBef>
                <a:spcPct val="20000"/>
              </a:spcBef>
              <a:buAutoNum type="arabicPeriod"/>
              <a:defRPr/>
            </a:pPr>
            <a:r>
              <a:rPr lang="ru-RU" sz="2400" b="1" dirty="0" smtClean="0">
                <a:solidFill>
                  <a:srgbClr val="6076B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дизайн-мышление?</a:t>
            </a:r>
          </a:p>
          <a:p>
            <a:pPr marL="457200" lvl="0" indent="-457200">
              <a:spcBef>
                <a:spcPct val="20000"/>
              </a:spcBef>
              <a:buAutoNum type="arabicPeriod"/>
              <a:defRPr/>
            </a:pPr>
            <a:r>
              <a:rPr lang="ru-RU" sz="2400" b="1" dirty="0" smtClean="0">
                <a:solidFill>
                  <a:srgbClr val="6076B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Кто основал дизайн-мышление?</a:t>
            </a:r>
          </a:p>
          <a:p>
            <a:pPr marL="457200" lvl="0" indent="-457200">
              <a:spcBef>
                <a:spcPct val="20000"/>
              </a:spcBef>
              <a:buAutoNum type="arabicPeriod"/>
              <a:defRPr/>
            </a:pPr>
            <a:r>
              <a:rPr lang="ru-RU" sz="2400" b="1" dirty="0" smtClean="0">
                <a:solidFill>
                  <a:srgbClr val="6076B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Кому полезно дизайн-мышление?</a:t>
            </a:r>
          </a:p>
          <a:p>
            <a:pPr marL="457200" lvl="0" indent="-457200">
              <a:spcBef>
                <a:spcPct val="20000"/>
              </a:spcBef>
              <a:buAutoNum type="arabicPeriod"/>
              <a:defRPr/>
            </a:pPr>
            <a:r>
              <a:rPr lang="ru-RU" sz="2400" b="1" dirty="0" smtClean="0">
                <a:solidFill>
                  <a:srgbClr val="6076B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каких принципов формируется дизайн-мышление?</a:t>
            </a:r>
          </a:p>
          <a:p>
            <a:pPr marL="457200" lvl="0" indent="-457200">
              <a:spcBef>
                <a:spcPct val="20000"/>
              </a:spcBef>
              <a:buAutoNum type="arabicPeriod"/>
              <a:defRPr/>
            </a:pPr>
            <a:r>
              <a:rPr lang="ru-RU" sz="2400" b="1" dirty="0" smtClean="0">
                <a:solidFill>
                  <a:srgbClr val="6076B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дизайн-мышление имеет большое значение?</a:t>
            </a:r>
          </a:p>
          <a:p>
            <a:pPr marL="457200" lvl="0" indent="-457200">
              <a:spcBef>
                <a:spcPct val="20000"/>
              </a:spcBef>
              <a:buAutoNum type="arabicPeriod"/>
              <a:defRPr/>
            </a:pPr>
            <a:r>
              <a:rPr lang="ru-RU" sz="2400" b="1" dirty="0" smtClean="0">
                <a:solidFill>
                  <a:srgbClr val="6076B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Где можно использовать дизайн-мышление? Какие проблемы оно поможет решить?</a:t>
            </a:r>
          </a:p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выполняем по желанию письменно, устно или запись аудиофайла</a:t>
            </a:r>
          </a:p>
          <a:p>
            <a:pPr lvl="0">
              <a:spcBef>
                <a:spcPct val="20000"/>
              </a:spcBef>
              <a:defRPr/>
            </a:pPr>
            <a:endParaRPr lang="ru-RU" sz="2400" b="1" dirty="0">
              <a:solidFill>
                <a:srgbClr val="6076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 smtClean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89844" y="0"/>
            <a:ext cx="7543824" cy="54133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Практическая работа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9865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527" y="256771"/>
            <a:ext cx="4775063" cy="36933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0000"/>
                </a:solidFill>
              </a:rPr>
              <a:t>Отвечаем на вопросы:</a:t>
            </a:r>
          </a:p>
          <a:p>
            <a:pPr marL="285750" indent="-285750">
              <a:buFont typeface="Wingdings" charset="2"/>
              <a:buChar char="Ø"/>
            </a:pPr>
            <a:r>
              <a:rPr lang="ru-RU" dirty="0">
                <a:solidFill>
                  <a:srgbClr val="000000"/>
                </a:solidFill>
              </a:rPr>
              <a:t>Почему ты обращаешь на это внимание?</a:t>
            </a:r>
          </a:p>
          <a:p>
            <a:pPr marL="285750" indent="-285750">
              <a:buFont typeface="Wingdings" charset="2"/>
              <a:buChar char="Ø"/>
            </a:pPr>
            <a:r>
              <a:rPr lang="ru-RU" dirty="0">
                <a:solidFill>
                  <a:srgbClr val="000000"/>
                </a:solidFill>
              </a:rPr>
              <a:t>Почему тебе это важно?</a:t>
            </a:r>
          </a:p>
          <a:p>
            <a:pPr marL="285750" indent="-285750">
              <a:buFont typeface="Wingdings" charset="2"/>
              <a:buChar char="Ø"/>
            </a:pPr>
            <a:r>
              <a:rPr lang="ru-RU" dirty="0">
                <a:solidFill>
                  <a:srgbClr val="000000"/>
                </a:solidFill>
              </a:rPr>
              <a:t>Почему ты хочешь это изменить?</a:t>
            </a:r>
          </a:p>
          <a:p>
            <a:pPr marL="285750" indent="-285750">
              <a:buFont typeface="Wingdings" charset="2"/>
              <a:buChar char="Ø"/>
            </a:pPr>
            <a:r>
              <a:rPr lang="ru-RU" dirty="0">
                <a:solidFill>
                  <a:srgbClr val="000000"/>
                </a:solidFill>
              </a:rPr>
              <a:t>Почему ты думаешь, что будет лучше?</a:t>
            </a:r>
          </a:p>
          <a:p>
            <a:pPr marL="285750" indent="-285750">
              <a:buFont typeface="Wingdings" charset="2"/>
              <a:buChar char="Ø"/>
            </a:pPr>
            <a:r>
              <a:rPr lang="ru-RU" dirty="0">
                <a:solidFill>
                  <a:srgbClr val="000000"/>
                </a:solidFill>
              </a:rPr>
              <a:t>Почему другие не обращают </a:t>
            </a:r>
            <a:endParaRPr lang="ru-RU" dirty="0" smtClean="0">
              <a:solidFill>
                <a:srgbClr val="000000"/>
              </a:solidFill>
            </a:endParaRPr>
          </a:p>
          <a:p>
            <a:r>
              <a:rPr lang="ru-RU" dirty="0" smtClean="0">
                <a:solidFill>
                  <a:srgbClr val="000000"/>
                </a:solidFill>
              </a:rPr>
              <a:t>       на </a:t>
            </a:r>
            <a:r>
              <a:rPr lang="ru-RU" dirty="0">
                <a:solidFill>
                  <a:srgbClr val="000000"/>
                </a:solidFill>
              </a:rPr>
              <a:t>это внимание?</a:t>
            </a:r>
          </a:p>
          <a:p>
            <a:pPr marL="285750" indent="-285750">
              <a:buFont typeface="Wingdings" charset="2"/>
              <a:buChar char="Ø"/>
            </a:pPr>
            <a:r>
              <a:rPr lang="ru-RU" dirty="0">
                <a:solidFill>
                  <a:srgbClr val="000000"/>
                </a:solidFill>
              </a:rPr>
              <a:t>Расскажи о подобном случае.</a:t>
            </a:r>
          </a:p>
          <a:p>
            <a:pPr marL="285750" indent="-285750">
              <a:buFont typeface="Wingdings" charset="2"/>
              <a:buChar char="Ø"/>
            </a:pPr>
            <a:r>
              <a:rPr lang="ru-RU" dirty="0">
                <a:solidFill>
                  <a:srgbClr val="000000"/>
                </a:solidFill>
              </a:rPr>
              <a:t>Что ты при этом чувствуешь?</a:t>
            </a:r>
          </a:p>
          <a:p>
            <a:pPr marL="285750" indent="-285750">
              <a:buFont typeface="Wingdings" charset="2"/>
              <a:buChar char="Ø"/>
            </a:pPr>
            <a:r>
              <a:rPr lang="ru-RU" dirty="0">
                <a:solidFill>
                  <a:srgbClr val="000000"/>
                </a:solidFill>
              </a:rPr>
              <a:t>Как ты это видишь?</a:t>
            </a:r>
          </a:p>
          <a:p>
            <a:pPr marL="285750" indent="-285750">
              <a:buFont typeface="Wingdings" charset="2"/>
              <a:buChar char="Ø"/>
            </a:pPr>
            <a:r>
              <a:rPr lang="ru-RU" dirty="0">
                <a:solidFill>
                  <a:srgbClr val="000000"/>
                </a:solidFill>
              </a:rPr>
              <a:t>Почему ты это выбрал?</a:t>
            </a:r>
          </a:p>
          <a:p>
            <a:pPr marL="285750" indent="-285750">
              <a:buFont typeface="Wingdings" charset="2"/>
              <a:buChar char="Ø"/>
            </a:pPr>
            <a:r>
              <a:rPr lang="ru-RU" dirty="0">
                <a:solidFill>
                  <a:srgbClr val="000000"/>
                </a:solidFill>
              </a:rPr>
              <a:t>Как ты пришёл к такому выводу?</a:t>
            </a:r>
          </a:p>
          <a:p>
            <a:pPr marL="285750" indent="-285750">
              <a:buFont typeface="Wingdings" charset="2"/>
              <a:buChar char="Ø"/>
            </a:pPr>
            <a:r>
              <a:rPr lang="ru-RU" dirty="0">
                <a:solidFill>
                  <a:srgbClr val="000000"/>
                </a:solidFill>
              </a:rPr>
              <a:t>Почему это верное решение</a:t>
            </a:r>
            <a:r>
              <a:rPr lang="ru-RU" dirty="0" smtClean="0">
                <a:solidFill>
                  <a:srgbClr val="000000"/>
                </a:solidFill>
              </a:rPr>
              <a:t>?</a:t>
            </a:r>
          </a:p>
        </p:txBody>
      </p:sp>
      <p:pic>
        <p:nvPicPr>
          <p:cNvPr id="6" name="Изображение 5" descr="Фото к статье 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04"/>
          <a:stretch/>
        </p:blipFill>
        <p:spPr>
          <a:xfrm>
            <a:off x="5182517" y="777918"/>
            <a:ext cx="3573394" cy="1336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Изображение 7" descr="social-network_GyfD7ssu_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951" y="2943538"/>
            <a:ext cx="4868292" cy="3651220"/>
          </a:xfrm>
          <a:prstGeom prst="rect">
            <a:avLst/>
          </a:prstGeom>
        </p:spPr>
      </p:pic>
      <p:pic>
        <p:nvPicPr>
          <p:cNvPr id="9" name="Изображение 8" descr="Снимок экрана 2016-11-23 в 21.52.16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1" t="77912" r="7"/>
          <a:stretch/>
        </p:blipFill>
        <p:spPr>
          <a:xfrm>
            <a:off x="255983" y="5138228"/>
            <a:ext cx="3372101" cy="732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Изображение 9" descr="Снимок экрана 2016-11-23 в 21.52.16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12" r="44935"/>
          <a:stretch/>
        </p:blipFill>
        <p:spPr>
          <a:xfrm>
            <a:off x="255983" y="4552938"/>
            <a:ext cx="3372102" cy="73295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5182517" y="286305"/>
            <a:ext cx="356028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Ответы записываем на стикерах: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94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fiber-optics_GkHXuuDu_M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" r="5566" b="2631"/>
          <a:stretch/>
        </p:blipFill>
        <p:spPr>
          <a:xfrm>
            <a:off x="0" y="0"/>
            <a:ext cx="9144000" cy="68546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0152" y="683683"/>
            <a:ext cx="514666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Каждый берет пачку </a:t>
            </a:r>
            <a:r>
              <a:rPr lang="ru-RU" dirty="0" err="1" smtClean="0">
                <a:solidFill>
                  <a:srgbClr val="000000"/>
                </a:solidFill>
              </a:rPr>
              <a:t>стикеров</a:t>
            </a:r>
            <a:r>
              <a:rPr lang="ru-RU" dirty="0" smtClean="0">
                <a:solidFill>
                  <a:srgbClr val="000000"/>
                </a:solidFill>
              </a:rPr>
              <a:t> и пишет </a:t>
            </a:r>
            <a:r>
              <a:rPr lang="ru-RU" dirty="0" smtClean="0">
                <a:solidFill>
                  <a:srgbClr val="000000"/>
                </a:solidFill>
                <a:latin typeface="Arial"/>
                <a:cs typeface="Arial"/>
              </a:rPr>
              <a:t>5</a:t>
            </a:r>
            <a:r>
              <a:rPr lang="ru-RU" dirty="0" smtClean="0">
                <a:solidFill>
                  <a:srgbClr val="000000"/>
                </a:solidFill>
              </a:rPr>
              <a:t>+…  идей,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все, что придет в голову.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</a:rPr>
              <a:t>От банальностей до абсурда.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9604" y="2096903"/>
            <a:ext cx="6712094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u"/>
            </a:pPr>
            <a:r>
              <a:rPr lang="ru-RU" sz="2400" b="1" dirty="0" smtClean="0">
                <a:solidFill>
                  <a:srgbClr val="000000"/>
                </a:solidFill>
              </a:rPr>
              <a:t>Исключаем критику</a:t>
            </a:r>
          </a:p>
          <a:p>
            <a:pPr marL="285750" indent="-285750">
              <a:buFont typeface="Wingdings" charset="2"/>
              <a:buChar char="u"/>
            </a:pPr>
            <a:r>
              <a:rPr lang="ru-RU" sz="2400" b="1" dirty="0" smtClean="0">
                <a:solidFill>
                  <a:srgbClr val="000000"/>
                </a:solidFill>
              </a:rPr>
              <a:t>Чужую мысль поддерживаем</a:t>
            </a:r>
          </a:p>
          <a:p>
            <a:pPr marL="285750" indent="-285750">
              <a:buFont typeface="Wingdings" charset="2"/>
              <a:buChar char="u"/>
            </a:pPr>
            <a:r>
              <a:rPr lang="ru-RU" sz="2400" b="1" dirty="0" smtClean="0">
                <a:solidFill>
                  <a:srgbClr val="000000"/>
                </a:solidFill>
              </a:rPr>
              <a:t>Предлагаем варианты развития каждой идеи</a:t>
            </a:r>
          </a:p>
          <a:p>
            <a:pPr marL="285750" indent="-285750">
              <a:buFont typeface="Wingdings" charset="2"/>
              <a:buChar char="u"/>
            </a:pPr>
            <a:r>
              <a:rPr lang="ru-RU" sz="2400" b="1" dirty="0" smtClean="0">
                <a:solidFill>
                  <a:srgbClr val="000000"/>
                </a:solidFill>
              </a:rPr>
              <a:t>Ищем более разумные идеи</a:t>
            </a:r>
          </a:p>
          <a:p>
            <a:pPr marL="285750" indent="-285750">
              <a:buFont typeface="Wingdings" charset="2"/>
              <a:buChar char="u"/>
            </a:pPr>
            <a:r>
              <a:rPr lang="ru-RU" sz="2400" b="1" dirty="0" smtClean="0">
                <a:solidFill>
                  <a:srgbClr val="000000"/>
                </a:solidFill>
              </a:rPr>
              <a:t>Переходим к выбору лучших идей.</a:t>
            </a:r>
            <a:endParaRPr lang="ru-RU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860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2088" y="234146"/>
            <a:ext cx="3690112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</a:rPr>
              <a:t>В результате мы получаем: </a:t>
            </a:r>
          </a:p>
        </p:txBody>
      </p:sp>
      <p:pic>
        <p:nvPicPr>
          <p:cNvPr id="3" name="Изображение 2" descr="Снимок экрана в 18.30.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9" y="1526095"/>
            <a:ext cx="4052171" cy="4639209"/>
          </a:xfrm>
          <a:prstGeom prst="rect">
            <a:avLst/>
          </a:prstGeom>
        </p:spPr>
      </p:pic>
      <p:pic>
        <p:nvPicPr>
          <p:cNvPr id="4" name="Изображение 3" descr="1403268 копия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399" y="1526094"/>
            <a:ext cx="4447441" cy="46392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829" y="757843"/>
            <a:ext cx="405217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ru-RU" dirty="0">
                <a:solidFill>
                  <a:srgbClr val="000000"/>
                </a:solidFill>
              </a:rPr>
              <a:t>Портрет человека с его характеристикой и </a:t>
            </a:r>
            <a:r>
              <a:rPr lang="ru-RU" dirty="0" smtClean="0">
                <a:solidFill>
                  <a:srgbClr val="000000"/>
                </a:solidFill>
              </a:rPr>
              <a:t>проблемой.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0399" y="757843"/>
            <a:ext cx="444744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ru-RU" dirty="0">
                <a:solidFill>
                  <a:srgbClr val="000000"/>
                </a:solidFill>
              </a:rPr>
              <a:t>Эскизный вариант решения проблемы этого человека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834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1. Прочтите информацию, предложенную в презентации</a:t>
            </a:r>
          </a:p>
          <a:p>
            <a:pPr marL="0" indent="0">
              <a:buNone/>
            </a:pPr>
            <a:r>
              <a:rPr lang="ru-RU" dirty="0" smtClean="0"/>
              <a:t>2. Просмотрите материал в предложенных ссылках: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hlinkClick r:id="rId2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3. Выполните </a:t>
            </a:r>
            <a:r>
              <a:rPr lang="ru-RU" dirty="0"/>
              <a:t>предложенные задания письменно или устно, запись аудиофайла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939415"/>
            <a:ext cx="3882409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+mn-ea"/>
              </a:rPr>
              <a:t> </a:t>
            </a:r>
            <a:r>
              <a:rPr lang="de-CH" sz="2400" dirty="0">
                <a:solidFill>
                  <a:prstClr val="black"/>
                </a:solidFill>
                <a:hlinkClick r:id="rId3"/>
              </a:rPr>
              <a:t>https://dtcenter.ru/dm_test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8001" y="3452578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de-CH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www.youtube.com/watch?time_continue=3&amp;v=ife3Hak3sQw&amp;feature=emb_logo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CH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https://www.youtube.com/watch?v=vfGV_p3taWA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26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95149" y="365126"/>
            <a:ext cx="75358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дизайн-мышления</a:t>
            </a:r>
            <a:endParaRPr kumimoji="0" lang="ru-RU" sz="33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895149" y="1825625"/>
            <a:ext cx="75358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Показывайте, а не рассказывайте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Фокусируйтесь на ценностях 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Оттачивайте точность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Скажите «ДА» эксперименту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 о процессе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слов – больше дела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Общее взаимодействие</a:t>
            </a:r>
            <a:endParaRPr kumimoji="0" lang="ru-RU" sz="2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07" y="1825625"/>
            <a:ext cx="3111590" cy="311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44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95149" y="365126"/>
            <a:ext cx="75358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способности раскрываются в дизайн-мышлении?</a:t>
            </a:r>
            <a:endParaRPr kumimoji="0" lang="ru-RU" sz="33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1341937"/>
              </p:ext>
            </p:extLst>
          </p:nvPr>
        </p:nvGraphicFramePr>
        <p:xfrm>
          <a:off x="538647" y="1844824"/>
          <a:ext cx="8248852" cy="3573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031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165442"/>
            <a:ext cx="6067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для дизайна мышления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1071546"/>
            <a:ext cx="36433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вы сталкиваетесь с неуверенностью, важно иметь структурированный процесс мышления, чтобы направлять ваше путешествие. Дизайнерское мышление предлагает структурированную основу для понимания сложности и поиска инноваций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3929066"/>
            <a:ext cx="34290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Дизайнерское мышление также похоже на джаз. Структура предлагает базовую мелодию, из которой вы можете импровизировать, но, как и любая художественная форма, вам нужно сначала освоить основы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06" name="Picture 2" descr="Картинки по запросу дизайн мышл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714752"/>
            <a:ext cx="3714776" cy="292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8" name="Picture 4" descr="Картинки по запросу дизайн мышл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071546"/>
            <a:ext cx="3471834" cy="2630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999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196752"/>
            <a:ext cx="6787008" cy="452197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20960"/>
            <a:ext cx="90364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Дизайн-мышление на различных этапах </a:t>
            </a:r>
            <a:r>
              <a:rPr lang="ru-RU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</a:t>
            </a:r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пользует два типа мышления: дивергентное и</a:t>
            </a:r>
          </a:p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конвергентное.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08520" y="5705551"/>
            <a:ext cx="92525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таких этапов, как «</a:t>
            </a:r>
            <a:r>
              <a:rPr lang="ru-RU" sz="2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Эмпатия</a:t>
            </a:r>
            <a: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«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Генерация идей</a:t>
            </a:r>
            <a: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используется дивергентное мышление, 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для </a:t>
            </a:r>
            <a: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этапов «</a:t>
            </a: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синтез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2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Прототипирование</a:t>
            </a:r>
            <a: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</a:t>
            </a:r>
            <a: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— конвергентное.</a:t>
            </a:r>
          </a:p>
        </p:txBody>
      </p:sp>
    </p:spTree>
    <p:extLst>
      <p:ext uri="{BB962C8B-B14F-4D97-AF65-F5344CB8AC3E}">
        <p14:creationId xmlns:p14="http://schemas.microsoft.com/office/powerpoint/2010/main" val="2071063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-41905"/>
            <a:ext cx="63367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Дивергентное мышление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лат.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divergere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«расходиться») — метод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творческого мышления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котором для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проблемы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производится поиск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множества решений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ds02.infourok.ru/uploads/ex/10f5/000813bc-7e9b371c/img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5" r="4712" b="4586"/>
          <a:stretch/>
        </p:blipFill>
        <p:spPr bwMode="auto">
          <a:xfrm>
            <a:off x="683569" y="2300024"/>
            <a:ext cx="7272808" cy="454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ds04.infourok.ru/uploads/ex/0db5/0002a5c4-67789548/img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2" b="10930"/>
          <a:stretch/>
        </p:blipFill>
        <p:spPr bwMode="auto">
          <a:xfrm>
            <a:off x="7000024" y="120675"/>
            <a:ext cx="1912705" cy="204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422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18" y="9153"/>
            <a:ext cx="91399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Конвергентное мышление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лат. </a:t>
            </a:r>
            <a:r>
              <a:rPr lang="de-CH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convergere</a:t>
            </a:r>
            <a:r>
              <a:rPr lang="de-CH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«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сходиться») —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аналитического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мышления, при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 используются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существующие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алгоритмы решения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осуществляется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одного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нескольких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приоритетных направлений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ds04.infourok.ru/uploads/ex/1364/00099ccb-5fc76396/1/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5" t="43284" r="10447" b="4477"/>
          <a:stretch/>
        </p:blipFill>
        <p:spPr bwMode="auto">
          <a:xfrm>
            <a:off x="683568" y="1578812"/>
            <a:ext cx="7848872" cy="336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2411760" y="4941167"/>
            <a:ext cx="288032" cy="432049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732240" y="4941167"/>
            <a:ext cx="288032" cy="432049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87624" y="551723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оиск множества решений, одной и той же проблемы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5517231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ешение задач, с помощью четкого алгоритма действий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791" y="6145306"/>
            <a:ext cx="45750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600" dirty="0">
                <a:hlinkClick r:id="rId3"/>
              </a:rPr>
              <a:t>https://www.youtube.com/watch?time_continue=3&amp;v=ife3Hak3sQw&amp;feature=emb_logo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56826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9289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повседневной жизни мы неосознанно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оба варианта мышления. Например,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утро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встаёте, идёте в ванную и умываетесь,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чистите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зубы, потом идёте завтракать, потом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одеваетесь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идёте в школу. При чётком алгоритме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всё делаете автоматически.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представьте, что что-то пошло не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так: пропала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вода или зубная щётка. В этом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включается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дивергенция, которая помогает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вам придумать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множество различных вариантов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как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обойтись без воды, или где может лежать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ваша зубная щетка. 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возможность периодически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подключать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другой тип мышления, у каждого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по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умолчанию преобладает либо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конвергентность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либо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дивергентность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люди редко сочетают в себе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оба типа мышления, важно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собрать команду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которой присутствовали бы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конвергентного, так 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дивергентного мышления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 descr="https://www.sai-digital.com/wp-content/uploads/2017/10/5.-marketing-ins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52" y="4337773"/>
            <a:ext cx="384330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www.quantilia.com/wp-content/uploads/2018/01/image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060" y="4231849"/>
            <a:ext cx="4896544" cy="262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8808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Городской поп">
  <a:themeElements>
    <a:clrScheme name="Городской поп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Городской по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Городской поп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Городской поп">
  <a:themeElements>
    <a:clrScheme name="Городской поп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Городской по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Городской поп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Городской поп">
  <a:themeElements>
    <a:clrScheme name="Городской поп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Городской по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Городской поп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Городской поп">
  <a:themeElements>
    <a:clrScheme name="Городской поп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Городской по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Городской поп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Городской поп">
  <a:themeElements>
    <a:clrScheme name="Городской поп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Городской по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Городской поп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Городской поп">
  <a:themeElements>
    <a:clrScheme name="Городской поп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Городской по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Городской поп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Городской поп">
  <a:themeElements>
    <a:clrScheme name="Городской поп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Городской по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Городской поп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697</TotalTime>
  <Words>1138</Words>
  <Application>Microsoft Office PowerPoint</Application>
  <PresentationFormat>Экран (4:3)</PresentationFormat>
  <Paragraphs>159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Исполнительная</vt:lpstr>
      <vt:lpstr>1_Тема Office</vt:lpstr>
      <vt:lpstr>Городской поп</vt:lpstr>
      <vt:lpstr>1_Городской поп</vt:lpstr>
      <vt:lpstr>2_Городской поп</vt:lpstr>
      <vt:lpstr>3_Городской поп</vt:lpstr>
      <vt:lpstr>4_Городской поп</vt:lpstr>
      <vt:lpstr>5_Городской поп</vt:lpstr>
      <vt:lpstr>6_Городской поп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Насколько экспансия в западном направлении повлияла на формирование американского национального самосознания</dc:title>
  <dc:creator>User</dc:creator>
  <cp:lastModifiedBy>Пользователь</cp:lastModifiedBy>
  <cp:revision>61</cp:revision>
  <dcterms:created xsi:type="dcterms:W3CDTF">2020-03-31T04:13:30Z</dcterms:created>
  <dcterms:modified xsi:type="dcterms:W3CDTF">2020-04-03T08:39:17Z</dcterms:modified>
</cp:coreProperties>
</file>