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5" r:id="rId3"/>
    <p:sldId id="276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88" r:id="rId15"/>
    <p:sldId id="289" r:id="rId16"/>
    <p:sldId id="271" r:id="rId17"/>
    <p:sldId id="272" r:id="rId18"/>
    <p:sldId id="273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84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7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51" autoAdjust="0"/>
  </p:normalViewPr>
  <p:slideViewPr>
    <p:cSldViewPr>
      <p:cViewPr varScale="1">
        <p:scale>
          <a:sx n="80" d="100"/>
          <a:sy n="80" d="100"/>
        </p:scale>
        <p:origin x="11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9732B-0225-46A5-A088-E573C2984EFF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73B86-1EEA-4093-96B1-1A63EDC5F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86FA4-3BCD-4155-B2EC-E13FD50386A4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6D586-A2D6-4DF2-8643-A48842AD4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FCDC7-B518-498C-ADF5-6EA7F8088172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280B1-3D37-4020-B8A2-E1BE2EBB5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2D697-74D8-484F-9AC0-0464B47659FC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6B0E7-6A17-4DC0-A47D-F4DFA419A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8AF42-4831-4431-A9D6-506ED377B736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A095D-499A-4E0B-9DD8-9A768602E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74DAA-AFC8-4D58-B816-26A89B6D0D10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911F2-C0EF-4D48-8016-75E015F45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E3917-96F9-4577-8A44-C23CC37465FE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D8836-2DE0-4825-A27D-37B144FE9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39739-E6AF-43BF-AF5F-A151EB2E616F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F2C67-B951-481B-9206-D64A76438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A85A4-2EE7-4D25-825F-ED9E436F2BC7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C9E93-7051-4AF6-8CFA-16F8E215E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E24E3-8822-45C0-8460-EBEDDFF1C8C6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101FD-353F-4ED9-8AA8-DA981B888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0D9E2-7B5E-4CF3-80CA-550E185BCDDD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CE58C-6A45-4794-9248-C63363F19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735A08-FD18-4E0D-9DE3-547ABC5FB1E8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C302EF-B5E0-4925-B9BE-E47F7B044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dic.academic.ru/pictures/enc_colier/ph04371.jp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bufodo.apus.ru/images/species/sp_hammondii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e.foto.radikal.ru/0608/4bc16b70a324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hyperlink" Target="http://www.gbmt.ru/images/photos/kolushka.gi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NULL"/><Relationship Id="rId7" Type="http://schemas.openxmlformats.org/officeDocument/2006/relationships/image" Target="../media/image25.jpeg"/><Relationship Id="rId2" Type="http://schemas.openxmlformats.org/officeDocument/2006/relationships/hyperlink" Target="http://forest.geoman.ru/forest/item/f00/s00/e0000947/pic/001_347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hoto.a42.ru/photos/69247/medium/1287.jpg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img-fotki.yandex.ru/get/2713/motor-123.1/0_1a07_4eb63558_X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8.jpeg"/><Relationship Id="rId2" Type="http://schemas.openxmlformats.org/officeDocument/2006/relationships/hyperlink" Target="http://www.newstour.ru/uploads/posts/1204564468_19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bela.su/img/yozh1.jpg" TargetMode="External"/><Relationship Id="rId5" Type="http://schemas.openxmlformats.org/officeDocument/2006/relationships/image" Target="NULL"/><Relationship Id="rId4" Type="http://schemas.openxmlformats.org/officeDocument/2006/relationships/hyperlink" Target="http://insane.su/times/images/fox/29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i87.beon.ru/84/34/683484/28/25600828/1182875714_animals_0177.jpe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art2.artefakt.ru/user/00/04/93/techpubl/0002278/img1.jp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ww.vetdoctor.info/index2.php?option=com_datsogallery&amp;func=wmark&amp;mid=503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alatsky.de/Cuc_Russii/Cuckooo.files/image005.jpg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perepel.my1.ru/img/perepel2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fotodelo.ru/pi/img/up_WpjMBf119175dSLHXf3482_b.jpg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perepel-k.narod.ru/foto2/egg2_s.gif" TargetMode="Externa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1.jpeg"/><Relationship Id="rId2" Type="http://schemas.openxmlformats.org/officeDocument/2006/relationships/hyperlink" Target="http://i77.photobucket.com/albums/j63/cettia/P1080779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go.mail.ru/frame.html?imgurl=http://www.photoforum.ru/f/photo.th/000/429/429032_54.th.jpg&amp;pageurl=http://kemclub.ru/viewbest.php?gol=3453133&amp;dir=best&amp;id=35728330&amp;iid=3&amp;imgwidth=555&amp;imgheight=700&amp;imgsize=193808&amp;images_links=b" TargetMode="External"/><Relationship Id="rId5" Type="http://schemas.openxmlformats.org/officeDocument/2006/relationships/image" Target="NULL"/><Relationship Id="rId4" Type="http://schemas.openxmlformats.org/officeDocument/2006/relationships/hyperlink" Target="http://www.ebio.ru/images/12020203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www.geocaching.su/photos/albums/32212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big-snake.narod.ru/enc/Reptilia/Serpentes/Viperidae/Viperinae/Echis/Echis_carinatus_carinatus01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s48.radikal.ru/i120/0903/ae/ee764e7fcdd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137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Как образуются </a:t>
            </a:r>
            <a:r>
              <a:rPr lang="ru-RU" b="1" dirty="0" smtClean="0">
                <a:solidFill>
                  <a:srgbClr val="137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приспособления(адаптации)?</a:t>
            </a:r>
            <a:endParaRPr lang="ru-RU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Картинка 7 из 50740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844824"/>
            <a:ext cx="3670893" cy="401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38576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Попытайтесь объяснить образование длинной шеи  у жирафа с точки зрения К. Линнея, Ж.Б.Ламарка, Ч.Дарвина. 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78595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137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Мимикрия</a:t>
            </a:r>
            <a:br>
              <a:rPr lang="ru-RU" b="1" dirty="0" smtClean="0">
                <a:solidFill>
                  <a:srgbClr val="137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сходство беззащитного или съедобного вида с хорошо защищённым и обладающим предостерегающей окраской.  Хищники не нападают на таких животных, опасаясь последствий.</a:t>
            </a:r>
            <a:endParaRPr lang="ru-RU" sz="2400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 descr="МУХА КОПИРУЕТ ОБЛИК И ПОВЕДЕНИЕ ПЧЕЛЫ. Такой тип мимикрии получил название бейтсовской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018750"/>
            <a:ext cx="31623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57752" y="4857760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Муха копирует облик и поведение пчелы.</a:t>
            </a:r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137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Мимикрия</a:t>
            </a:r>
            <a:endParaRPr lang="ru-RU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мимикр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317541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мимикри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357298"/>
            <a:ext cx="384908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034" y="3929066"/>
            <a:ext cx="771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Молочная змея успешно имитирует окраску кораллового аспида</a:t>
            </a:r>
            <a:endParaRPr lang="ru-RU" sz="2000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4714884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Как правило, численность копируемых особей во много раз выше, чем копирующих. </a:t>
            </a:r>
            <a:endParaRPr lang="ru-RU" sz="2000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87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96752"/>
            <a:ext cx="728315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511288"/>
          </a:xfrm>
        </p:spPr>
        <p:txBody>
          <a:bodyPr/>
          <a:lstStyle/>
          <a:p>
            <a:pPr algn="l"/>
            <a:r>
              <a:rPr lang="ru-RU" sz="4000" b="1" dirty="0" smtClean="0">
                <a:solidFill>
                  <a:srgbClr val="137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Поведенческие адаптации</a:t>
            </a:r>
            <a:br>
              <a:rPr lang="ru-RU" sz="4000" b="1" dirty="0" smtClean="0">
                <a:solidFill>
                  <a:srgbClr val="137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137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изменения поведения в тех или иных условиях.</a:t>
            </a:r>
            <a:endParaRPr lang="ru-RU" sz="2400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4" descr="Картинка 1 из 2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428736"/>
            <a:ext cx="32893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Опоссумы (16 фото)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143248"/>
            <a:ext cx="2890838" cy="312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158" y="4071942"/>
            <a:ext cx="450059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Лягушка </a:t>
            </a:r>
            <a:r>
              <a:rPr lang="ru-RU" sz="2000" b="1" dirty="0" err="1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лопатоног</a:t>
            </a:r>
            <a:r>
              <a:rPr lang="ru-RU" sz="2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Земноводное пустыни, живущее большую часть жизни в норах, выходит ночью на охоту, когда спадёт жара. </a:t>
            </a:r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1643050"/>
            <a:ext cx="371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Характерная черта поведения опоссума - способность притворяться мертвым  при опасности, в этой "игре" опоссум просто неподражаем. </a:t>
            </a:r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b="1" dirty="0" smtClean="0">
                <a:solidFill>
                  <a:srgbClr val="137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Поведенческие адаптации</a:t>
            </a:r>
            <a:endParaRPr lang="ru-RU" sz="4000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Картинка 29 из 1144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71612"/>
            <a:ext cx="31432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Картинка 18 из 37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642910" y="1643050"/>
            <a:ext cx="354582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472" y="4357694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Самец колюшки строит гнездо с 2 выходами – забота о безопасности потомства</a:t>
            </a:r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4429132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Речной бобр запасает до 20 куб.м. корма</a:t>
            </a:r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Биохимические адаптации</a:t>
            </a:r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f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121152" cy="234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87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556792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43608" y="4725144"/>
            <a:ext cx="684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Образование организмами ве5ществ, защищающих от врагов или нападение на другие организмы. Это яды пауков, змей, скорпионов, антибиотики грибов и т.д.</a:t>
            </a:r>
            <a:endParaRPr lang="ru-RU" sz="2000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Физиологические адаптации.</a:t>
            </a:r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GIZN GIVOTNIH BBC-14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Вечерница мала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01119"/>
            <a:ext cx="40386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5616" y="4797152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В горбах верблюда накапливается жир.</a:t>
            </a:r>
            <a:endParaRPr lang="ru-RU" sz="2000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2060848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Летучая мышь ориентируется при помощи </a:t>
            </a:r>
            <a:r>
              <a:rPr lang="ru-RU" sz="2000" b="1" dirty="0" err="1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эхолокации</a:t>
            </a:r>
            <a:r>
              <a:rPr lang="ru-RU" sz="2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137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Абсолютны ли приспособления?</a:t>
            </a:r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Картинка 10 из 762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2928958" cy="230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Картинка 12 из 685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571612"/>
            <a:ext cx="3124194" cy="234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Картинка 28 из 1248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lum contrast="12000"/>
          </a:blip>
          <a:srcRect/>
          <a:stretch>
            <a:fillRect/>
          </a:stretch>
        </p:blipFill>
        <p:spPr bwMode="auto">
          <a:xfrm>
            <a:off x="2071670" y="4214818"/>
            <a:ext cx="414553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12304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1556792"/>
            <a:ext cx="3096344" cy="216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b="1" dirty="0" smtClean="0">
                <a:solidFill>
                  <a:srgbClr val="137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Относительный характер приспособленности</a:t>
            </a:r>
            <a:r>
              <a:rPr lang="ru-RU" sz="4000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Картинка 15 из 196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5715008" y="1142984"/>
            <a:ext cx="24384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Картинка 92 из 549">
            <a:hlinkClick r:id="rId4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571612"/>
            <a:ext cx="4038600" cy="235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Картинка 89 из 54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1628800"/>
            <a:ext cx="29615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57818" y="4286256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Ядовитых змей, опасных для многих животных, поедают мангусты. </a:t>
            </a:r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4572008"/>
            <a:ext cx="4214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Ёж защищается от лисы иголками и сворачивается в клубок, но если рядом ручей, лиса скатывает его в воду, где </a:t>
            </a:r>
            <a:r>
              <a:rPr lang="ru-RU" b="1" dirty="0" err="1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мыщцы</a:t>
            </a: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 ежа разжимаются и он становится лёгкой добычей.</a:t>
            </a:r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71472" y="2571744"/>
            <a:ext cx="7772400" cy="147002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Приспособленность к среде обитания носит относительный характер, полезна только в тех условиях, в которых она исторически сформировалась.</a:t>
            </a:r>
            <a:br>
              <a:rPr lang="ru-RU" sz="4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57290" y="4643446"/>
            <a:ext cx="6400800" cy="1752600"/>
          </a:xfrm>
        </p:spPr>
        <p:txBody>
          <a:bodyPr/>
          <a:lstStyle/>
          <a:p>
            <a:endParaRPr lang="ru-RU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43000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137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1. Приспособленность организма к среде обитания формируется в результате:</a:t>
            </a:r>
            <a:endParaRPr lang="ru-RU" sz="3600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857496"/>
            <a:ext cx="7972452" cy="3554419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а) стремления особей к самосовершенствованию ;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б) преимущественного сохранения особей с полезными наследственными изменениями;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в) упражнений;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г) создана по воле Высшего разума.</a:t>
            </a:r>
          </a:p>
          <a:p>
            <a:pPr>
              <a:buNone/>
            </a:pPr>
            <a:endParaRPr lang="ru-RU" sz="2800" dirty="0" smtClean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Механизм возникновения адаптаций:</a:t>
            </a:r>
            <a:b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    1. Изменение условий среды.</a:t>
            </a:r>
          </a:p>
          <a:p>
            <a:pPr>
              <a:buNone/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    2. Наследственная изменчивость.</a:t>
            </a:r>
          </a:p>
          <a:p>
            <a:pPr>
              <a:buNone/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    3. Естественный отбор.</a:t>
            </a:r>
          </a:p>
          <a:p>
            <a:pPr>
              <a:buNone/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   4. Приспособленность организмов.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229600" cy="1143000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Пример покровительственной    окраски: </a:t>
            </a:r>
            <a:endParaRPr lang="ru-RU" sz="3600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071678"/>
            <a:ext cx="701518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а) окраска божьей коровки защищает ее от птиц; </a:t>
            </a:r>
          </a:p>
          <a:p>
            <a:pPr>
              <a:buNone/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б) окраска зебры; </a:t>
            </a:r>
          </a:p>
          <a:p>
            <a:pPr>
              <a:buNone/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в) окраска совки; </a:t>
            </a:r>
          </a:p>
          <a:p>
            <a:pPr>
              <a:buNone/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г) окраска рябчика, сидящего на гнезде.</a:t>
            </a:r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3. Новые приспособления к условиям среды формируется в результате:</a:t>
            </a:r>
            <a:br>
              <a:rPr lang="ru-RU" sz="36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а) стремления организмов к прогрессу;</a:t>
            </a:r>
          </a:p>
          <a:p>
            <a:pPr>
              <a:buNone/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   б) благоприятных условий окружающей среды;</a:t>
            </a:r>
          </a:p>
          <a:p>
            <a:pPr>
              <a:buNone/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  в)  естественного отбора;</a:t>
            </a:r>
          </a:p>
          <a:p>
            <a:pPr>
              <a:buNone/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  г) нормы реакции организмов.</a:t>
            </a:r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4. Гусеница по форме напоминает сучок дерева – это пример:</a:t>
            </a:r>
            <a:endParaRPr lang="ru-RU" sz="3600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64318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а) мимикрии;</a:t>
            </a:r>
          </a:p>
          <a:p>
            <a:pPr>
              <a:buNone/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    б) покровительственной окраски;</a:t>
            </a:r>
          </a:p>
          <a:p>
            <a:pPr>
              <a:buNone/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    в) маскировки;</a:t>
            </a:r>
          </a:p>
          <a:p>
            <a:pPr>
              <a:buNone/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    г) угрожающей позы.</a:t>
            </a:r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600" b="1" dirty="0" smtClean="0">
                <a:solidFill>
                  <a:srgbClr val="137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Приспособленность организмов носит относительный характер, так как:</a:t>
            </a:r>
            <a:endParaRPr lang="ru-RU" sz="3600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  а) любая адаптация целесообразна только в определённых условиях;</a:t>
            </a:r>
          </a:p>
          <a:p>
            <a:pPr>
              <a:buNone/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 б) борьба за существование может привести к изменению вида;</a:t>
            </a:r>
          </a:p>
          <a:p>
            <a:pPr>
              <a:buNone/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 в) при резких изменениях условий группа вымирает;</a:t>
            </a:r>
          </a:p>
          <a:p>
            <a:pPr>
              <a:buNone/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  г) работает во всех условиях.</a:t>
            </a:r>
          </a:p>
          <a:p>
            <a:pPr>
              <a:buNone/>
            </a:pPr>
            <a:endParaRPr lang="ru-RU" b="1" dirty="0" smtClean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8346" y="168571"/>
            <a:ext cx="35719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52596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Укажите правильную последовательность этапов формирования приспособлений у организмов, расположив буквы в соответствующем порядке.</a:t>
            </a:r>
            <a:r>
              <a:rPr lang="ru-RU" sz="2000" b="1" dirty="0" smtClean="0">
                <a:solidFill>
                  <a:srgbClr val="006600"/>
                </a:solidFill>
              </a:rPr>
              <a:t/>
            </a:r>
            <a:br>
              <a:rPr lang="ru-RU" sz="2000" b="1" dirty="0" smtClean="0">
                <a:solidFill>
                  <a:srgbClr val="006600"/>
                </a:solidFill>
              </a:rPr>
            </a:b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А. В результате борьбы за существование и естественного отбора преимущественно выживают и оставляют потомство особи с изменениями, соответствующими среде обитания.</a:t>
            </a:r>
            <a:r>
              <a:rPr lang="ru-RU" sz="2000" b="1" dirty="0" smtClean="0">
                <a:solidFill>
                  <a:srgbClr val="006600"/>
                </a:solidFill>
              </a:rPr>
              <a:t/>
            </a:r>
            <a:br>
              <a:rPr lang="ru-RU" sz="2000" b="1" dirty="0" smtClean="0">
                <a:solidFill>
                  <a:srgbClr val="006600"/>
                </a:solidFill>
              </a:rPr>
            </a:b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Б. Появление мутаций.</a:t>
            </a:r>
            <a:r>
              <a:rPr lang="ru-RU" sz="2000" b="1" dirty="0" smtClean="0">
                <a:solidFill>
                  <a:srgbClr val="006600"/>
                </a:solidFill>
              </a:rPr>
              <a:t/>
            </a:r>
            <a:br>
              <a:rPr lang="ru-RU" sz="2000" b="1" dirty="0" smtClean="0">
                <a:solidFill>
                  <a:srgbClr val="006600"/>
                </a:solidFill>
              </a:rPr>
            </a:b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В. Сохранение из поколения в поколение особей с полезными в определенных условиях среды изменениями, что приводит к формированию приспособленности организмов.</a:t>
            </a:r>
            <a:r>
              <a:rPr lang="ru-RU" sz="2000" b="1" dirty="0" smtClean="0">
                <a:solidFill>
                  <a:srgbClr val="006600"/>
                </a:solidFill>
              </a:rPr>
              <a:t/>
            </a:r>
            <a:br>
              <a:rPr lang="ru-RU" sz="2000" b="1" dirty="0" smtClean="0">
                <a:solidFill>
                  <a:srgbClr val="006600"/>
                </a:solidFill>
              </a:rPr>
            </a:b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Г. Борьба за существование с неблагоприятными условиями среды.</a:t>
            </a:r>
            <a:r>
              <a:rPr lang="ru-RU" sz="2000" b="1" dirty="0" smtClean="0">
                <a:solidFill>
                  <a:srgbClr val="006600"/>
                </a:solidFill>
              </a:rPr>
              <a:t/>
            </a:r>
            <a:br>
              <a:rPr lang="ru-RU" sz="2000" b="1" dirty="0" smtClean="0">
                <a:solidFill>
                  <a:srgbClr val="006600"/>
                </a:solidFill>
              </a:rPr>
            </a:b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Д. Приспособления (адаптации) - результат отбора наследственных изменений, повышающих жизнеспособность организмов к конкретным условиям среды.</a:t>
            </a:r>
            <a:r>
              <a:rPr lang="ru-RU" sz="2000" b="1" dirty="0" smtClean="0">
                <a:solidFill>
                  <a:srgbClr val="006600"/>
                </a:solidFill>
              </a:rPr>
              <a:t/>
            </a:r>
            <a:br>
              <a:rPr lang="ru-RU" sz="2000" b="1" dirty="0" smtClean="0">
                <a:solidFill>
                  <a:srgbClr val="006600"/>
                </a:solidFill>
              </a:rPr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buNone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На основании знаний о движущих силах эволюции объяснить механизм возникновения приспособлений, вставив недостающие слова в текст ответа:</a:t>
            </a:r>
            <a:endParaRPr lang="ru-RU" sz="2400" b="1" dirty="0" smtClean="0">
              <a:solidFill>
                <a:srgbClr val="006600"/>
              </a:solidFill>
            </a:endParaRPr>
          </a:p>
          <a:p>
            <a:pPr eaLnBrk="0" hangingPunct="0">
              <a:buNone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1. Среди организмов, не имевших _____________ в результате ____________ появились организмы с _____________. 2. В ходе борьбы за существование выживали ____________. 3.  В результате шел естественный отбор и особи с ________ выживали, </a:t>
            </a:r>
          </a:p>
          <a:p>
            <a:pPr eaLnBrk="0" hangingPunct="0">
              <a:buNone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а без изменений погибали.  4. Возникали новые виды, имеющие ________.</a:t>
            </a:r>
            <a:endParaRPr lang="ru-RU" sz="2400" b="1" dirty="0" smtClean="0">
              <a:solidFill>
                <a:srgbClr val="006600"/>
              </a:solidFill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Приспособленность(</a:t>
            </a:r>
            <a:r>
              <a:rPr lang="ru-RU" sz="2800" b="1" dirty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даптация) </a:t>
            </a:r>
            <a:r>
              <a:rPr lang="ru-RU" sz="28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– результат эволюции (естественного отбора).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 2. Выживают наиболее приспособленные.</a:t>
            </a:r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137732"/>
                </a:solidFill>
              </a:rPr>
              <a:t>3. </a:t>
            </a:r>
            <a:r>
              <a:rPr lang="ru-RU" sz="28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Благодаря возникновению адаптаций, появились новые виды, т.е. сформировалось многообразие организмов на Земле.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 4. Приспособленность относительна, т. е. адаптации полезны только в тех условиях, в которых они сформировались.</a:t>
            </a:r>
          </a:p>
          <a:p>
            <a:pPr>
              <a:buNone/>
            </a:pPr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3071810"/>
            <a:ext cx="6643734" cy="114300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Домашнее задание: </a:t>
            </a:r>
            <a:br>
              <a:rPr lang="ru-RU" sz="24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Записи в тетрадях, изучить таблицу, привести примеры:</a:t>
            </a:r>
            <a:br>
              <a:rPr lang="ru-RU" sz="24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- приспособления у хищников и жертв (примерами);</a:t>
            </a:r>
            <a:br>
              <a:rPr lang="ru-RU" sz="24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- приспособления у хозяев и паразитов;</a:t>
            </a:r>
            <a:br>
              <a:rPr lang="ru-RU" sz="24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- приспособления у растений к опылению ветром, насекомыми, к распространению семян.</a:t>
            </a:r>
            <a:br>
              <a:rPr lang="ru-RU" sz="24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1785926"/>
            <a:ext cx="8229600" cy="2219138"/>
          </a:xfrm>
        </p:spPr>
        <p:txBody>
          <a:bodyPr/>
          <a:lstStyle/>
          <a:p>
            <a:pPr algn="l"/>
            <a:r>
              <a:rPr lang="ru-RU" sz="4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4000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2708920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Описывать роль естественного отбора в адаптации  организмов</a:t>
            </a:r>
            <a:endParaRPr lang="ru-RU" sz="2800" b="1" dirty="0" smtClean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137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Классификация адаптаций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1571612"/>
          <a:ext cx="7215237" cy="36433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05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5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5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99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37732"/>
                          </a:solidFill>
                        </a:rPr>
                        <a:t>ФОРМА АДАПТАЦИЙ</a:t>
                      </a:r>
                      <a:endParaRPr lang="ru-RU" dirty="0">
                        <a:solidFill>
                          <a:srgbClr val="13773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37732"/>
                          </a:solidFill>
                        </a:rPr>
                        <a:t>ПРИМЕРЫ</a:t>
                      </a:r>
                      <a:endParaRPr lang="ru-RU" dirty="0">
                        <a:solidFill>
                          <a:srgbClr val="13773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37732"/>
                          </a:solidFill>
                        </a:rPr>
                        <a:t>ОПИСАНИЕ АДАПТАЦИЙ</a:t>
                      </a:r>
                      <a:endParaRPr lang="ru-RU" dirty="0">
                        <a:solidFill>
                          <a:srgbClr val="13773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34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137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Классификация адаптаций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1571612"/>
          <a:ext cx="7215237" cy="479182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43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99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37732"/>
                          </a:solidFill>
                        </a:rPr>
                        <a:t>ФОРМА АДАПТАЦИЙ</a:t>
                      </a:r>
                      <a:endParaRPr lang="ru-RU" dirty="0">
                        <a:solidFill>
                          <a:srgbClr val="13773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37732"/>
                          </a:solidFill>
                        </a:rPr>
                        <a:t>ПРИМЕРЫ</a:t>
                      </a:r>
                      <a:endParaRPr lang="ru-RU" dirty="0">
                        <a:solidFill>
                          <a:srgbClr val="13773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37732"/>
                          </a:solidFill>
                        </a:rPr>
                        <a:t>ОПИСАНИЕ АДАПТАЦИЙ</a:t>
                      </a:r>
                      <a:endParaRPr lang="ru-RU" dirty="0">
                        <a:solidFill>
                          <a:srgbClr val="13773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34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тела</a:t>
                      </a:r>
                    </a:p>
                    <a:p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Покровительственная окраска </a:t>
                      </a:r>
                    </a:p>
                    <a:p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Маскировка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Предупреждающая окраска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Мимикрия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Поведенческие адаптации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Физиологические адаптации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Биохимические адаптации</a:t>
                      </a:r>
                    </a:p>
                    <a:p>
                      <a:endParaRPr lang="ru-RU" dirty="0">
                        <a:solidFill>
                          <a:srgbClr val="13773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37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тела</a:t>
            </a:r>
            <a:endParaRPr lang="ru-RU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000496" y="1928802"/>
            <a:ext cx="4214842" cy="452596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Обтекаемая форма тела позволяет дельфину развивать в воде </a:t>
            </a:r>
            <a:r>
              <a:rPr lang="en-US" sz="2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=40 км/ч.</a:t>
            </a:r>
          </a:p>
          <a:p>
            <a:pPr>
              <a:buNone/>
            </a:pPr>
            <a:endParaRPr lang="ru-RU" sz="2000" b="1" dirty="0" smtClean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Сокол – сапсан в погоне за добычей развивает </a:t>
            </a:r>
            <a:r>
              <a:rPr lang="en-US" sz="2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= 290 км/ч</a:t>
            </a:r>
          </a:p>
          <a:p>
            <a:endParaRPr lang="ru-RU" sz="2000" b="1" dirty="0" smtClean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Скорость пингвина в толще воды 35 км/ч</a:t>
            </a:r>
          </a:p>
          <a:p>
            <a:endParaRPr lang="ru-RU" dirty="0"/>
          </a:p>
        </p:txBody>
      </p:sp>
      <p:pic>
        <p:nvPicPr>
          <p:cNvPr id="10" name="Picture 8" descr="Картинка 56 из 107046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42"/>
            <a:ext cx="1904992" cy="238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Картинка 3 из 43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2357430"/>
            <a:ext cx="163048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Картинка 412 из 4242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4286256"/>
            <a:ext cx="1433493" cy="201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Покровительственная </a:t>
            </a:r>
            <a:br>
              <a:rPr lang="ru-RU" sz="4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окраска </a:t>
            </a:r>
            <a:endParaRPr lang="ru-RU" sz="4000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У открыто гнездящихся птиц самка, сидящая на гнезде почти неотличима от окружающего фона. Соответствует фону и пигментированная скорлупа яиц. </a:t>
            </a:r>
          </a:p>
          <a:p>
            <a:r>
              <a:rPr lang="ru-RU" sz="2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Интересно, что у птиц, гнездящихся в дупле, на деревьях, самки нередко имеют яркую окраску, а скорлупа светлая.</a:t>
            </a:r>
          </a:p>
          <a:p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Картинка 3 из 3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2984"/>
            <a:ext cx="1991556" cy="218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Картинка 1 из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1142984"/>
            <a:ext cx="2000264" cy="210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14942" y="328612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Перепел и его яйца</a:t>
            </a:r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5" descr="Картинка 6 из 8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3714752"/>
            <a:ext cx="1912685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Картинка 11 из 230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4810" y="3714752"/>
            <a:ext cx="23622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71802" y="5786454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Горихвостка, яйцо кукушки в гнезде горихвостки</a:t>
            </a:r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1357298"/>
            <a:ext cx="7143800" cy="171451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137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Маскировка.</a:t>
            </a:r>
            <a:br>
              <a:rPr lang="ru-RU" b="1" dirty="0" smtClean="0">
                <a:solidFill>
                  <a:srgbClr val="137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Эффект покровительственной окраски повышается при ее сочетании с соответствующим поведением: в момент опасности многие животные замирают, принимая позу покоя.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137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137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Картинка 14 из 14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500306"/>
            <a:ext cx="2357426" cy="207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1472" y="4643446"/>
            <a:ext cx="3143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Удивительное сходство с веточками наблюдается у палочников. </a:t>
            </a:r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2" descr="Картинка 4 из 17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 r="59006"/>
          <a:stretch>
            <a:fillRect/>
          </a:stretch>
        </p:blipFill>
        <p:spPr bwMode="auto">
          <a:xfrm>
            <a:off x="5072066" y="2500306"/>
            <a:ext cx="2740198" cy="222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071934" y="4786322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Гусеницы некоторых бабочек напоминают сучки, а тело некоторых бабочек – лист. </a:t>
            </a:r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2" descr="http://im3-tub.mail.ru/i?id=35728330&amp;tov=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2420888"/>
            <a:ext cx="20542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b="1" dirty="0" smtClean="0">
                <a:solidFill>
                  <a:srgbClr val="137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Предупреждающая окраска</a:t>
            </a:r>
            <a:endParaRPr lang="ru-RU" sz="4000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357686" y="1714488"/>
            <a:ext cx="4038600" cy="452596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Очень яркая  окраска (обычно белая, желтая, красная, черная) характерна для хорошо защищенных ядовитых, жалящих форм. Несколько раз попытавшись отведать клопа-«солдатика», божью коровку, осу птицы в конце концов отказываются от нападения на жертву с яркой окраской. </a:t>
            </a:r>
          </a:p>
          <a:p>
            <a:endParaRPr lang="ru-RU" dirty="0"/>
          </a:p>
        </p:txBody>
      </p:sp>
      <p:pic>
        <p:nvPicPr>
          <p:cNvPr id="8" name="Picture 7" descr="Картинка 13 из 103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357298"/>
            <a:ext cx="1643074" cy="180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Картинка 2 из 1789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2214554"/>
            <a:ext cx="173183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Картинка 6 из 276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4357694"/>
            <a:ext cx="213786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1</Template>
  <TotalTime>175</TotalTime>
  <Words>809</Words>
  <Application>Microsoft Office PowerPoint</Application>
  <PresentationFormat>Экран (4:3)</PresentationFormat>
  <Paragraphs>101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шаблон 1</vt:lpstr>
      <vt:lpstr>Как образуются приспособления(адаптации)?</vt:lpstr>
      <vt:lpstr>Механизм возникновения адаптаций: </vt:lpstr>
      <vt:lpstr>Цель:</vt:lpstr>
      <vt:lpstr>Классификация адаптаций </vt:lpstr>
      <vt:lpstr>Классификация адаптаций </vt:lpstr>
      <vt:lpstr>Форма тела</vt:lpstr>
      <vt:lpstr>Покровительственная  окраска </vt:lpstr>
      <vt:lpstr>   Маскировка. Эффект покровительственной окраски повышается при ее сочетании с соответствующим поведением: в момент опасности многие животные замирают, принимая позу покоя.   </vt:lpstr>
      <vt:lpstr>Предупреждающая окраска</vt:lpstr>
      <vt:lpstr>Мимикрия сходство беззащитного или съедобного вида с хорошо защищённым и обладающим предостерегающей окраской.  Хищники не нападают на таких животных, опасаясь последствий.</vt:lpstr>
      <vt:lpstr>Мимикрия</vt:lpstr>
      <vt:lpstr>Поведенческие адаптации изменения поведения в тех или иных условиях.</vt:lpstr>
      <vt:lpstr>Поведенческие адаптации</vt:lpstr>
      <vt:lpstr>Биохимические адаптации</vt:lpstr>
      <vt:lpstr>Физиологические адаптации.</vt:lpstr>
      <vt:lpstr>Абсолютны ли приспособления?</vt:lpstr>
      <vt:lpstr>Относительный характер приспособленности </vt:lpstr>
      <vt:lpstr>Приспособленность к среде обитания носит относительный характер, полезна только в тех условиях, в которых она исторически сформировалась. </vt:lpstr>
      <vt:lpstr>1. Приспособленность организма к среде обитания формируется в результате:</vt:lpstr>
      <vt:lpstr> 2. Пример покровительственной    окраски: </vt:lpstr>
      <vt:lpstr>3. Новые приспособления к условиям среды формируется в результате: </vt:lpstr>
      <vt:lpstr>4. Гусеница по форме напоминает сучок дерева – это пример:</vt:lpstr>
      <vt:lpstr>5. Приспособленность организмов носит относительный характер, так как:</vt:lpstr>
      <vt:lpstr>Презентация PowerPoint</vt:lpstr>
      <vt:lpstr>Презентация PowerPoint</vt:lpstr>
      <vt:lpstr>ВЫВОДЫ:</vt:lpstr>
      <vt:lpstr>Домашнее задание:  Записи в тетрадях, изучить таблицу, привести примеры: - приспособления у хищников и жертв (примерами); - приспособления у хозяев и паразитов; - приспособления у растений к опылению ветром, насекомыми, к распространению семян.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LAN_OS</dc:creator>
  <cp:lastModifiedBy>HP</cp:lastModifiedBy>
  <cp:revision>37</cp:revision>
  <dcterms:created xsi:type="dcterms:W3CDTF">2005-02-02T21:06:46Z</dcterms:created>
  <dcterms:modified xsi:type="dcterms:W3CDTF">2020-03-31T10:45:04Z</dcterms:modified>
</cp:coreProperties>
</file>