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94" r:id="rId4"/>
    <p:sldId id="296" r:id="rId5"/>
    <p:sldId id="261" r:id="rId6"/>
    <p:sldId id="262" r:id="rId7"/>
    <p:sldId id="291" r:id="rId8"/>
    <p:sldId id="264" r:id="rId9"/>
    <p:sldId id="268" r:id="rId10"/>
    <p:sldId id="270" r:id="rId11"/>
    <p:sldId id="271" r:id="rId12"/>
    <p:sldId id="290" r:id="rId13"/>
    <p:sldId id="274" r:id="rId14"/>
    <p:sldId id="282" r:id="rId15"/>
    <p:sldId id="283" r:id="rId16"/>
    <p:sldId id="275" r:id="rId17"/>
    <p:sldId id="278" r:id="rId18"/>
    <p:sldId id="279" r:id="rId19"/>
    <p:sldId id="287" r:id="rId20"/>
    <p:sldId id="288" r:id="rId21"/>
    <p:sldId id="297" r:id="rId22"/>
    <p:sldId id="280" r:id="rId23"/>
    <p:sldId id="281" r:id="rId24"/>
    <p:sldId id="295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1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7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2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5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1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9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EB2A-B969-4F61-B99B-D52C51001D6C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AF9F-8C71-465F-8D99-77BA0A19E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3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r>
              <a:rPr lang="kk-KZ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endParaRPr lang="ru-RU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2859782"/>
            <a:ext cx="40751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Көмірсулар</a:t>
            </a: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kk-KZ" sz="4400" b="1" dirty="0" smtClean="0">
                <a:latin typeface="Arial" pitchFamily="34" charset="0"/>
                <a:cs typeface="Arial" pitchFamily="34" charset="0"/>
              </a:rPr>
              <a:t>Углеводы</a:t>
            </a:r>
          </a:p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carbohydrates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upload.wikimedia.org/wikipedia/commons/thumb/1/1a/Saccharose2.svg/300px-Saccharose2.svg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3518"/>
            <a:ext cx="2220838" cy="11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780"/>
            <a:ext cx="2051720" cy="20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3"/>
    </mc:Choice>
    <mc:Fallback xmlns="">
      <p:transition spd="slow" advTm="85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1151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Фруктоза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11510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baseline="-25000" dirty="0">
                <a:solidFill>
                  <a:srgbClr val="C00000"/>
                </a:solidFill>
              </a:rPr>
              <a:t>6</a:t>
            </a: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baseline="-25000" dirty="0">
                <a:solidFill>
                  <a:srgbClr val="C00000"/>
                </a:solidFill>
              </a:rPr>
              <a:t>12</a:t>
            </a:r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baseline="-25000" dirty="0">
                <a:solidFill>
                  <a:srgbClr val="C00000"/>
                </a:solidFill>
              </a:rPr>
              <a:t>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91680" y="555526"/>
            <a:ext cx="432048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3159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Фруктоза – </a:t>
            </a:r>
            <a:r>
              <a:rPr lang="ru-RU" sz="2000" dirty="0" err="1" smtClean="0"/>
              <a:t>жеміс</a:t>
            </a:r>
            <a:r>
              <a:rPr lang="ru-RU" sz="2000" dirty="0" smtClean="0"/>
              <a:t> </a:t>
            </a:r>
            <a:r>
              <a:rPr lang="ru-RU" sz="2000" dirty="0" err="1" smtClean="0"/>
              <a:t>қанты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2290" name="Picture 2" descr="http://dietaprosto.ru/uploads/3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3478"/>
            <a:ext cx="2088232" cy="25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uast.ac.ir/Pajohesh/DocLib/Honey_Transparent_0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40" y="771550"/>
            <a:ext cx="2376264" cy="21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1655" y="1779662"/>
            <a:ext cx="3799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Фруктоза </a:t>
            </a:r>
            <a:r>
              <a:rPr lang="ru-RU" sz="2000" dirty="0" err="1" smtClean="0"/>
              <a:t>глюкоздан</a:t>
            </a:r>
            <a:r>
              <a:rPr lang="ru-RU" sz="2000" dirty="0" smtClean="0"/>
              <a:t> </a:t>
            </a:r>
            <a:r>
              <a:rPr lang="ru-RU" sz="2000" dirty="0" err="1" smtClean="0"/>
              <a:t>тәттірек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2294" name="Picture 6" descr="http://s018.radikal.ru/i526/1209/44/ebfb10eef64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71750"/>
            <a:ext cx="16632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img0.liveinternet.ru/images/attach/c/5/88/203/88203672_6waupLPsEd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27734"/>
            <a:ext cx="2304256" cy="156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justclickit.ru/other/fruit/grush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7774"/>
            <a:ext cx="2160240" cy="215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716015" y="3075806"/>
            <a:ext cx="42973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/>
              <a:t>Тәтті алма, алмұрт және </a:t>
            </a:r>
            <a:r>
              <a:rPr lang="kk-KZ" sz="2000" dirty="0" smtClean="0"/>
              <a:t>қарбыздардың </a:t>
            </a:r>
            <a:r>
              <a:rPr lang="kk-KZ" sz="2000" dirty="0"/>
              <a:t>құрамында </a:t>
            </a:r>
            <a:r>
              <a:rPr lang="kk-KZ" sz="2000" dirty="0" smtClean="0"/>
              <a:t>глюкозаға қарағанда  фруктоза екі </a:t>
            </a:r>
            <a:r>
              <a:rPr lang="kk-KZ" sz="2000" dirty="0"/>
              <a:t>есе </a:t>
            </a:r>
            <a:r>
              <a:rPr lang="kk-KZ" sz="2000" dirty="0" smtClean="0"/>
              <a:t>көп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7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441">
        <p:split orient="vert"/>
      </p:transition>
    </mc:Choice>
    <mc:Fallback xmlns="">
      <p:transition spd="slow" advTm="1944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 animBg="1"/>
      <p:bldP spid="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55962" y="267494"/>
            <a:ext cx="271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Дисахаридтер</a:t>
            </a:r>
            <a:endParaRPr lang="ru-RU" sz="3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43558"/>
            <a:ext cx="1260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Сахароза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43558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12</a:t>
            </a:r>
            <a:r>
              <a:rPr lang="ru-RU" sz="2400" b="1" dirty="0" smtClean="0">
                <a:solidFill>
                  <a:srgbClr val="C00000"/>
                </a:solidFill>
              </a:rPr>
              <a:t>Н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22</a:t>
            </a:r>
            <a:r>
              <a:rPr lang="ru-RU" sz="2400" b="1" dirty="0" smtClean="0">
                <a:solidFill>
                  <a:srgbClr val="C00000"/>
                </a:solidFill>
              </a:rPr>
              <a:t>О</a:t>
            </a:r>
            <a:r>
              <a:rPr lang="ru-RU" sz="2400" b="1" baseline="-25000" dirty="0" smtClean="0">
                <a:solidFill>
                  <a:srgbClr val="C00000"/>
                </a:solidFill>
              </a:rPr>
              <a:t>11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475656" y="987574"/>
            <a:ext cx="432048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19622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Дисахаридтер - </a:t>
            </a:r>
            <a:r>
              <a:rPr lang="kk-KZ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kk-KZ" altLang="ru-RU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идролизденгенде </a:t>
            </a:r>
            <a:r>
              <a:rPr lang="kk-KZ" altLang="ru-RU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екі молекула моносахарид </a:t>
            </a:r>
            <a:r>
              <a:rPr lang="kk-KZ" altLang="ru-RU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түзетін көмірсулар</a:t>
            </a:r>
            <a:r>
              <a:rPr lang="kk-KZ" altLang="ru-RU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81515" y="2211710"/>
            <a:ext cx="518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Сахароза </a:t>
            </a:r>
            <a:r>
              <a:rPr lang="ru-RU" sz="2400" b="1" dirty="0" smtClean="0"/>
              <a:t>+</a:t>
            </a:r>
            <a:r>
              <a:rPr lang="ru-RU" sz="2400" b="1" dirty="0"/>
              <a:t>Н</a:t>
            </a:r>
            <a:r>
              <a:rPr lang="ru-RU" sz="2400" b="1" baseline="-25000" dirty="0"/>
              <a:t>2</a:t>
            </a:r>
            <a:r>
              <a:rPr lang="ru-RU" sz="2400" b="1" dirty="0"/>
              <a:t>О</a:t>
            </a:r>
            <a:r>
              <a:rPr lang="ru-RU" sz="2400" b="1" dirty="0" smtClean="0"/>
              <a:t> → </a:t>
            </a:r>
            <a:r>
              <a:rPr lang="ru-RU" sz="2400" b="1" dirty="0"/>
              <a:t>Глюкоза + Фруктоза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1995686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</a:t>
            </a:r>
            <a:r>
              <a:rPr lang="ru-RU" b="1" baseline="30000" dirty="0"/>
              <a:t>+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715766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Сахароза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ақ түсті кристалды зат,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 балқу температурасы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160 -185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083918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Сахароза суда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жақсы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ериді,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дәмі тәтті</a:t>
            </a:r>
            <a:r>
              <a:rPr lang="kk-KZ" sz="2000" dirty="0"/>
              <a:t>.</a:t>
            </a:r>
            <a:endParaRPr lang="ru-RU" sz="2000" dirty="0"/>
          </a:p>
        </p:txBody>
      </p:sp>
      <p:pic>
        <p:nvPicPr>
          <p:cNvPr id="11272" name="Picture 8" descr="http://s59.radikal.ru/i165/1008/03/91cbb335de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31790"/>
            <a:ext cx="284255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037.radikal.ru/1101/5a/c8e7124d24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5766"/>
            <a:ext cx="1153644" cy="235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0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739">
        <p:split orient="vert"/>
      </p:transition>
    </mc:Choice>
    <mc:Fallback xmlns="">
      <p:transition spd="slow" advTm="3473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kus-master.ru/images/catalog/42fab7330a96fe7f215267355bf62a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.all.biz/img/ru/catalog/22211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608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2452" y="411510"/>
            <a:ext cx="4551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Қант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қызылшасында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20% сахароза бар</a:t>
            </a:r>
            <a:endParaRPr lang="ru-RU" sz="20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3116" y="411510"/>
            <a:ext cx="4112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Қант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қамысында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25% сахароза бар</a:t>
            </a:r>
            <a:endParaRPr lang="ru-RU" sz="20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9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20">
        <p:split orient="vert"/>
      </p:transition>
    </mc:Choice>
    <mc:Fallback xmlns="">
      <p:transition spd="slow" advTm="952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7"/>
          <p:cNvSpPr/>
          <p:nvPr/>
        </p:nvSpPr>
        <p:spPr>
          <a:xfrm>
            <a:off x="6688900" y="4802658"/>
            <a:ext cx="2455100" cy="347122"/>
          </a:xfrm>
          <a:custGeom>
            <a:avLst/>
            <a:gdLst>
              <a:gd name="connsiteX0" fmla="*/ 0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0 w 9144000"/>
              <a:gd name="connsiteY4" fmla="*/ 0 h 339502"/>
              <a:gd name="connsiteX0" fmla="*/ 345688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345688 w 9144000"/>
              <a:gd name="connsiteY4" fmla="*/ 0 h 339502"/>
              <a:gd name="connsiteX0" fmla="*/ 345688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345688 w 9144000"/>
              <a:gd name="connsiteY4" fmla="*/ 0 h 339502"/>
              <a:gd name="connsiteX0" fmla="*/ 345688 w 9144000"/>
              <a:gd name="connsiteY0" fmla="*/ 0 h 339502"/>
              <a:gd name="connsiteX1" fmla="*/ 9144000 w 9144000"/>
              <a:gd name="connsiteY1" fmla="*/ 0 h 339502"/>
              <a:gd name="connsiteX2" fmla="*/ 9144000 w 9144000"/>
              <a:gd name="connsiteY2" fmla="*/ 339502 h 339502"/>
              <a:gd name="connsiteX3" fmla="*/ 0 w 9144000"/>
              <a:gd name="connsiteY3" fmla="*/ 339502 h 339502"/>
              <a:gd name="connsiteX4" fmla="*/ 345688 w 9144000"/>
              <a:gd name="connsiteY4" fmla="*/ 0 h 339502"/>
              <a:gd name="connsiteX0" fmla="*/ 2078075 w 10876387"/>
              <a:gd name="connsiteY0" fmla="*/ 0 h 339502"/>
              <a:gd name="connsiteX1" fmla="*/ 10876387 w 10876387"/>
              <a:gd name="connsiteY1" fmla="*/ 0 h 339502"/>
              <a:gd name="connsiteX2" fmla="*/ 10876387 w 10876387"/>
              <a:gd name="connsiteY2" fmla="*/ 339502 h 339502"/>
              <a:gd name="connsiteX3" fmla="*/ 0 w 10876387"/>
              <a:gd name="connsiteY3" fmla="*/ 339502 h 339502"/>
              <a:gd name="connsiteX4" fmla="*/ 2078075 w 10876387"/>
              <a:gd name="connsiteY4" fmla="*/ 0 h 339502"/>
              <a:gd name="connsiteX0" fmla="*/ 2078075 w 10876387"/>
              <a:gd name="connsiteY0" fmla="*/ 0 h 339502"/>
              <a:gd name="connsiteX1" fmla="*/ 10876387 w 10876387"/>
              <a:gd name="connsiteY1" fmla="*/ 0 h 339502"/>
              <a:gd name="connsiteX2" fmla="*/ 10876387 w 10876387"/>
              <a:gd name="connsiteY2" fmla="*/ 339502 h 339502"/>
              <a:gd name="connsiteX3" fmla="*/ 0 w 10876387"/>
              <a:gd name="connsiteY3" fmla="*/ 339502 h 339502"/>
              <a:gd name="connsiteX4" fmla="*/ 2078075 w 10876387"/>
              <a:gd name="connsiteY4" fmla="*/ 0 h 339502"/>
              <a:gd name="connsiteX0" fmla="*/ 2078075 w 10876387"/>
              <a:gd name="connsiteY0" fmla="*/ 0 h 339502"/>
              <a:gd name="connsiteX1" fmla="*/ 10876387 w 10876387"/>
              <a:gd name="connsiteY1" fmla="*/ 0 h 339502"/>
              <a:gd name="connsiteX2" fmla="*/ 10876387 w 10876387"/>
              <a:gd name="connsiteY2" fmla="*/ 339502 h 339502"/>
              <a:gd name="connsiteX3" fmla="*/ 0 w 10876387"/>
              <a:gd name="connsiteY3" fmla="*/ 339502 h 339502"/>
              <a:gd name="connsiteX4" fmla="*/ 2078075 w 10876387"/>
              <a:gd name="connsiteY4" fmla="*/ 0 h 339502"/>
              <a:gd name="connsiteX0" fmla="*/ 2621569 w 10876387"/>
              <a:gd name="connsiteY0" fmla="*/ 0 h 347122"/>
              <a:gd name="connsiteX1" fmla="*/ 10876387 w 10876387"/>
              <a:gd name="connsiteY1" fmla="*/ 7620 h 347122"/>
              <a:gd name="connsiteX2" fmla="*/ 10876387 w 10876387"/>
              <a:gd name="connsiteY2" fmla="*/ 347122 h 347122"/>
              <a:gd name="connsiteX3" fmla="*/ 0 w 10876387"/>
              <a:gd name="connsiteY3" fmla="*/ 347122 h 347122"/>
              <a:gd name="connsiteX4" fmla="*/ 2621569 w 10876387"/>
              <a:gd name="connsiteY4" fmla="*/ 0 h 347122"/>
              <a:gd name="connsiteX0" fmla="*/ 2621569 w 10944324"/>
              <a:gd name="connsiteY0" fmla="*/ 0 h 347122"/>
              <a:gd name="connsiteX1" fmla="*/ 10944324 w 10944324"/>
              <a:gd name="connsiteY1" fmla="*/ 0 h 347122"/>
              <a:gd name="connsiteX2" fmla="*/ 10876387 w 10944324"/>
              <a:gd name="connsiteY2" fmla="*/ 347122 h 347122"/>
              <a:gd name="connsiteX3" fmla="*/ 0 w 10944324"/>
              <a:gd name="connsiteY3" fmla="*/ 347122 h 347122"/>
              <a:gd name="connsiteX4" fmla="*/ 2621569 w 10944324"/>
              <a:gd name="connsiteY4" fmla="*/ 0 h 347122"/>
              <a:gd name="connsiteX0" fmla="*/ 2621569 w 10944324"/>
              <a:gd name="connsiteY0" fmla="*/ 0 h 347122"/>
              <a:gd name="connsiteX1" fmla="*/ 10944324 w 10944324"/>
              <a:gd name="connsiteY1" fmla="*/ 0 h 347122"/>
              <a:gd name="connsiteX2" fmla="*/ 10910356 w 10944324"/>
              <a:gd name="connsiteY2" fmla="*/ 347122 h 347122"/>
              <a:gd name="connsiteX3" fmla="*/ 0 w 10944324"/>
              <a:gd name="connsiteY3" fmla="*/ 347122 h 347122"/>
              <a:gd name="connsiteX4" fmla="*/ 2621569 w 10944324"/>
              <a:gd name="connsiteY4" fmla="*/ 0 h 34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4324" h="347122">
                <a:moveTo>
                  <a:pt x="2621569" y="0"/>
                </a:moveTo>
                <a:lnTo>
                  <a:pt x="10944324" y="0"/>
                </a:lnTo>
                <a:lnTo>
                  <a:pt x="10910356" y="347122"/>
                </a:lnTo>
                <a:lnTo>
                  <a:pt x="0" y="347122"/>
                </a:lnTo>
                <a:cubicBezTo>
                  <a:pt x="479275" y="107203"/>
                  <a:pt x="1637400" y="1654"/>
                  <a:pt x="2621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s002.radikal.ru/i199/1210/69/e39b63bb467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3233" r="4087" b="3687"/>
          <a:stretch/>
        </p:blipFill>
        <p:spPr bwMode="auto">
          <a:xfrm>
            <a:off x="467544" y="483518"/>
            <a:ext cx="3892251" cy="272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50785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Қант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қызылшасынан</a:t>
            </a:r>
            <a:r>
              <a:rPr lang="ru-RU" sz="2000" b="1" dirty="0" smtClean="0"/>
              <a:t> сахароза </a:t>
            </a:r>
            <a:r>
              <a:rPr lang="ru-RU" sz="2000" dirty="0" smtClean="0"/>
              <a:t>– </a:t>
            </a:r>
            <a:r>
              <a:rPr lang="ru-RU" sz="2000" dirty="0" err="1" smtClean="0"/>
              <a:t>өндіру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Францияда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біржарым</a:t>
            </a:r>
            <a:r>
              <a:rPr lang="ru-RU" sz="2000" dirty="0" smtClean="0"/>
              <a:t> </a:t>
            </a:r>
            <a:r>
              <a:rPr lang="ru-RU" sz="2000" dirty="0" err="1" smtClean="0"/>
              <a:t>ғасыр</a:t>
            </a:r>
            <a:r>
              <a:rPr lang="ru-RU" sz="2000" dirty="0" smtClean="0"/>
              <a:t> </a:t>
            </a:r>
            <a:r>
              <a:rPr lang="ru-RU" sz="2000" dirty="0" err="1" smtClean="0"/>
              <a:t>бұрын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басталды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078" name="Picture 6" descr="http://www.worldsculture.ru/images/stories/images/drevnyaindiya1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3518"/>
            <a:ext cx="3918212" cy="276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cdn.lenta.ru/images/0000/0051/000000519291/pic_13583719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8"/>
          <a:stretch/>
        </p:blipFill>
        <p:spPr bwMode="auto">
          <a:xfrm>
            <a:off x="7236296" y="555526"/>
            <a:ext cx="1455559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3507854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Александр </a:t>
            </a:r>
            <a:r>
              <a:rPr lang="ru-RU" sz="2000" dirty="0" smtClean="0"/>
              <a:t>Македонский </a:t>
            </a:r>
            <a:r>
              <a:rPr lang="ru-RU" sz="2000" dirty="0" err="1" smtClean="0"/>
              <a:t>қамыстың</a:t>
            </a:r>
            <a:r>
              <a:rPr lang="ru-RU" sz="2000" dirty="0" smtClean="0"/>
              <a:t> </a:t>
            </a:r>
            <a:r>
              <a:rPr lang="ru-RU" sz="2000" dirty="0" err="1" smtClean="0"/>
              <a:t>Үндістанда</a:t>
            </a:r>
            <a:r>
              <a:rPr lang="ru-RU" sz="2000" dirty="0" smtClean="0"/>
              <a:t> </a:t>
            </a:r>
            <a:r>
              <a:rPr lang="ru-RU" sz="2000" dirty="0" err="1" smtClean="0"/>
              <a:t>өсетінін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білді</a:t>
            </a:r>
            <a:r>
              <a:rPr lang="ru-RU" sz="2000" dirty="0" smtClean="0"/>
              <a:t>, </a:t>
            </a:r>
            <a:r>
              <a:rPr lang="ru-RU" sz="2000" dirty="0" err="1" smtClean="0"/>
              <a:t>одан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көмегінсіз</a:t>
            </a:r>
            <a:r>
              <a:rPr lang="ru-RU" sz="2000" dirty="0" smtClean="0"/>
              <a:t> «бал» </a:t>
            </a:r>
            <a:r>
              <a:rPr lang="ru-RU" sz="2000" dirty="0" err="1" smtClean="0"/>
              <a:t>алуға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болады</a:t>
            </a:r>
            <a:r>
              <a:rPr lang="ru-RU" sz="2000" dirty="0" smtClean="0"/>
              <a:t> </a:t>
            </a:r>
            <a:r>
              <a:rPr lang="ru-RU" sz="2000" dirty="0" err="1" smtClean="0"/>
              <a:t>деген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4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472">
        <p:split orient="vert"/>
      </p:transition>
    </mc:Choice>
    <mc:Fallback xmlns="">
      <p:transition spd="slow" advTm="1647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srednyvek.ru/img/218205_600/1.10011_blacksmith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1185" r="1702" b="2981"/>
          <a:stretch/>
        </p:blipFill>
        <p:spPr bwMode="auto">
          <a:xfrm>
            <a:off x="467544" y="771550"/>
            <a:ext cx="3734512" cy="2760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s1.i.ua/3/1/10273130_67215f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71550"/>
            <a:ext cx="374441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57986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/>
              <a:t>Африка құрлығының тұрғындары пальма шырынынан сахарозаны, ал </a:t>
            </a:r>
            <a:r>
              <a:rPr lang="kk-KZ" sz="2400" dirty="0" smtClean="0"/>
              <a:t>Солтүстік Американдық </a:t>
            </a:r>
            <a:r>
              <a:rPr lang="kk-KZ" sz="2400" dirty="0"/>
              <a:t>үндістер үйеңкіден бөліп </a:t>
            </a:r>
            <a:r>
              <a:rPr lang="kk-KZ" sz="2400" dirty="0" smtClean="0"/>
              <a:t>алды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9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83">
        <p:split orient="vert"/>
      </p:transition>
    </mc:Choice>
    <mc:Fallback xmlns="">
      <p:transition spd="slow" advTm="178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9463" y="267494"/>
            <a:ext cx="3131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Полисахаридтер</a:t>
            </a:r>
            <a:endParaRPr lang="ru-RU" sz="3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15566"/>
            <a:ext cx="2084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Полисахаридтер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180495" y="1059582"/>
            <a:ext cx="432048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915566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(С</a:t>
            </a:r>
            <a:r>
              <a:rPr lang="ru-RU" sz="2400" b="1" baseline="-25000" dirty="0">
                <a:solidFill>
                  <a:srgbClr val="C00000"/>
                </a:solidFill>
              </a:rPr>
              <a:t>6</a:t>
            </a: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baseline="-25000" dirty="0">
                <a:solidFill>
                  <a:srgbClr val="C00000"/>
                </a:solidFill>
              </a:rPr>
              <a:t>10</a:t>
            </a:r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baseline="-25000" dirty="0">
                <a:solidFill>
                  <a:srgbClr val="C00000"/>
                </a:solidFill>
              </a:rPr>
              <a:t>5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r>
              <a:rPr lang="en-US" sz="2400" b="1" baseline="-25000" dirty="0">
                <a:solidFill>
                  <a:srgbClr val="C00000"/>
                </a:solidFill>
              </a:rPr>
              <a:t>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3568" y="127560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91680" y="1275606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1851670"/>
            <a:ext cx="10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Крахмал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619672" y="1851670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Целлюлоза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3968" y="11315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/>
              <a:t>Крахмал </a:t>
            </a:r>
            <a:r>
              <a:rPr lang="ru-RU" sz="2000" b="1" dirty="0" smtClean="0"/>
              <a:t>фотосинтез</a:t>
            </a:r>
            <a:r>
              <a:rPr lang="kk-KZ" sz="2000" dirty="0" smtClean="0"/>
              <a:t> </a:t>
            </a:r>
            <a:r>
              <a:rPr lang="kk-KZ" sz="2000" dirty="0"/>
              <a:t>нәтижесінде </a:t>
            </a:r>
            <a:r>
              <a:rPr lang="kk-KZ" sz="2000" dirty="0" smtClean="0"/>
              <a:t>түзіледі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3968" y="19100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/>
              <a:t>Крахмал дәнді дақылдарда, картоп түйнектерінде және тұқымдарда </a:t>
            </a:r>
            <a:r>
              <a:rPr lang="kk-KZ" sz="2000" dirty="0" smtClean="0"/>
              <a:t>қорға </a:t>
            </a:r>
            <a:r>
              <a:rPr lang="kk-KZ" sz="2000" dirty="0"/>
              <a:t>қоректік зат ретінде жиналады.</a:t>
            </a:r>
            <a:endParaRPr lang="ru-RU" sz="2000" dirty="0"/>
          </a:p>
        </p:txBody>
      </p:sp>
      <p:pic>
        <p:nvPicPr>
          <p:cNvPr id="6146" name="Picture 2" descr="http://dietadiary.com/forum/images/nincha/statii/dietdiary/2012/potato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7854"/>
            <a:ext cx="1928975" cy="11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-da.tv/static/receipts/ingredients/R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3179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ngimg.com/upload/corn_PNG52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3584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g-fotki.yandex.ru/get/6801/36014149.21e/0_87c9b_8491ac84_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7734"/>
            <a:ext cx="23135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59632" y="3651870"/>
            <a:ext cx="11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24%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дейін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9832" y="4371950"/>
            <a:ext cx="11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64%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дейін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8024" y="4011910"/>
            <a:ext cx="11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75%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дейін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0272" y="3507854"/>
            <a:ext cx="11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70%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дейін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89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078">
        <p:split orient="vert"/>
      </p:transition>
    </mc:Choice>
    <mc:Fallback xmlns="">
      <p:transition spd="slow" advTm="370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151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2000" dirty="0"/>
              <a:t>Крахмал – </a:t>
            </a:r>
            <a:r>
              <a:rPr lang="ru-RU" sz="2000" dirty="0" err="1" smtClean="0"/>
              <a:t>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аморфты</a:t>
            </a:r>
            <a:r>
              <a:rPr lang="ru-RU" sz="2000" dirty="0" smtClean="0"/>
              <a:t> </a:t>
            </a:r>
            <a:r>
              <a:rPr lang="ru-RU" sz="2000" dirty="0" err="1" smtClean="0"/>
              <a:t>ұнтақ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170" name="Picture 2" descr="http://st.oede.by/st/files/modificirovannij-krax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47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emicalnow.ru/images/books/5369/image120.pn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1630"/>
            <a:ext cx="42481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291830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Крахмалдың</a:t>
            </a:r>
            <a:r>
              <a:rPr lang="ru-RU" sz="2000" dirty="0" smtClean="0"/>
              <a:t> </a:t>
            </a:r>
            <a:r>
              <a:rPr lang="ru-RU" sz="2000" dirty="0" err="1" smtClean="0"/>
              <a:t>макромолекулалары</a:t>
            </a:r>
            <a:r>
              <a:rPr lang="ru-RU" sz="2000" dirty="0" smtClean="0"/>
              <a:t> </a:t>
            </a:r>
            <a:r>
              <a:rPr lang="kk-KZ" sz="2000" dirty="0"/>
              <a:t>сызықты және </a:t>
            </a:r>
            <a:r>
              <a:rPr lang="kk-KZ" sz="2000" dirty="0" smtClean="0"/>
              <a:t>тармақталған формада болады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55726"/>
            <a:ext cx="4197069" cy="157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2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85">
        <p:split orient="vert"/>
      </p:transition>
    </mc:Choice>
    <mc:Fallback xmlns="">
      <p:transition spd="slow" advTm="658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151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dirty="0"/>
              <a:t>Целлюлоза </a:t>
            </a:r>
            <a:r>
              <a:rPr lang="ru-RU" sz="2000" dirty="0" smtClean="0"/>
              <a:t>–</a:t>
            </a:r>
            <a:r>
              <a:rPr lang="kk-KZ" sz="2000" dirty="0"/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/>
              </a:rPr>
              <a:t>полисахаридтердің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өкілі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48311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/>
              <a:t>Бұл өсімдік жасушаларының мембраналарының негізгі компоненті және оларға механикалық беріктік </a:t>
            </a:r>
            <a:r>
              <a:rPr lang="kk-KZ" sz="2000" dirty="0" smtClean="0"/>
              <a:t>береді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8" name="Picture 14" descr="http://school-sector.relarn.ru/nsm/chemistry/Rus/Data/Text/Ch3_7/img021.gif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11710"/>
            <a:ext cx="1629738" cy="9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dnkworld.ru/wp-content/uploads/2013/02/3765521_avatar_normal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8986"/>
            <a:ext cx="2592288" cy="20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fundacaogo.com.br/Imagens/cott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71575"/>
            <a:ext cx="2520280" cy="20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9632" y="293179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90-95%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224" name="Picture 8" descr="http://www.uz.all.biz/img/uz/catalog/middle/6820.png?rrr=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9822"/>
            <a:ext cx="2010225" cy="15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ua.all.biz/img/ua/catalog/middle/1184881.png?rrr=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8" b="100000" l="1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"/>
          <a:stretch/>
        </p:blipFill>
        <p:spPr bwMode="auto">
          <a:xfrm>
            <a:off x="5614586" y="3154183"/>
            <a:ext cx="1909741" cy="19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60032" y="2931790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100%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дейін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650">
        <p:split orient="vert"/>
      </p:transition>
    </mc:Choice>
    <mc:Fallback xmlns="">
      <p:transition spd="slow" advTm="186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1510"/>
            <a:ext cx="5125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2000" dirty="0"/>
              <a:t>Целлюлоза – </a:t>
            </a:r>
            <a:r>
              <a:rPr lang="ru-RU" sz="2000" dirty="0" err="1" smtClean="0"/>
              <a:t>сызықтық</a:t>
            </a:r>
            <a:r>
              <a:rPr lang="ru-RU" sz="2000" dirty="0" smtClean="0"/>
              <a:t> </a:t>
            </a:r>
            <a:r>
              <a:rPr lang="ru-RU" sz="2000" dirty="0" err="1" smtClean="0"/>
              <a:t>құрылымды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0242" name="Picture 2" descr="http://ru.static.z-dn.net/files/d00/e1e00a392e0a409a11dbf503550649e4.gif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98" y="843558"/>
            <a:ext cx="3636404" cy="12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067694"/>
            <a:ext cx="3744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Целлюлоз</a:t>
            </a:r>
            <a:r>
              <a:rPr lang="ru-RU" sz="2000" dirty="0"/>
              <a:t>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аморфты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15766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Целлюлоза суда да, </a:t>
            </a:r>
            <a:r>
              <a:rPr lang="ru-RU" sz="2000" dirty="0" err="1" smtClean="0"/>
              <a:t>органикалық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еріткіштерде</a:t>
            </a:r>
            <a:r>
              <a:rPr lang="ru-RU" sz="2000" dirty="0" smtClean="0"/>
              <a:t> де </a:t>
            </a:r>
            <a:r>
              <a:rPr lang="ru-RU" sz="2000" dirty="0" err="1" smtClean="0"/>
              <a:t>ерімейді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785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Целлюлоза </a:t>
            </a:r>
            <a:r>
              <a:rPr lang="ru-RU" sz="2000" dirty="0" err="1" smtClean="0"/>
              <a:t>қыздырғанда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көмірленеді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әр</a:t>
            </a:r>
            <a:r>
              <a:rPr lang="ru-RU" sz="2000" dirty="0" smtClean="0"/>
              <a:t> </a:t>
            </a:r>
            <a:r>
              <a:rPr lang="ru-RU" sz="2000" dirty="0" err="1" smtClean="0"/>
              <a:t>түрлі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органикалық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қосылыстардың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қоспасын</a:t>
            </a:r>
            <a:r>
              <a:rPr lang="ru-RU" sz="2000" dirty="0" smtClean="0"/>
              <a:t> </a:t>
            </a:r>
            <a:r>
              <a:rPr lang="ru-RU" sz="2000" dirty="0" err="1" smtClean="0"/>
              <a:t>түзеді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29994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Целлюлоза </a:t>
            </a:r>
            <a:r>
              <a:rPr lang="ru-RU" sz="2000" dirty="0" err="1" smtClean="0"/>
              <a:t>гидролизденгенде</a:t>
            </a:r>
            <a:r>
              <a:rPr lang="ru-RU" sz="2000" dirty="0"/>
              <a:t> </a:t>
            </a:r>
            <a:r>
              <a:rPr lang="ru-RU" sz="2000" dirty="0" smtClean="0"/>
              <a:t>глюкоза </a:t>
            </a:r>
            <a:r>
              <a:rPr lang="ru-RU" sz="2000" dirty="0" err="1" smtClean="0"/>
              <a:t>түзіледі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49">
        <p:split orient="vert"/>
      </p:transition>
    </mc:Choice>
    <mc:Fallback xmlns="">
      <p:transition spd="slow" advTm="2144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www.to111.ru/images/semena-l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6444"/>
            <a:ext cx="238125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fundacaogo.com.br/Imagens/cott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33568"/>
            <a:ext cx="2016224" cy="16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xgm.guru/files/100/64974/Bez_imeni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44039"/>
            <a:ext cx="17560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wiki.openttd.org/images/d/df/Woo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71549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3003798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9</a:t>
            </a:r>
            <a:r>
              <a:rPr 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9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%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дейін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3023828" y="-200558"/>
            <a:ext cx="864096" cy="5688632"/>
          </a:xfrm>
          <a:prstGeom prst="leftBrace">
            <a:avLst>
              <a:gd name="adj1" fmla="val 3071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36296" y="2567354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50% </a:t>
            </a:r>
            <a:r>
              <a:rPr lang="ru-RU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жуық</a:t>
            </a:r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274" name="Picture 10" descr="http://dic.academic.ru/pictures/wiki/files/67/Cellulose-Ibeta-from-xtal-2002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846"/>
            <a:ext cx="3528392" cy="13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dic.academic.ru/pictures/wiki/files/67/Cellulose-Ibeta-from-xtal-2002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7864" y="3435846"/>
            <a:ext cx="3528392" cy="13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dic.academic.ru/pictures/wiki/files/67/Cellulose-Ibeta-from-xtal-2002-3D-ball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8"/>
          <a:stretch/>
        </p:blipFill>
        <p:spPr bwMode="auto">
          <a:xfrm>
            <a:off x="6804248" y="3435846"/>
            <a:ext cx="2339752" cy="13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4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146">
        <p:split orient="vert"/>
      </p:transition>
    </mc:Choice>
    <mc:Fallback xmlns="">
      <p:transition spd="slow" advTm="1314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11510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149163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/>
                <a:ea typeface="Times New Roman"/>
              </a:rPr>
              <a:t>9.4.3.26 көмірсулардың жіктелуін, биологиялық маңызы мен қызметін </a:t>
            </a:r>
            <a:r>
              <a:rPr lang="kk-KZ" sz="3200" dirty="0" smtClean="0">
                <a:latin typeface="Times New Roman"/>
                <a:ea typeface="Times New Roman"/>
              </a:rPr>
              <a:t>түсіндіру</a:t>
            </a:r>
          </a:p>
          <a:p>
            <a:endParaRPr lang="ru-RU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8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455">
        <p:split orient="vert"/>
      </p:transition>
    </mc:Choice>
    <mc:Fallback xmlns="">
      <p:transition spd="slow" advTm="1245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img-fotki.yandex.ru/get/6300/123576511.17/0_e63a6_1719c06f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9622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kedem.ru/photo/news/2012/06/big/nphoto13400846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9622"/>
            <a:ext cx="2808312" cy="188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horse-bryansk.ru/bank/mast/gnedaya/vishnevaya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2859782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1151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/>
              <a:t>Адам ағзасында целлюлозаны глюкозаға айналдыратын ферменттер жоқ, сондықтан оны организм </a:t>
            </a:r>
            <a:r>
              <a:rPr lang="kk-KZ" sz="2000" dirty="0" smtClean="0"/>
              <a:t>сіңірмейді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7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34">
        <p:split orient="vert"/>
      </p:transition>
    </mc:Choice>
    <mc:Fallback xmlns="">
      <p:transition spd="slow" advTm="1123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11510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Тақырыпқа</a:t>
            </a:r>
            <a:r>
              <a:rPr lang="ru-RU" sz="3200" b="1" dirty="0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арналған</a:t>
            </a:r>
            <a:r>
              <a:rPr lang="ru-RU" sz="3200" b="1" dirty="0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есептер</a:t>
            </a:r>
            <a:r>
              <a:rPr lang="ru-RU" sz="3200" b="1" dirty="0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3159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dirty="0">
                <a:latin typeface="Franklin Gothic Book"/>
                <a:cs typeface="Arial" charset="0"/>
              </a:rPr>
              <a:t>№</a:t>
            </a:r>
            <a:r>
              <a:rPr lang="en-US" dirty="0">
                <a:latin typeface="Franklin Gothic Book"/>
                <a:cs typeface="Arial" charset="0"/>
              </a:rPr>
              <a:t>1</a:t>
            </a:r>
            <a:r>
              <a:rPr lang="kk-KZ" dirty="0">
                <a:latin typeface="Franklin Gothic Book"/>
                <a:cs typeface="Arial" charset="0"/>
              </a:rPr>
              <a:t>  Глюкоза молекуласының құрамындағы көміртегінің массалық үлесін </a:t>
            </a:r>
            <a:r>
              <a:rPr lang="en-US" dirty="0">
                <a:latin typeface="Franklin Gothic Book"/>
                <a:cs typeface="Arial" charset="0"/>
              </a:rPr>
              <a:t>(%)</a:t>
            </a:r>
            <a:r>
              <a:rPr lang="kk-KZ" dirty="0">
                <a:latin typeface="Franklin Gothic Book"/>
                <a:cs typeface="Arial" charset="0"/>
              </a:rPr>
              <a:t> </a:t>
            </a:r>
            <a:r>
              <a:rPr lang="kk-KZ" dirty="0" smtClean="0">
                <a:latin typeface="Franklin Gothic Book"/>
                <a:cs typeface="Arial" charset="0"/>
              </a:rPr>
              <a:t>табыңыз?</a:t>
            </a:r>
            <a:endParaRPr lang="kk-KZ" dirty="0">
              <a:latin typeface="Franklin Gothic Book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364" y="221171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dirty="0" smtClean="0">
                <a:latin typeface="Franklin Gothic Book"/>
                <a:cs typeface="Arial" charset="0"/>
              </a:rPr>
              <a:t>№</a:t>
            </a:r>
            <a:r>
              <a:rPr lang="en-US" dirty="0" smtClean="0">
                <a:latin typeface="Franklin Gothic Book"/>
                <a:cs typeface="Arial" charset="0"/>
              </a:rPr>
              <a:t>2  </a:t>
            </a:r>
            <a:r>
              <a:rPr lang="kk-KZ" dirty="0">
                <a:latin typeface="Franklin Gothic Book"/>
                <a:cs typeface="Arial" charset="0"/>
              </a:rPr>
              <a:t>Массасы </a:t>
            </a:r>
            <a:r>
              <a:rPr lang="en-US" dirty="0">
                <a:latin typeface="Franklin Gothic Book"/>
                <a:cs typeface="Arial" charset="0"/>
              </a:rPr>
              <a:t>427,5</a:t>
            </a:r>
            <a:r>
              <a:rPr lang="kk-KZ" dirty="0">
                <a:latin typeface="Franklin Gothic Book"/>
                <a:cs typeface="Arial" charset="0"/>
              </a:rPr>
              <a:t>г сахарозаның зат мөлшерін </a:t>
            </a:r>
            <a:r>
              <a:rPr lang="kk-KZ" dirty="0" smtClean="0">
                <a:latin typeface="Franklin Gothic Book"/>
                <a:cs typeface="Arial" charset="0"/>
              </a:rPr>
              <a:t>анықтаңыздар</a:t>
            </a:r>
            <a:r>
              <a:rPr lang="kk-KZ" dirty="0">
                <a:latin typeface="Franklin Gothic Book"/>
                <a:cs typeface="Arial" charset="0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212" y="293179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dirty="0">
                <a:latin typeface="Franklin Gothic Book"/>
                <a:cs typeface="Arial" charset="0"/>
              </a:rPr>
              <a:t>№</a:t>
            </a:r>
            <a:r>
              <a:rPr lang="en-US" dirty="0">
                <a:latin typeface="Franklin Gothic Book"/>
                <a:cs typeface="Arial" charset="0"/>
              </a:rPr>
              <a:t>3</a:t>
            </a:r>
            <a:r>
              <a:rPr lang="kk-KZ" dirty="0">
                <a:latin typeface="Franklin Gothic Book"/>
                <a:cs typeface="Arial" charset="0"/>
              </a:rPr>
              <a:t>  </a:t>
            </a:r>
            <a:r>
              <a:rPr lang="en-US" dirty="0">
                <a:latin typeface="Franklin Gothic Book"/>
                <a:cs typeface="Arial" charset="0"/>
              </a:rPr>
              <a:t>30</a:t>
            </a:r>
            <a:r>
              <a:rPr lang="kk-KZ" dirty="0">
                <a:latin typeface="Franklin Gothic Book"/>
                <a:cs typeface="Arial" charset="0"/>
              </a:rPr>
              <a:t> г глюкозаны </a:t>
            </a:r>
            <a:r>
              <a:rPr lang="en-US" dirty="0">
                <a:latin typeface="Franklin Gothic Book"/>
                <a:cs typeface="Arial" charset="0"/>
              </a:rPr>
              <a:t>130</a:t>
            </a:r>
            <a:r>
              <a:rPr lang="kk-KZ" dirty="0">
                <a:latin typeface="Franklin Gothic Book"/>
                <a:cs typeface="Arial" charset="0"/>
              </a:rPr>
              <a:t>г суда ерітті. Алынған ерітіндідегі  глюкозаның массалық үлесін </a:t>
            </a:r>
            <a:r>
              <a:rPr lang="kk-KZ" dirty="0" smtClean="0">
                <a:latin typeface="Franklin Gothic Book"/>
                <a:cs typeface="Arial" charset="0"/>
              </a:rPr>
              <a:t>есептеңіз?  </a:t>
            </a:r>
            <a:endParaRPr lang="kk-KZ" dirty="0">
              <a:latin typeface="Franklin Gothic Book"/>
              <a:cs typeface="Arial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75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532">
        <p:split orient="vert"/>
      </p:transition>
    </mc:Choice>
    <mc:Fallback xmlns="">
      <p:transition spd="slow" advTm="2253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151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Көмірсулар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моносахаридтерге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дисахаридтерге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полисахаридтерге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бөлінеді</a:t>
            </a:r>
            <a:r>
              <a:rPr lang="ru-RU" sz="2000" b="1" dirty="0" smtClean="0"/>
              <a:t> 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3159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/>
              <a:t>Моносахаридтерге</a:t>
            </a:r>
            <a:r>
              <a:rPr lang="ru-RU" sz="2000" dirty="0" smtClean="0"/>
              <a:t> </a:t>
            </a:r>
            <a:r>
              <a:rPr lang="ru-RU" sz="2000" b="1" dirty="0" smtClean="0"/>
              <a:t>глюкоза</a:t>
            </a:r>
            <a:r>
              <a:rPr lang="ru-RU" sz="2000" dirty="0" smtClean="0"/>
              <a:t> мен </a:t>
            </a:r>
            <a:r>
              <a:rPr lang="ru-RU" sz="2000" b="1" dirty="0" smtClean="0"/>
              <a:t>фруктоза </a:t>
            </a:r>
            <a:r>
              <a:rPr lang="ru-RU" sz="2000" b="1" dirty="0" err="1" smtClean="0"/>
              <a:t>жатады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765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Глюкоза –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альдегидоспирт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ол</a:t>
            </a:r>
            <a:r>
              <a:rPr lang="ru-RU" sz="2000" dirty="0" smtClean="0"/>
              <a:t> </a:t>
            </a:r>
            <a:r>
              <a:rPr lang="ru-RU" sz="2000" dirty="0" err="1" smtClean="0"/>
              <a:t>көпатомды</a:t>
            </a:r>
            <a:r>
              <a:rPr lang="ru-RU" sz="2000" dirty="0" smtClean="0"/>
              <a:t> </a:t>
            </a:r>
            <a:r>
              <a:rPr lang="ru-RU" sz="2000" dirty="0" err="1" smtClean="0"/>
              <a:t>спирттердің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альдегидтердің</a:t>
            </a:r>
            <a:r>
              <a:rPr lang="ru-RU" sz="2000" dirty="0" smtClean="0"/>
              <a:t> </a:t>
            </a:r>
            <a:r>
              <a:rPr lang="kk-KZ" sz="2000" dirty="0" smtClean="0"/>
              <a:t>сапалық реакцияларын </a:t>
            </a:r>
            <a:r>
              <a:rPr lang="kk-KZ" sz="2000" dirty="0"/>
              <a:t>береді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7175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/>
              <a:t>Фруктоза </a:t>
            </a:r>
            <a:r>
              <a:rPr lang="ru-RU" sz="2000" dirty="0" smtClean="0"/>
              <a:t>да моносахарид </a:t>
            </a:r>
            <a:r>
              <a:rPr lang="ru-RU" sz="2000" dirty="0" err="1" smtClean="0"/>
              <a:t>болып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табылады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глюкоза </a:t>
            </a:r>
            <a:r>
              <a:rPr lang="ru-RU" sz="2000" dirty="0" err="1" smtClean="0"/>
              <a:t>сияқты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молекулалық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формулаға</a:t>
            </a:r>
            <a:r>
              <a:rPr lang="ru-RU" sz="2000" dirty="0" smtClean="0"/>
              <a:t> </a:t>
            </a:r>
            <a:r>
              <a:rPr lang="ru-RU" sz="2000" dirty="0" err="1" smtClean="0"/>
              <a:t>ие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b="1" dirty="0"/>
              <a:t>С</a:t>
            </a:r>
            <a:r>
              <a:rPr lang="ru-RU" sz="2000" b="1" baseline="-25000" dirty="0"/>
              <a:t>6</a:t>
            </a:r>
            <a:r>
              <a:rPr lang="ru-RU" sz="2000" b="1" dirty="0"/>
              <a:t>Н</a:t>
            </a:r>
            <a:r>
              <a:rPr lang="ru-RU" sz="2000" b="1" baseline="-25000" dirty="0"/>
              <a:t>12</a:t>
            </a:r>
            <a:r>
              <a:rPr lang="ru-RU" sz="2000" b="1" dirty="0"/>
              <a:t>О</a:t>
            </a:r>
            <a:r>
              <a:rPr lang="ru-RU" sz="2000" b="1" baseline="-25000" dirty="0"/>
              <a:t>6</a:t>
            </a:r>
            <a:r>
              <a:rPr lang="ru-RU" sz="20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0785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err="1" smtClean="0"/>
              <a:t>Дисахаридтердің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өкілі</a:t>
            </a:r>
            <a:r>
              <a:rPr lang="ru-RU" sz="2000" b="1" dirty="0" smtClean="0"/>
              <a:t>-</a:t>
            </a:r>
            <a:r>
              <a:rPr lang="ru-RU" sz="2000" dirty="0" smtClean="0"/>
              <a:t> </a:t>
            </a:r>
            <a:r>
              <a:rPr lang="ru-RU" sz="2000" b="1" dirty="0" smtClean="0"/>
              <a:t>сахароза</a:t>
            </a:r>
            <a:r>
              <a:rPr lang="ru-RU" sz="2000" dirty="0"/>
              <a:t>, </a:t>
            </a:r>
            <a:r>
              <a:rPr lang="ru-RU" sz="2000" dirty="0" err="1" smtClean="0"/>
              <a:t>оның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гидролизі</a:t>
            </a:r>
            <a:r>
              <a:rPr lang="ru-RU" sz="2000" dirty="0" smtClean="0"/>
              <a:t> </a:t>
            </a:r>
            <a:r>
              <a:rPr lang="ru-RU" sz="2000" dirty="0" err="1" smtClean="0"/>
              <a:t>нәтижесінде</a:t>
            </a:r>
            <a:r>
              <a:rPr lang="ru-RU" sz="2000" dirty="0" smtClean="0"/>
              <a:t> глюкоза </a:t>
            </a:r>
            <a:r>
              <a:rPr lang="ru-RU" sz="2000" dirty="0"/>
              <a:t>и </a:t>
            </a:r>
            <a:r>
              <a:rPr lang="ru-RU" sz="2000" dirty="0" smtClean="0"/>
              <a:t>фруктоза </a:t>
            </a:r>
            <a:r>
              <a:rPr lang="ru-RU" sz="2000" dirty="0" err="1" smtClean="0"/>
              <a:t>түзіледі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9994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err="1" smtClean="0"/>
              <a:t>Сахарозаның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молекулалық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формуласы</a:t>
            </a:r>
            <a:r>
              <a:rPr lang="ru-RU" sz="2000" dirty="0" smtClean="0"/>
              <a:t> </a:t>
            </a:r>
            <a:r>
              <a:rPr lang="ru-RU" sz="2000" b="1" dirty="0" smtClean="0"/>
              <a:t>– </a:t>
            </a:r>
            <a:r>
              <a:rPr lang="ru-RU" sz="2000" b="1" dirty="0"/>
              <a:t>С</a:t>
            </a:r>
            <a:r>
              <a:rPr lang="ru-RU" sz="2000" b="1" baseline="-25000" dirty="0"/>
              <a:t>12</a:t>
            </a:r>
            <a:r>
              <a:rPr lang="ru-RU" sz="2000" b="1" dirty="0"/>
              <a:t>Н</a:t>
            </a:r>
            <a:r>
              <a:rPr lang="ru-RU" sz="2000" b="1" baseline="-25000" dirty="0"/>
              <a:t>22</a:t>
            </a:r>
            <a:r>
              <a:rPr lang="ru-RU" sz="2000" b="1" dirty="0"/>
              <a:t>О</a:t>
            </a:r>
            <a:r>
              <a:rPr lang="ru-RU" sz="2000" b="1" baseline="-25000" dirty="0"/>
              <a:t>11</a:t>
            </a:r>
            <a:r>
              <a:rPr lang="ru-RU" sz="20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7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220">
        <p:split orient="vert"/>
      </p:transition>
    </mc:Choice>
    <mc:Fallback xmlns="">
      <p:transition spd="slow" advTm="212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6750" y="0"/>
            <a:ext cx="915075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151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err="1" smtClean="0"/>
              <a:t>Полисахаридтерге</a:t>
            </a:r>
            <a:r>
              <a:rPr lang="ru-RU" sz="2000" b="1" dirty="0" smtClean="0"/>
              <a:t> крахмал</a:t>
            </a:r>
            <a:r>
              <a:rPr lang="ru-RU" sz="2000" dirty="0" smtClean="0"/>
              <a:t> мен </a:t>
            </a:r>
            <a:r>
              <a:rPr lang="ru-RU" sz="2000" b="1" dirty="0" smtClean="0"/>
              <a:t>целлюлоза </a:t>
            </a:r>
            <a:r>
              <a:rPr lang="ru-RU" sz="2000" b="1" dirty="0" err="1" smtClean="0"/>
              <a:t>жатады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31590"/>
            <a:ext cx="555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Крахмал </a:t>
            </a:r>
            <a:r>
              <a:rPr lang="ru-RU" sz="2000" b="1" dirty="0"/>
              <a:t> </a:t>
            </a:r>
            <a:r>
              <a:rPr lang="ru-RU" sz="2000" b="1" dirty="0" smtClean="0"/>
              <a:t>глюкоза </a:t>
            </a:r>
            <a:r>
              <a:rPr lang="ru-RU" sz="2000" b="1" dirty="0" err="1" smtClean="0"/>
              <a:t>молекулаларынан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тұрады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51670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/>
              <a:t>Крахмалдың</a:t>
            </a:r>
            <a:r>
              <a:rPr lang="ru-RU" sz="2000" dirty="0" smtClean="0"/>
              <a:t> </a:t>
            </a:r>
            <a:r>
              <a:rPr lang="ru-RU" sz="2000" dirty="0" err="1" smtClean="0"/>
              <a:t>сапалық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реакциясы</a:t>
            </a:r>
            <a:r>
              <a:rPr lang="ru-RU" sz="2000" dirty="0" smtClean="0"/>
              <a:t>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йодпен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реакциясы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577237"/>
            <a:ext cx="4775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Целлюлоза – </a:t>
            </a:r>
            <a:r>
              <a:rPr lang="ru-RU" sz="2000" b="1" dirty="0" err="1" smtClean="0"/>
              <a:t>сызықтық</a:t>
            </a:r>
            <a:r>
              <a:rPr lang="ru-RU" sz="2000" b="1" dirty="0" smtClean="0"/>
              <a:t> </a:t>
            </a:r>
            <a:r>
              <a:rPr lang="ru-RU" sz="2000" b="1" dirty="0"/>
              <a:t>полисахарид</a:t>
            </a:r>
            <a:r>
              <a:rPr lang="ru-RU" sz="2000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9183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Целлюлоза </a:t>
            </a:r>
            <a:r>
              <a:rPr lang="ru-RU" sz="2000" dirty="0" err="1" smtClean="0"/>
              <a:t>гидролизденгенде</a:t>
            </a:r>
            <a:r>
              <a:rPr lang="ru-RU" sz="2000" dirty="0" smtClean="0"/>
              <a:t> </a:t>
            </a:r>
            <a:r>
              <a:rPr lang="ru-RU" sz="2000" b="1" dirty="0" smtClean="0"/>
              <a:t>глюкоза </a:t>
            </a:r>
            <a:r>
              <a:rPr lang="ru-RU" sz="2000" dirty="0" err="1" smtClean="0"/>
              <a:t>түзіледі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1191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/>
              <a:t>Көмірсулар халық шаруашылығының көптеген салаларында </a:t>
            </a:r>
            <a:r>
              <a:rPr lang="kk-KZ" sz="2000" dirty="0" smtClean="0"/>
              <a:t>қолданылады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5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954">
        <p:split orient="vert"/>
      </p:transition>
    </mc:Choice>
    <mc:Fallback xmlns="">
      <p:transition spd="slow" advTm="2095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151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Үйге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91630"/>
            <a:ext cx="3990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§56</a:t>
            </a:r>
            <a:r>
              <a:rPr lang="ru-RU" sz="2400" b="1" dirty="0" smtClean="0">
                <a:solidFill>
                  <a:prstClr val="black"/>
                </a:solidFill>
              </a:rPr>
              <a:t>. </a:t>
            </a:r>
            <a:r>
              <a:rPr lang="ru-RU" sz="2400" b="1" dirty="0" err="1" smtClean="0">
                <a:solidFill>
                  <a:prstClr val="black"/>
                </a:solidFill>
              </a:rPr>
              <a:t>оқу</a:t>
            </a:r>
            <a:r>
              <a:rPr lang="ru-RU" sz="2400" b="1" dirty="0" smtClean="0">
                <a:solidFill>
                  <a:prstClr val="black"/>
                </a:solidFill>
              </a:rPr>
              <a:t>.  </a:t>
            </a:r>
            <a:r>
              <a:rPr lang="ru-RU" sz="2400" b="1" dirty="0" smtClean="0">
                <a:solidFill>
                  <a:prstClr val="black"/>
                </a:solidFill>
              </a:rPr>
              <a:t>В. 3-4 </a:t>
            </a:r>
            <a:r>
              <a:rPr lang="ru-RU" sz="2400" b="1" dirty="0" err="1" smtClean="0">
                <a:solidFill>
                  <a:prstClr val="black"/>
                </a:solidFill>
              </a:rPr>
              <a:t>есеп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шығару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6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44">
        <p:split orient="vert"/>
      </p:transition>
    </mc:Choice>
    <mc:Fallback xmlns="">
      <p:transition spd="slow" advTm="964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1510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buClr>
                <a:srgbClr val="7FD13B"/>
              </a:buClr>
              <a:buSzPct val="100000"/>
              <a:defRPr/>
            </a:pPr>
            <a:r>
              <a:rPr lang="ru-RU" sz="3200" b="1" dirty="0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Термин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сөздер</a:t>
            </a:r>
            <a:endParaRPr lang="kk-KZ" sz="2400" dirty="0">
              <a:solidFill>
                <a:srgbClr val="4E5B6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Фотосинтез-Фотосинтез-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Photosynthesis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Қант-Сахар-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Sugar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Сахаридтер-Сахариды-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Saccharides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Глюкоза-Глюкозы-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Glucose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Фруктоза-Фруктозы-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Fructose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Лактоза-лактозы-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Lactose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Моносахаридтер-Моносахариды-М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onosaccharides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Дисахаридтер-Дисахариды-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Disaccharides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0" indent="-273050" eaLnBrk="0" fontAlgn="base" hangingPunct="0">
              <a:buClr>
                <a:srgbClr val="7FD13B"/>
              </a:buClr>
              <a:buSzPct val="100000"/>
              <a:buFont typeface="Symbol" pitchFamily="18" charset="2"/>
              <a:buChar char=""/>
              <a:defRPr/>
            </a:pPr>
            <a:r>
              <a:rPr lang="kk-KZ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Полисахаридтер-Полисахариды-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Polysaccharides</a:t>
            </a:r>
            <a:endParaRPr lang="ru-RU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8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215">
        <p:split orient="vert"/>
      </p:transition>
    </mc:Choice>
    <mc:Fallback xmlns="">
      <p:transition spd="slow" advTm="3921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1151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Фотосинтез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9163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                   </a:t>
            </a:r>
            <a:r>
              <a:rPr lang="kk-KZ" sz="3200" b="1" i="1" dirty="0" smtClean="0">
                <a:solidFill>
                  <a:srgbClr val="002060"/>
                </a:solidFill>
              </a:rPr>
              <a:t>         </a:t>
            </a:r>
            <a:r>
              <a:rPr lang="en-US" sz="3200" b="1" i="1" dirty="0" smtClean="0">
                <a:solidFill>
                  <a:srgbClr val="002060"/>
                </a:solidFill>
              </a:rPr>
              <a:t>     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hʋ</a:t>
            </a:r>
            <a:endParaRPr lang="kk-KZ" sz="3200" b="1" i="1" dirty="0" smtClean="0">
              <a:solidFill>
                <a:srgbClr val="002060"/>
              </a:solidFill>
            </a:endParaRPr>
          </a:p>
          <a:p>
            <a:r>
              <a:rPr lang="kk-KZ" sz="3200" b="1" dirty="0" smtClean="0">
                <a:solidFill>
                  <a:srgbClr val="002060"/>
                </a:solidFill>
              </a:rPr>
              <a:t>6 С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prstClr val="black"/>
                </a:solidFill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</a:rPr>
              <a:t>+</a:t>
            </a:r>
            <a:r>
              <a:rPr lang="ru-RU" sz="2400" b="1" dirty="0" smtClean="0">
                <a:solidFill>
                  <a:prstClr val="black"/>
                </a:solidFill>
              </a:rPr>
              <a:t>   </a:t>
            </a:r>
            <a:r>
              <a:rPr lang="kk-KZ" sz="3200" b="1" dirty="0" smtClean="0">
                <a:solidFill>
                  <a:srgbClr val="002060"/>
                </a:solidFill>
              </a:rPr>
              <a:t>6 </a:t>
            </a:r>
            <a:r>
              <a:rPr lang="en-US" sz="3200" b="1" dirty="0" smtClean="0">
                <a:solidFill>
                  <a:srgbClr val="002060"/>
                </a:solidFill>
              </a:rPr>
              <a:t>H</a:t>
            </a:r>
            <a:r>
              <a:rPr lang="en-US" sz="3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</a:rPr>
              <a:t>O</a:t>
            </a:r>
            <a:r>
              <a:rPr lang="kk-KZ" sz="3200" b="1" dirty="0" smtClean="0">
                <a:solidFill>
                  <a:srgbClr val="002060"/>
                </a:solidFill>
              </a:rPr>
              <a:t>                      С</a:t>
            </a:r>
            <a:r>
              <a:rPr lang="kk-KZ" b="1" dirty="0" smtClean="0">
                <a:solidFill>
                  <a:srgbClr val="002060"/>
                </a:solidFill>
              </a:rPr>
              <a:t>6</a:t>
            </a:r>
            <a:r>
              <a:rPr lang="kk-KZ" sz="3200" b="1" dirty="0" smtClean="0">
                <a:solidFill>
                  <a:srgbClr val="002060"/>
                </a:solidFill>
              </a:rPr>
              <a:t>Н</a:t>
            </a:r>
            <a:r>
              <a:rPr lang="kk-KZ" sz="2000" b="1" dirty="0" smtClean="0">
                <a:solidFill>
                  <a:srgbClr val="002060"/>
                </a:solidFill>
              </a:rPr>
              <a:t>12</a:t>
            </a:r>
            <a:r>
              <a:rPr lang="kk-KZ" sz="3200" b="1" dirty="0" smtClean="0">
                <a:solidFill>
                  <a:srgbClr val="002060"/>
                </a:solidFill>
              </a:rPr>
              <a:t>О</a:t>
            </a:r>
            <a:r>
              <a:rPr lang="kk-KZ" sz="2000" b="1" dirty="0" smtClean="0">
                <a:solidFill>
                  <a:srgbClr val="002060"/>
                </a:solidFill>
              </a:rPr>
              <a:t>6</a:t>
            </a:r>
            <a:r>
              <a:rPr lang="kk-KZ" sz="3200" b="1" dirty="0" smtClean="0">
                <a:solidFill>
                  <a:srgbClr val="002060"/>
                </a:solidFill>
              </a:rPr>
              <a:t>  +  6 О</a:t>
            </a:r>
            <a:r>
              <a:rPr lang="kk-KZ" sz="2000" b="1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 ↑</a:t>
            </a:r>
          </a:p>
          <a:p>
            <a:r>
              <a:rPr lang="kk-KZ" sz="3200" b="1" dirty="0" smtClean="0">
                <a:solidFill>
                  <a:schemeClr val="tx2"/>
                </a:solidFill>
              </a:rPr>
              <a:t>                         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хлорофилл        глюкоза   </a:t>
            </a:r>
            <a:r>
              <a:rPr lang="kk-KZ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172434" y="2355726"/>
            <a:ext cx="14355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3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983">
        <p:split orient="vert"/>
      </p:transition>
    </mc:Choice>
    <mc:Fallback xmlns="">
      <p:transition spd="slow" advTm="2898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1151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Көмірсулар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көміртек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сутек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оттегі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атомдары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қосылыстар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067694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C</a:t>
            </a:r>
            <a:r>
              <a:rPr lang="en-US" sz="3200" b="1" baseline="-25000" dirty="0" err="1">
                <a:solidFill>
                  <a:srgbClr val="002060"/>
                </a:solidFill>
              </a:rPr>
              <a:t>n</a:t>
            </a:r>
            <a:r>
              <a:rPr lang="en-US" sz="3200" b="1" dirty="0">
                <a:solidFill>
                  <a:srgbClr val="002060"/>
                </a:solidFill>
              </a:rPr>
              <a:t>(H</a:t>
            </a:r>
            <a:r>
              <a:rPr lang="en-US" sz="3200" b="1" baseline="-25000" dirty="0">
                <a:solidFill>
                  <a:srgbClr val="002060"/>
                </a:solidFill>
              </a:rPr>
              <a:t>2</a:t>
            </a:r>
            <a:r>
              <a:rPr lang="en-US" sz="3200" b="1" dirty="0">
                <a:solidFill>
                  <a:srgbClr val="002060"/>
                </a:solidFill>
              </a:rPr>
              <a:t>O)</a:t>
            </a:r>
            <a:r>
              <a:rPr lang="en-US" sz="3200" b="1" baseline="-25000" dirty="0">
                <a:solidFill>
                  <a:srgbClr val="002060"/>
                </a:solidFill>
              </a:rPr>
              <a:t>m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91630"/>
            <a:ext cx="276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Жалпы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формуласы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9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891">
        <p:split orient="vert"/>
      </p:transition>
    </mc:Choice>
    <mc:Fallback xmlns="">
      <p:transition spd="slow" advTm="1389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049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25747" y="267494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Көмірсулар</a:t>
            </a:r>
            <a:r>
              <a:rPr lang="ru-RU" sz="3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131590"/>
            <a:ext cx="2475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Моносахаридтер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51670"/>
            <a:ext cx="1440160" cy="14401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851670"/>
            <a:ext cx="9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люкоза</a:t>
            </a:r>
            <a:endParaRPr lang="ru-RU" dirty="0"/>
          </a:p>
        </p:txBody>
      </p:sp>
      <p:pic>
        <p:nvPicPr>
          <p:cNvPr id="9218" name="Picture 2" descr="http://upload.wikimedia.org/wikipedia/commons/thumb/8/82/Beta-D-Glucopyranose.svg/220px-Beta-D-Glucopyrano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1710"/>
            <a:ext cx="936104" cy="10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5696" y="1851670"/>
            <a:ext cx="1440160" cy="14401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20" name="Picture 4" descr="http://www.seryogina.ru/wp-content/uploads/2009/11/fructose.jp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83718"/>
            <a:ext cx="1080119" cy="9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51720" y="1851670"/>
            <a:ext cx="109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Фруктоза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36295" y="1131590"/>
            <a:ext cx="20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Дисахаридтер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1851670"/>
            <a:ext cx="1440160" cy="14401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24927" y="1851670"/>
            <a:ext cx="107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Сахароза</a:t>
            </a:r>
            <a:endParaRPr lang="ru-RU" dirty="0"/>
          </a:p>
        </p:txBody>
      </p:sp>
      <p:pic>
        <p:nvPicPr>
          <p:cNvPr id="9224" name="Picture 8" descr="http://upload.wikimedia.org/wikipedia/commons/thumb/b/b3/Sucrose-inkscape.svg/300px-Sucrose-inkscape.svg.png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60" y="2197608"/>
            <a:ext cx="1580879" cy="7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00192" y="1131590"/>
            <a:ext cx="239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Полисахаридтер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1851670"/>
            <a:ext cx="1440160" cy="14401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452320" y="1851670"/>
            <a:ext cx="1440160" cy="14401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084168" y="1851670"/>
            <a:ext cx="10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Крахмал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24328" y="1851670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Целлюлоза</a:t>
            </a:r>
            <a:endParaRPr lang="ru-RU" dirty="0"/>
          </a:p>
        </p:txBody>
      </p:sp>
      <p:pic>
        <p:nvPicPr>
          <p:cNvPr id="9228" name="Picture 12" descr="http://www.distedu.ru/mirror/_chem/school-sector.relarn.ru/nsm/chemistry/Rus/Data/Text/Ch3_7/img019.gif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3742"/>
            <a:ext cx="1224136" cy="6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school-sector.relarn.ru/nsm/chemistry/Rus/Data/Text/Ch3_7/img021.gif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40245"/>
            <a:ext cx="1103060" cy="6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 rot="3676657">
            <a:off x="3165610" y="676224"/>
            <a:ext cx="288032" cy="5760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8222530">
            <a:off x="5539602" y="691162"/>
            <a:ext cx="288032" cy="5760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427984" y="779420"/>
            <a:ext cx="288032" cy="439557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32" name="Picture 16" descr="http://www.fat-down.ru/wp-content/uploads/2013/03/carbohydrate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9862"/>
            <a:ext cx="2016224" cy="13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kirillkostin.ru/images/stories/news/prod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7653"/>
            <a:ext cx="1872208" cy="17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91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468">
        <p:split orient="vert"/>
      </p:transition>
    </mc:Choice>
    <mc:Fallback xmlns="">
      <p:transition spd="slow" advTm="2746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4" grpId="0" animBg="1"/>
      <p:bldP spid="15" grpId="0"/>
      <p:bldP spid="16" grpId="0"/>
      <p:bldP spid="17" grpId="0" animBg="1"/>
      <p:bldP spid="18" grpId="0"/>
      <p:bldP spid="20" grpId="0"/>
      <p:bldP spid="21" grpId="0" animBg="1"/>
      <p:bldP spid="22" grpId="0" animBg="1"/>
      <p:bldP spid="23" grpId="0"/>
      <p:bldP spid="24" grpId="0"/>
      <p:bldP spid="11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473" y="267494"/>
            <a:ext cx="3239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prstClr val="black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</a:rPr>
              <a:t>Моносахаридтер</a:t>
            </a:r>
            <a:endParaRPr lang="ru-RU" sz="3200" b="1" dirty="0">
              <a:solidFill>
                <a:prstClr val="black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220" y="77155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>
                <a:solidFill>
                  <a:prstClr val="black"/>
                </a:solidFill>
              </a:rPr>
              <a:t>Моносахаридтер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сулы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ерітіндіде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гидролизденбейді</a:t>
            </a:r>
            <a:r>
              <a:rPr lang="ru-RU" sz="2000" dirty="0" smtClean="0">
                <a:solidFill>
                  <a:prstClr val="black"/>
                </a:solidFill>
              </a:rPr>
              <a:t>.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49163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Глюкоза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1491630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baseline="-25000" dirty="0">
                <a:solidFill>
                  <a:srgbClr val="C00000"/>
                </a:solidFill>
              </a:rPr>
              <a:t>6</a:t>
            </a: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baseline="-25000" dirty="0">
                <a:solidFill>
                  <a:srgbClr val="C00000"/>
                </a:solidFill>
              </a:rPr>
              <a:t>12</a:t>
            </a:r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baseline="-25000" dirty="0">
                <a:solidFill>
                  <a:srgbClr val="C00000"/>
                </a:solidFill>
              </a:rPr>
              <a:t>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619672" y="1635646"/>
            <a:ext cx="432048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063918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глюкоза </a:t>
            </a:r>
            <a:r>
              <a:rPr lang="ru-RU" sz="2000" dirty="0" err="1" smtClean="0">
                <a:solidFill>
                  <a:prstClr val="black"/>
                </a:solidFill>
              </a:rPr>
              <a:t>сөзі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гректің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гликос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</a:rPr>
              <a:t>«</a:t>
            </a:r>
            <a:r>
              <a:rPr lang="ru-RU" sz="2000" b="1" dirty="0" err="1" smtClean="0">
                <a:solidFill>
                  <a:prstClr val="black"/>
                </a:solidFill>
              </a:rPr>
              <a:t>тәтті</a:t>
            </a:r>
            <a:r>
              <a:rPr lang="ru-RU" sz="2000" dirty="0" smtClean="0">
                <a:solidFill>
                  <a:prstClr val="black"/>
                </a:solidFill>
              </a:rPr>
              <a:t>» </a:t>
            </a:r>
            <a:r>
              <a:rPr lang="ru-RU" sz="2000" dirty="0" err="1" smtClean="0">
                <a:solidFill>
                  <a:prstClr val="black"/>
                </a:solidFill>
              </a:rPr>
              <a:t>деген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сөзінен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алған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://s3.pic4you.ru/allimage/y2013/12-19/12216/4064935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7654"/>
            <a:ext cx="2880320" cy="16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r-factor.ru/wp-content/uploads/2012/04/mali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63638"/>
            <a:ext cx="168242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balar.biz/images/bg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1171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4.bp.blogspot.com/-zsm54vb7bo4/UApakb3mKoI/AAAAAAAAl-o/YmuTK1afyKc/s1600/83393422_0_64ddc_ba518505_Ljp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2728"/>
            <a:ext cx="160811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307580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Глюкозаны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жүзім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қанты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386789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Глюкоза </a:t>
            </a:r>
            <a:r>
              <a:rPr lang="ru-RU" sz="2000" dirty="0" err="1" smtClean="0">
                <a:solidFill>
                  <a:prstClr val="black"/>
                </a:solidFill>
              </a:rPr>
              <a:t>адам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және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жануарлар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ағзасында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қанның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және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лимфаның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құрамында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болады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8204" name="Picture 12" descr="http://lenagold.narod.ru/fon/clipart/v/vino/vinog1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34" y="3600793"/>
            <a:ext cx="1798591" cy="9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9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48">
        <p:split orient="vert"/>
      </p:transition>
    </mc:Choice>
    <mc:Fallback xmlns="">
      <p:transition spd="slow" advTm="196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1151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/>
              <a:t>Глюкоза </a:t>
            </a:r>
            <a:r>
              <a:rPr lang="kk-KZ" sz="2000" dirty="0" smtClean="0"/>
              <a:t>иіссіз, </a:t>
            </a:r>
            <a:r>
              <a:rPr lang="kk-KZ" sz="2000" b="1" dirty="0"/>
              <a:t>ақ кристалды </a:t>
            </a:r>
            <a:r>
              <a:rPr lang="kk-KZ" sz="2000" b="1" dirty="0" smtClean="0"/>
              <a:t>ұнтақ</a:t>
            </a:r>
            <a:r>
              <a:rPr lang="ru-RU" sz="2000" dirty="0" smtClean="0"/>
              <a:t>, </a:t>
            </a:r>
            <a:r>
              <a:rPr lang="ru-RU" sz="2000" b="1" dirty="0" smtClean="0"/>
              <a:t>суда </a:t>
            </a:r>
            <a:r>
              <a:rPr lang="ru-RU" sz="2000" b="1" dirty="0" err="1" smtClean="0"/>
              <a:t>жақсы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ериді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761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k-KZ" sz="2000" dirty="0"/>
              <a:t>Өзінің қасиеттері бойынша глюкоза - бұл </a:t>
            </a:r>
            <a:r>
              <a:rPr lang="kk-KZ" sz="2000" dirty="0" smtClean="0"/>
              <a:t>альдегидоспирт</a:t>
            </a:r>
            <a:r>
              <a:rPr lang="kk-KZ" sz="2000" dirty="0" smtClean="0"/>
              <a:t>. </a:t>
            </a:r>
            <a:endParaRPr lang="ru-RU" sz="2000" dirty="0"/>
          </a:p>
        </p:txBody>
      </p:sp>
      <p:pic>
        <p:nvPicPr>
          <p:cNvPr id="7176" name="Picture 8" descr="http://rudocs.exdat.com/data/29/28075/28075_html_efde8a9.gif"/>
          <p:cNvPicPr>
            <a:picLocks noChangeAspect="1" noChangeArrowheads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/>
        </p:blipFill>
        <p:spPr bwMode="auto">
          <a:xfrm>
            <a:off x="7380312" y="1131590"/>
            <a:ext cx="1440160" cy="243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4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205">
        <p:split orient="vert"/>
      </p:transition>
    </mc:Choice>
    <mc:Fallback xmlns="">
      <p:transition spd="slow" advTm="1920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15566"/>
            <a:ext cx="3118348" cy="40786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41151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Глюкоза </a:t>
            </a:r>
            <a:r>
              <a:rPr lang="ru-RU" sz="2000" b="1" dirty="0" err="1" smtClean="0"/>
              <a:t>альдегидтерге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сапалық</a:t>
            </a:r>
            <a:r>
              <a:rPr lang="ru-RU" sz="2000" b="1" dirty="0" smtClean="0"/>
              <a:t> </a:t>
            </a:r>
            <a:r>
              <a:rPr lang="ru-RU" sz="2000" dirty="0" smtClean="0"/>
              <a:t>реакция </a:t>
            </a:r>
            <a:r>
              <a:rPr lang="ru-RU" sz="2000" b="1" dirty="0" err="1" smtClean="0"/>
              <a:t>береді</a:t>
            </a:r>
            <a:r>
              <a:rPr lang="ru-RU" sz="2000" dirty="0" smtClean="0"/>
              <a:t>–</a:t>
            </a:r>
            <a:r>
              <a:rPr lang="ru-RU" sz="2000" dirty="0" smtClean="0">
                <a:solidFill>
                  <a:srgbClr val="C00000"/>
                </a:solidFill>
              </a:rPr>
              <a:t>«</a:t>
            </a:r>
            <a:r>
              <a:rPr lang="ru-RU" sz="2000" dirty="0" err="1" smtClean="0">
                <a:solidFill>
                  <a:srgbClr val="C00000"/>
                </a:solidFill>
              </a:rPr>
              <a:t>күміс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</a:rPr>
              <a:t>айна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реакциясы</a:t>
            </a:r>
            <a:r>
              <a:rPr lang="ru-RU" sz="2000" dirty="0" smtClean="0"/>
              <a:t> . 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1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63">
        <p:split orient="vert"/>
      </p:transition>
    </mc:Choice>
    <mc:Fallback xmlns="">
      <p:transition spd="slow" advTm="88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6.4|6|6.2|2.2|9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5.9|3.3|11.9|1.5|5.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8.6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3|5|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0.7|0.6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5|0.7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|1.9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|3.6|6.3|4.1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3.8|5.2|1.7|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8|1.4|1.8|1.2|2.5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4.6|1.6|3.6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3.5|1.7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545</Words>
  <Application>Microsoft Office PowerPoint</Application>
  <PresentationFormat>Экран (16:9)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2015-02-07T06:12:14Z</dcterms:created>
  <dcterms:modified xsi:type="dcterms:W3CDTF">2020-04-03T06:29:04Z</dcterms:modified>
</cp:coreProperties>
</file>