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86" r:id="rId2"/>
    <p:sldId id="256" r:id="rId3"/>
    <p:sldId id="267" r:id="rId4"/>
    <p:sldId id="274" r:id="rId5"/>
    <p:sldId id="275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>
        <p:scale>
          <a:sx n="70" d="100"/>
          <a:sy n="70" d="100"/>
        </p:scale>
        <p:origin x="-138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C351-83B3-4E42-B5B6-321965787B30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A156-7528-4C3F-A279-3E4EA09F9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7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165A00-A8F8-4056-A194-BFED2AA2EB07}" type="datetimeFigureOut">
              <a:rPr lang="ru-RU" smtClean="0"/>
              <a:t>01.04.2020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194421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/>
              <a:t>Тема урока:</a:t>
            </a:r>
            <a:br>
              <a:rPr lang="ru-RU" sz="3200" dirty="0"/>
            </a:br>
            <a:r>
              <a:rPr lang="ru-RU" sz="3200" b="1" dirty="0"/>
              <a:t>Деятельность ЮНЕСКО по сохранению историко-культурного наследия человечества.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388843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история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ЕМН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четверть: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 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7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10.4.1.1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 пути сохранения историко-культурного наследия на примере деятельности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ЮНЕСКО;</a:t>
            </a:r>
          </a:p>
          <a:p>
            <a:pPr algn="l"/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10.4.1.2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значимость историко-культурного наследия на примере памятников списка Всемирного наследия ЮНЕСКО</a:t>
            </a:r>
          </a:p>
          <a:p>
            <a:pPr algn="l"/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1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pPr algn="ctr"/>
            <a:r>
              <a:rPr lang="ru-RU" dirty="0" smtClean="0"/>
              <a:t>Мотивационная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032448"/>
          </a:xfrm>
        </p:spPr>
        <p:txBody>
          <a:bodyPr>
            <a:normAutofit/>
          </a:bodyPr>
          <a:lstStyle/>
          <a:p>
            <a:r>
              <a:rPr lang="ru-RU" b="1" dirty="0"/>
              <a:t>У меня получилось ...</a:t>
            </a:r>
            <a:endParaRPr lang="ru-RU" dirty="0"/>
          </a:p>
          <a:p>
            <a:r>
              <a:rPr lang="ru-RU" b="1" dirty="0"/>
              <a:t>Меня заинтересовало …</a:t>
            </a:r>
            <a:endParaRPr lang="ru-RU" dirty="0"/>
          </a:p>
          <a:p>
            <a:r>
              <a:rPr lang="ru-RU" b="1" dirty="0"/>
              <a:t>У меня возникли затруднения ...</a:t>
            </a:r>
            <a:endParaRPr lang="ru-RU" dirty="0"/>
          </a:p>
          <a:p>
            <a:pPr marL="0" indent="0" algn="ctr">
              <a:buNone/>
            </a:pPr>
            <a:r>
              <a:rPr lang="ru-RU" i="1" dirty="0"/>
              <a:t>(завершить предложения развёрнутым ответом, подумав над своей работой на занятии)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7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404664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Всемирное наследие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ЮНЕСКО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27" name="Picture 3" descr="C:\Users\ландыш\Pictures\iCAHCOBK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49805"/>
            <a:ext cx="5112568" cy="377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7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188640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>
                <a:solidFill>
                  <a:schemeClr val="accent6"/>
                </a:solidFill>
              </a:rPr>
              <a:t>Всемирное наследие </a:t>
            </a:r>
            <a:r>
              <a:rPr lang="ru-RU" sz="6000" b="1" i="1" dirty="0" smtClean="0">
                <a:solidFill>
                  <a:schemeClr val="accent6"/>
                </a:solidFill>
              </a:rPr>
              <a:t>ЮНЕСКО </a:t>
            </a:r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это 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  <a:t>природные объекты или объекты, созданные руками человека,  которые необходимо  сохранять и оберегать.</a:t>
            </a:r>
          </a:p>
        </p:txBody>
      </p:sp>
    </p:spTree>
    <p:extLst>
      <p:ext uri="{BB962C8B-B14F-4D97-AF65-F5344CB8AC3E}">
        <p14:creationId xmlns:p14="http://schemas.microsoft.com/office/powerpoint/2010/main" val="272836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64637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</a:rPr>
              <a:t>По состоянию </a:t>
            </a:r>
            <a:r>
              <a:rPr lang="ru-RU" sz="4400" b="1" i="1" dirty="0">
                <a:solidFill>
                  <a:schemeClr val="accent5"/>
                </a:solidFill>
              </a:rPr>
              <a:t>на </a:t>
            </a:r>
            <a:r>
              <a:rPr lang="ru-RU" sz="4400" b="1" i="1" dirty="0" smtClean="0">
                <a:solidFill>
                  <a:schemeClr val="accent5"/>
                </a:solidFill>
              </a:rPr>
              <a:t>2019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</a:rPr>
              <a:t>год в Списке всемирного наследия — </a:t>
            </a:r>
            <a:r>
              <a:rPr lang="ru-RU" sz="4400" b="1" i="1" dirty="0">
                <a:solidFill>
                  <a:schemeClr val="accent5"/>
                </a:solidFill>
              </a:rPr>
              <a:t>1121 </a:t>
            </a:r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</a:rPr>
              <a:t>объект, из которых 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являются </a:t>
            </a:r>
            <a:r>
              <a:rPr lang="ru-RU" sz="4400" b="1" i="1" dirty="0">
                <a:solidFill>
                  <a:schemeClr val="accent5"/>
                </a:solidFill>
              </a:rPr>
              <a:t>культурными - </a:t>
            </a:r>
            <a:r>
              <a:rPr lang="ru-RU" sz="4400" b="1" i="1" dirty="0">
                <a:solidFill>
                  <a:schemeClr val="accent5"/>
                </a:solidFill>
              </a:rPr>
              <a:t>869, </a:t>
            </a:r>
            <a:r>
              <a:rPr lang="ru-RU" sz="4400" b="1" i="1" dirty="0">
                <a:solidFill>
                  <a:schemeClr val="accent5"/>
                </a:solidFill>
              </a:rPr>
              <a:t>природными </a:t>
            </a:r>
            <a:r>
              <a:rPr lang="ru-RU" sz="4400" b="1" i="1" dirty="0" smtClean="0">
                <a:solidFill>
                  <a:schemeClr val="accent5"/>
                </a:solidFill>
              </a:rPr>
              <a:t>- 213</a:t>
            </a:r>
            <a:r>
              <a:rPr lang="ru-RU" sz="4400" b="1" i="1" dirty="0">
                <a:solidFill>
                  <a:schemeClr val="accent5"/>
                </a:solidFill>
              </a:rPr>
              <a:t>,   </a:t>
            </a:r>
            <a:r>
              <a:rPr lang="ru-RU" sz="4400" b="1" i="1" dirty="0" smtClean="0">
                <a:solidFill>
                  <a:schemeClr val="accent5"/>
                </a:solidFill>
              </a:rPr>
              <a:t>смешанными – </a:t>
            </a:r>
            <a:r>
              <a:rPr lang="ru-RU" sz="4400" b="1" i="1" dirty="0">
                <a:solidFill>
                  <a:schemeClr val="accent5"/>
                </a:solidFill>
              </a:rPr>
              <a:t>39.</a:t>
            </a:r>
            <a:endParaRPr lang="ru-RU" sz="44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315" y="332656"/>
            <a:ext cx="85191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Согласно правилам, в год страна может выставлять </a:t>
            </a:r>
            <a:r>
              <a:rPr lang="ru-RU" sz="4000" dirty="0" smtClean="0">
                <a:solidFill>
                  <a:schemeClr val="accent2"/>
                </a:solidFill>
              </a:rPr>
              <a:t>на </a:t>
            </a:r>
            <a:r>
              <a:rPr lang="ru-RU" sz="4000" dirty="0" err="1" smtClean="0">
                <a:solidFill>
                  <a:schemeClr val="accent2"/>
                </a:solidFill>
              </a:rPr>
              <a:t>номинирование</a:t>
            </a:r>
            <a:endParaRPr lang="ru-RU" sz="4000" dirty="0" smtClean="0">
              <a:solidFill>
                <a:schemeClr val="accent2"/>
              </a:solidFill>
            </a:endParaRPr>
          </a:p>
          <a:p>
            <a:pPr algn="ctr"/>
            <a:r>
              <a:rPr lang="ru-RU" sz="4000" dirty="0" smtClean="0">
                <a:solidFill>
                  <a:schemeClr val="accent2"/>
                </a:solidFill>
              </a:rPr>
              <a:t> </a:t>
            </a:r>
            <a:r>
              <a:rPr lang="ru-RU" sz="4000" dirty="0">
                <a:solidFill>
                  <a:schemeClr val="accent2"/>
                </a:solidFill>
              </a:rPr>
              <a:t>не больше двух кандидатов: по одному объекту </a:t>
            </a:r>
            <a:endParaRPr lang="ru-RU" sz="4000" dirty="0" smtClean="0">
              <a:solidFill>
                <a:schemeClr val="accent2"/>
              </a:solidFill>
            </a:endParaRPr>
          </a:p>
          <a:p>
            <a:pPr algn="ctr"/>
            <a:r>
              <a:rPr lang="ru-RU" sz="4000" dirty="0" smtClean="0">
                <a:solidFill>
                  <a:schemeClr val="accent2"/>
                </a:solidFill>
              </a:rPr>
              <a:t>культурного </a:t>
            </a:r>
            <a:r>
              <a:rPr lang="ru-RU" sz="4000" dirty="0">
                <a:solidFill>
                  <a:schemeClr val="accent2"/>
                </a:solidFill>
              </a:rPr>
              <a:t>и природного наследия или два объекта природного </a:t>
            </a:r>
            <a:r>
              <a:rPr lang="ru-RU" sz="4000" dirty="0" smtClean="0">
                <a:solidFill>
                  <a:schemeClr val="accent2"/>
                </a:solidFill>
              </a:rPr>
              <a:t>наследия. </a:t>
            </a:r>
          </a:p>
        </p:txBody>
      </p:sp>
    </p:spTree>
    <p:extLst>
      <p:ext uri="{BB962C8B-B14F-4D97-AF65-F5344CB8AC3E}">
        <p14:creationId xmlns:p14="http://schemas.microsoft.com/office/powerpoint/2010/main" val="200577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540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Видео-ресурсы по теме</a:t>
            </a:r>
            <a:endParaRPr lang="ru-RU" sz="60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Видео-ресурс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«ЮНЕСКО»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https://youtu.be/_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Dr-STytSZk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Видео-ресурс «Клубы ЮНЕСКО. Меняем мир к лучшему»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https://youtu.be/T-SYEmEKnRU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41" y="806724"/>
            <a:ext cx="41142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вами, фотографии двух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достопримечательностей Республики Казахстан. Нужно определить эти достопримечательности, обозначив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памятника, затем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 местоположение памятника,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указав область, а также город или особо охраняемую природную территорию, в которой находится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название первого памятника.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Определяет его местоположение.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название второго памятника.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Определяет его местоположение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Задания по новой теме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338" y="1005315"/>
            <a:ext cx="3730094" cy="24790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338" y="3739135"/>
            <a:ext cx="3730094" cy="24229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28670"/>
            <a:ext cx="8183880" cy="5092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Задание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стр. 126-128 учебника приведены культурные и природные критерии объектов для включения их в список ЮНЕСКО. Соотнесите по три критерия из каждой из приведенных групп с Памятником «Мавзолей Ходжа Ахмеда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Йассауи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 обязательным приведением доказательства на каждый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первый критерий.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Приводит доказательство к первому критерию.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второй критерий.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Приводит доказательство к второму критерию.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Указывает третий критерий.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Приводит доказательство к третьему критерию.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>Задания по новой теме</a:t>
            </a:r>
            <a:endParaRPr lang="ru-RU" dirty="0">
              <a:solidFill>
                <a:srgbClr val="F07F09">
                  <a:tint val="88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58" y="476672"/>
            <a:ext cx="8183880" cy="64807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18388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Используя материал </a:t>
            </a:r>
            <a:r>
              <a:rPr lang="ru-RU" dirty="0" smtClean="0"/>
              <a:t>параграфа №59, стр.124-128, </a:t>
            </a:r>
            <a:r>
              <a:rPr lang="ru-RU" dirty="0"/>
              <a:t>составьте пятистишье к одному </a:t>
            </a:r>
            <a:r>
              <a:rPr lang="ru-RU" dirty="0" smtClean="0"/>
              <a:t>из терминов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А) Наследие</a:t>
            </a:r>
          </a:p>
          <a:p>
            <a:pPr marL="0" indent="0">
              <a:buNone/>
            </a:pPr>
            <a:r>
              <a:rPr lang="ru-RU" dirty="0"/>
              <a:t>В) Культура</a:t>
            </a:r>
          </a:p>
          <a:p>
            <a:pPr marL="0" indent="0">
              <a:buNone/>
            </a:pPr>
            <a:r>
              <a:rPr lang="ru-RU" b="1" dirty="0"/>
              <a:t>Дескрипторы:</a:t>
            </a:r>
          </a:p>
          <a:p>
            <a:pPr marL="0" indent="0">
              <a:buNone/>
            </a:pPr>
            <a:r>
              <a:rPr lang="ru-RU" dirty="0"/>
              <a:t>1. Указывает два прилагательных во второй строке.</a:t>
            </a:r>
          </a:p>
          <a:p>
            <a:pPr marL="0" indent="0">
              <a:buNone/>
            </a:pPr>
            <a:r>
              <a:rPr lang="ru-RU" dirty="0"/>
              <a:t>2. Определяет три глагола в третьей строке</a:t>
            </a:r>
          </a:p>
          <a:p>
            <a:pPr marL="0" indent="0">
              <a:buNone/>
            </a:pPr>
            <a:r>
              <a:rPr lang="ru-RU" dirty="0"/>
              <a:t>3. Синтезирует личное определение термина в третьей строке</a:t>
            </a:r>
          </a:p>
          <a:p>
            <a:pPr marL="0" indent="0">
              <a:buNone/>
            </a:pPr>
            <a:r>
              <a:rPr lang="ru-RU" dirty="0"/>
              <a:t>4. Выявляет синоним к термину в пятой строке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769</TotalTime>
  <Words>406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Тема урока: Деятельность ЮНЕСКО по сохранению историко-культурного наследия человечества.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Видео-ресурсы по теме</vt:lpstr>
      <vt:lpstr>Презентация PowerPoint</vt:lpstr>
      <vt:lpstr>Презентация PowerPoint</vt:lpstr>
      <vt:lpstr>Домашнее задание</vt:lpstr>
      <vt:lpstr>Мотивационная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Шайхлисламова Ландыш Варисовна</dc:creator>
  <cp:lastModifiedBy>User fora</cp:lastModifiedBy>
  <cp:revision>53</cp:revision>
  <dcterms:created xsi:type="dcterms:W3CDTF">2014-01-27T04:08:55Z</dcterms:created>
  <dcterms:modified xsi:type="dcterms:W3CDTF">2020-04-01T04:32:28Z</dcterms:modified>
</cp:coreProperties>
</file>