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86" r:id="rId2"/>
    <p:sldId id="292" r:id="rId3"/>
    <p:sldId id="296" r:id="rId4"/>
    <p:sldId id="297" r:id="rId5"/>
    <p:sldId id="298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09" autoAdjust="0"/>
  </p:normalViewPr>
  <p:slideViewPr>
    <p:cSldViewPr>
      <p:cViewPr>
        <p:scale>
          <a:sx n="80" d="100"/>
          <a:sy n="80" d="100"/>
        </p:scale>
        <p:origin x="-1086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9C351-83B3-4E42-B5B6-321965787B3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A156-7528-4C3F-A279-3E4EA09F9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7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712968" cy="1944216"/>
          </a:xfrm>
        </p:spPr>
        <p:txBody>
          <a:bodyPr>
            <a:noAutofit/>
          </a:bodyPr>
          <a:lstStyle/>
          <a:p>
            <a:pPr marL="182880" algn="ctr"/>
            <a:r>
              <a:rPr lang="ru-RU" sz="3200" dirty="0"/>
              <a:t>Тема урока:</a:t>
            </a:r>
            <a:br>
              <a:rPr lang="ru-RU" sz="3200" dirty="0"/>
            </a:br>
            <a:r>
              <a:rPr lang="ru-RU" sz="3200" dirty="0"/>
              <a:t>Направления и стили искусства в контексте исторических процессов.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424936" cy="388843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история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ЕМН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четверть: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</a:t>
            </a:r>
            <a:r>
              <a:rPr lang="ru-RU" sz="7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7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10.4.2.1 использовать термины «абстракционизм», «модернизм», «постмодернизм», «авангардизм», «футуризм», «кубизм», «сюрреализм», «экспрессионизм», «гиперреализм», «</a:t>
            </a:r>
            <a:r>
              <a:rPr lang="ru-RU" sz="7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хайтек</a:t>
            </a:r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для понимания изменений в обществе;</a:t>
            </a: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10.4.2.2 определять влияние общественных процессов на развитие направлений и стилей искусства;</a:t>
            </a: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10.4.2.3 анализировать произведения известных представителей мировой культуры, выявляя особенности их творчества</a:t>
            </a:r>
          </a:p>
          <a:p>
            <a:pPr algn="l"/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1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/>
          <a:lstStyle/>
          <a:p>
            <a:pPr algn="ctr"/>
            <a:r>
              <a:rPr lang="ru-RU" dirty="0" smtClean="0"/>
              <a:t>Мотивационная 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Закончите предложения:</a:t>
            </a:r>
          </a:p>
          <a:p>
            <a:pPr marL="0" indent="0">
              <a:buNone/>
            </a:pPr>
            <a:r>
              <a:rPr lang="ru-RU" i="1" dirty="0" smtClean="0"/>
              <a:t>- </a:t>
            </a:r>
            <a:r>
              <a:rPr lang="ru-RU" i="1" dirty="0"/>
              <a:t>Что нового я узнал на уроке?</a:t>
            </a:r>
          </a:p>
          <a:p>
            <a:pPr marL="0" indent="0">
              <a:buNone/>
            </a:pPr>
            <a:r>
              <a:rPr lang="ru-RU" i="1" dirty="0"/>
              <a:t>- За что я могу похвалить себя?</a:t>
            </a:r>
          </a:p>
          <a:p>
            <a:pPr marL="0" indent="0">
              <a:buNone/>
            </a:pPr>
            <a:r>
              <a:rPr lang="ru-RU" i="1" dirty="0"/>
              <a:t>- Что мне не удалось сделать? </a:t>
            </a:r>
          </a:p>
          <a:p>
            <a:pPr marL="0" indent="0">
              <a:buNone/>
            </a:pPr>
            <a:r>
              <a:rPr lang="ru-RU" i="1" dirty="0"/>
              <a:t>- Над чем мне надо поработать?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597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ru-RU" dirty="0"/>
              <a:t>К</a:t>
            </a:r>
            <a:r>
              <a:rPr lang="ru-RU" dirty="0" smtClean="0"/>
              <a:t>убизм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700808"/>
            <a:ext cx="4075936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Кубизм (фр. </a:t>
            </a:r>
            <a:r>
              <a:rPr lang="ru-RU" sz="2000" dirty="0" err="1"/>
              <a:t>cubisme</a:t>
            </a:r>
            <a:r>
              <a:rPr lang="ru-RU" sz="2000" dirty="0"/>
              <a:t>) — узнаваемый стиль, который зародился в начале XX века, и многие его приемы востребованы до сих пор. Характерны: прямое использование геометрических форм, узкий круг сюжетов (портреты, натюрморты или здания), деформации, угловатость, полное отсутствие реалистичности. Форма здесь важнее цвета.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5075659"/>
            <a:ext cx="3895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П.Пикассо</a:t>
            </a:r>
            <a:r>
              <a:rPr lang="ru-RU" dirty="0" smtClean="0"/>
              <a:t> </a:t>
            </a:r>
            <a:r>
              <a:rPr lang="ru-RU" dirty="0"/>
              <a:t>«Открытое окно на </a:t>
            </a:r>
            <a:endParaRPr lang="ru-RU" dirty="0" smtClean="0"/>
          </a:p>
          <a:p>
            <a:pPr algn="ctr"/>
            <a:r>
              <a:rPr lang="ru-RU" dirty="0" smtClean="0"/>
              <a:t>улицу </a:t>
            </a:r>
            <a:r>
              <a:rPr lang="ru-RU" dirty="0" err="1"/>
              <a:t>Пантьевр</a:t>
            </a:r>
            <a:r>
              <a:rPr lang="ru-RU" dirty="0"/>
              <a:t>»</a:t>
            </a:r>
          </a:p>
        </p:txBody>
      </p:sp>
      <p:pic>
        <p:nvPicPr>
          <p:cNvPr id="5" name="Picture 2" descr="C:\Users\User fora\Desktop\ви 10 дист\phpkKd8fN_Istoriya-iskusstva-i-istoriya-chelovechestva.-Stil-i-napravlenie-v-IZO\Без названия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807" y="1644262"/>
            <a:ext cx="2164089" cy="32638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77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/>
          <a:lstStyle/>
          <a:p>
            <a:pPr algn="ctr"/>
            <a:r>
              <a:rPr lang="ru-RU" dirty="0" smtClean="0"/>
              <a:t>Сюрреализм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340768"/>
            <a:ext cx="453650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err="1"/>
              <a:t>Сюрреали́зм</a:t>
            </a:r>
            <a:r>
              <a:rPr lang="ru-RU" sz="1800" dirty="0"/>
              <a:t> (от фр. </a:t>
            </a:r>
            <a:r>
              <a:rPr lang="ru-RU" sz="1800" dirty="0" err="1"/>
              <a:t>surréalisme</a:t>
            </a:r>
            <a:r>
              <a:rPr lang="ru-RU" sz="1800" dirty="0"/>
              <a:t>, букв. «</a:t>
            </a:r>
            <a:r>
              <a:rPr lang="ru-RU" sz="1800" dirty="0" err="1" smtClean="0"/>
              <a:t>сверхреализм</a:t>
            </a:r>
            <a:r>
              <a:rPr lang="ru-RU" sz="1800" dirty="0" smtClean="0"/>
              <a:t>») </a:t>
            </a:r>
            <a:r>
              <a:rPr lang="ru-RU" sz="1800" dirty="0"/>
              <a:t>— направление в литературе и искусстве двадцатого века, сложившееся в 1920-х годах в ху­дожественной куль­ту­ре западного </a:t>
            </a:r>
            <a:r>
              <a:rPr lang="ru-RU" sz="1800" dirty="0" smtClean="0"/>
              <a:t>аван­гар­диз­ма. </a:t>
            </a:r>
            <a:r>
              <a:rPr lang="ru-RU" sz="1800" dirty="0"/>
              <a:t>Отличается использованием аллюзий и парадоксальных сочетаний форм. Считается, что сюрреализм развивался более сорока лет, до появления новых течений 1960-х </a:t>
            </a:r>
            <a:r>
              <a:rPr lang="ru-RU" sz="1800" dirty="0" smtClean="0"/>
              <a:t>годов. Выдающимися </a:t>
            </a:r>
            <a:r>
              <a:rPr lang="ru-RU" sz="1800" dirty="0"/>
              <a:t>художниками-сюрреалистами являются Сальвадор Дали, Рене Магритт, </a:t>
            </a:r>
            <a:r>
              <a:rPr lang="ru-RU" sz="1800" dirty="0" err="1"/>
              <a:t>Жоан</a:t>
            </a:r>
            <a:r>
              <a:rPr lang="ru-RU" sz="1800" dirty="0"/>
              <a:t> Миро, Джорджо де </a:t>
            </a:r>
            <a:r>
              <a:rPr lang="ru-RU" sz="1800" dirty="0" err="1"/>
              <a:t>Кирико</a:t>
            </a:r>
            <a:r>
              <a:rPr lang="ru-RU" sz="1800" dirty="0"/>
              <a:t>, Макс Эрнст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1" y="4581128"/>
            <a:ext cx="360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С.Дали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«Постоянство памяти»</a:t>
            </a:r>
            <a:endParaRPr lang="ru-RU" dirty="0"/>
          </a:p>
        </p:txBody>
      </p:sp>
      <p:pic>
        <p:nvPicPr>
          <p:cNvPr id="2050" name="Picture 2" descr="C:\Users\User fora\Desktop\ви 10 дист\phpkKd8fN_Istoriya-iskusstva-i-istoriya-chelovechestva.-Stil-i-napravlenie-v-IZO\645265@2x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28800"/>
            <a:ext cx="3600401" cy="26268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5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/>
          <a:lstStyle/>
          <a:p>
            <a:pPr algn="ctr"/>
            <a:r>
              <a:rPr lang="ru-RU" dirty="0" smtClean="0"/>
              <a:t>Постмодернизм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1340768"/>
            <a:ext cx="4752528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/>
              <a:t>Экспрессиони́зм</a:t>
            </a:r>
            <a:r>
              <a:rPr lang="ru-RU" sz="2000" dirty="0"/>
              <a:t> (от лат. </a:t>
            </a:r>
            <a:r>
              <a:rPr lang="ru-RU" sz="2000" dirty="0" err="1"/>
              <a:t>expressio</a:t>
            </a:r>
            <a:r>
              <a:rPr lang="ru-RU" sz="2000" dirty="0"/>
              <a:t>, «выражение») — течение в европейском </a:t>
            </a:r>
            <a:r>
              <a:rPr lang="ru-RU" sz="2000" dirty="0" smtClean="0"/>
              <a:t>искусстве, </a:t>
            </a:r>
            <a:r>
              <a:rPr lang="ru-RU" sz="2000" dirty="0"/>
              <a:t>получившее наибольшее развитие в первые десятилетия XX </a:t>
            </a:r>
            <a:r>
              <a:rPr lang="ru-RU" sz="2000" dirty="0" smtClean="0"/>
              <a:t>века. </a:t>
            </a:r>
            <a:r>
              <a:rPr lang="ru-RU" sz="2000" dirty="0"/>
              <a:t>Экспрессионизм стремится не столько к воспроизведению действительности, сколько к выражению эмоционального состояния автора. Он представлен во множестве художественных форм, включая живопись, литературу, театр, архитектуру, музыку и танец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1" y="4904293"/>
            <a:ext cx="360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Э.Мунк</a:t>
            </a:r>
            <a:r>
              <a:rPr lang="ru-RU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 smtClean="0"/>
              <a:t>Крик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3074" name="Picture 2" descr="C:\Users\User fora\Desktop\ви 10 дист\phpkKd8fN_Istoriya-iskusstva-i-istoriya-chelovechestva.-Stil-i-napravlenie-v-IZO\220px-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92" y="1412776"/>
            <a:ext cx="2559917" cy="3258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28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/>
          <a:lstStyle/>
          <a:p>
            <a:pPr algn="ctr"/>
            <a:r>
              <a:rPr lang="ru-RU" dirty="0" smtClean="0"/>
              <a:t>Гиперреализм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1340768"/>
            <a:ext cx="4752528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Гиперреализм (др.-греч. ὑπ</a:t>
            </a:r>
            <a:r>
              <a:rPr lang="ru-RU" sz="2000" dirty="0" err="1"/>
              <a:t>έρ</a:t>
            </a:r>
            <a:r>
              <a:rPr lang="ru-RU" sz="2000" dirty="0"/>
              <a:t> — над, сверх; лат. </a:t>
            </a:r>
            <a:r>
              <a:rPr lang="ru-RU" sz="2000" dirty="0" err="1"/>
              <a:t>realis</a:t>
            </a:r>
            <a:r>
              <a:rPr lang="ru-RU" sz="2000" dirty="0"/>
              <a:t> — вещественный) — направление в </a:t>
            </a:r>
            <a:r>
              <a:rPr lang="ru-RU" sz="2000" dirty="0" smtClean="0"/>
              <a:t>искусстве, ассоциировавшееся </a:t>
            </a:r>
            <a:r>
              <a:rPr lang="ru-RU" sz="2000" dirty="0"/>
              <a:t>первоначально с творчеством европейских </a:t>
            </a:r>
            <a:r>
              <a:rPr lang="ru-RU" sz="2000" dirty="0" err="1"/>
              <a:t>фотореалистов</a:t>
            </a:r>
            <a:r>
              <a:rPr lang="ru-RU" sz="2000" dirty="0"/>
              <a:t> 1970-х годов, а затем осмысленное более широко как течения в разных видах современного искусства — живописи, скульптуре и </a:t>
            </a:r>
            <a:r>
              <a:rPr lang="ru-RU" sz="2000" dirty="0" smtClean="0"/>
              <a:t>кинематографии конца </a:t>
            </a:r>
            <a:r>
              <a:rPr lang="ru-RU" sz="2000" dirty="0"/>
              <a:t>XX — начала XXI века.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0" y="4653136"/>
            <a:ext cx="3600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А.Рече</a:t>
            </a:r>
            <a:r>
              <a:rPr lang="ru-RU" dirty="0" smtClean="0"/>
              <a:t>-Мора</a:t>
            </a:r>
            <a:endParaRPr lang="ru-RU" dirty="0" smtClean="0"/>
          </a:p>
          <a:p>
            <a:pPr algn="ctr"/>
            <a:r>
              <a:rPr lang="ru-RU" dirty="0"/>
              <a:t>«Севильская улица от столовой </a:t>
            </a:r>
            <a:r>
              <a:rPr lang="ru-RU" dirty="0" smtClean="0"/>
              <a:t>«</a:t>
            </a:r>
            <a:r>
              <a:rPr lang="ru-RU" dirty="0" err="1" smtClean="0"/>
              <a:t>Хонтанарес</a:t>
            </a:r>
            <a:r>
              <a:rPr lang="ru-RU" dirty="0" smtClean="0"/>
              <a:t>» </a:t>
            </a:r>
            <a:r>
              <a:rPr lang="ru-RU" dirty="0"/>
              <a:t>к улице </a:t>
            </a:r>
            <a:r>
              <a:rPr lang="ru-RU" dirty="0" err="1"/>
              <a:t>Алькала</a:t>
            </a:r>
            <a:r>
              <a:rPr lang="ru-RU" dirty="0"/>
              <a:t>»</a:t>
            </a:r>
            <a:endParaRPr lang="ru-RU" dirty="0"/>
          </a:p>
        </p:txBody>
      </p:sp>
      <p:pic>
        <p:nvPicPr>
          <p:cNvPr id="1026" name="Picture 2" descr="C:\Users\User fora\Desktop\ви 10 дист\phpkKd8fN_Istoriya-iskusstva-i-istoriya-chelovechestva.-Stil-i-napravlenie-v-IZO\300px-Cafetería_Hontanar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42" y="2418620"/>
            <a:ext cx="3335099" cy="22345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00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540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Видео-ресурсы по теме</a:t>
            </a:r>
            <a:endParaRPr lang="ru-RU" sz="60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842493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Видео-ресурс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«Кубизм – простые формы | Арт-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бланш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https://youtu.be/DUSHsoXwgTk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Видео-ресурс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«Гиперреализм. Иллюзия или отражение»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https://youtu.be/9WnWnDLCum0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41" y="957472"/>
            <a:ext cx="43302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таблицу: «Стили искусства и исторические процессы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первой графе указаны стили в искусстве во второй вы должны указать историческое событие, которое у вас ассоциируется с данным стилем. В третье графе приводится аргумент в доказательство своей позиции.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Указывает историческое событие, относящееся к кубизму.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Аргументирует свою точку зрения.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Указывает историческое событие, относящееся к экспрессионизму.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Аргументирует свою точку зрения.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Указывает историческое событие, относящееся к футуризму.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Аргументирует свою точку зрения.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Задания по новой теме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146587"/>
              </p:ext>
            </p:extLst>
          </p:nvPr>
        </p:nvGraphicFramePr>
        <p:xfrm>
          <a:off x="4716013" y="1196752"/>
          <a:ext cx="4104458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31"/>
                <a:gridCol w="1728192"/>
                <a:gridCol w="12241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кубизм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экспрессионизм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футуризм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3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28670"/>
            <a:ext cx="8399904" cy="574069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Укажите политика, автора данных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высказываний.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Определите событие, которое стало причиной данных высказываний.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Предположите какие, по вашему мнению, направления в живописи могли вызвать такую бурную реакцию руководителя СССР.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Обоснуйте свой выбор аргументом.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Сделайте вывод, почему именно в СССР было такое отношение власти к новаторским видам искусства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Что это за лица? Вы что, рисовать не умеете? Мой внук и то лучше нарисует! … Что это такое? Вы что – мужики или нет, как вы можете так рисовать? Есть у вас совесть?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Очень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непонятно. Вот что, я вам говорю как Председатель Совета Министров: всё это не нужно советскому народу. Понимаете, это я вам говорю! … Запретить! Всё запретить! Прекратить это безобразие! Я приказываю! И проследить за всем! И на радио, и на телевидении, и в печати всех поклонников этого выкорчевать!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Художников учили на народные деньги, они едят народный хлеб и должны работать для народа, а для кого они работают, если народ их не понимает?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Определяет автора текстов.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Указывает название события.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Определяет стили искусства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Аргументирует свой ответ.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Формулирует вывод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ru-RU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>Задания по новой теме</a:t>
            </a:r>
            <a:endParaRPr lang="ru-RU" dirty="0">
              <a:solidFill>
                <a:srgbClr val="F07F09">
                  <a:tint val="88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058" y="476672"/>
            <a:ext cx="8183880" cy="64807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183880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Составьте по материалу параграфа № 62 вопросы для диалога с искусствоведом музея современного искусства.</a:t>
            </a:r>
          </a:p>
          <a:p>
            <a:pPr marL="0" indent="0">
              <a:buNone/>
            </a:pPr>
            <a:r>
              <a:rPr lang="ru-RU" dirty="0"/>
              <a:t>Составить пять «тонких» и три «толстых» вопроса.</a:t>
            </a:r>
          </a:p>
          <a:p>
            <a:pPr marL="0" indent="0">
              <a:buNone/>
            </a:pPr>
            <a:r>
              <a:rPr lang="ru-RU" b="1" dirty="0" smtClean="0"/>
              <a:t>Дескрипторы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/>
              <a:t>Дескрипторы:</a:t>
            </a:r>
          </a:p>
          <a:p>
            <a:pPr marL="0" indent="0">
              <a:buNone/>
            </a:pPr>
            <a:r>
              <a:rPr lang="ru-RU" dirty="0"/>
              <a:t>1. Составляет первый тонкий вопрос.</a:t>
            </a:r>
          </a:p>
          <a:p>
            <a:pPr marL="0" indent="0">
              <a:buNone/>
            </a:pPr>
            <a:r>
              <a:rPr lang="ru-RU" dirty="0"/>
              <a:t>2. Составляет второй тонкий вопрос</a:t>
            </a:r>
          </a:p>
          <a:p>
            <a:pPr marL="0" indent="0">
              <a:buNone/>
            </a:pPr>
            <a:r>
              <a:rPr lang="ru-RU" dirty="0"/>
              <a:t>3. Составляет третий тонкий вопрос</a:t>
            </a:r>
          </a:p>
          <a:p>
            <a:pPr marL="0" indent="0">
              <a:buNone/>
            </a:pPr>
            <a:r>
              <a:rPr lang="ru-RU" dirty="0"/>
              <a:t>4. Составляет четвертый тонкий вопрос</a:t>
            </a:r>
          </a:p>
          <a:p>
            <a:pPr marL="0" indent="0">
              <a:buNone/>
            </a:pPr>
            <a:r>
              <a:rPr lang="ru-RU" dirty="0"/>
              <a:t>5. Составляет пятый тонкий вопрос</a:t>
            </a:r>
          </a:p>
          <a:p>
            <a:pPr marL="0" indent="0">
              <a:buNone/>
            </a:pPr>
            <a:r>
              <a:rPr lang="ru-RU" dirty="0"/>
              <a:t>6. Составляет первый толстый вопрос.</a:t>
            </a:r>
          </a:p>
          <a:p>
            <a:pPr marL="0" indent="0">
              <a:buNone/>
            </a:pPr>
            <a:r>
              <a:rPr lang="ru-RU" dirty="0"/>
              <a:t>7. Составляет второй толстый вопрос.</a:t>
            </a:r>
          </a:p>
          <a:p>
            <a:pPr marL="0" indent="0">
              <a:buNone/>
            </a:pPr>
            <a:r>
              <a:rPr lang="ru-RU" dirty="0" smtClean="0"/>
              <a:t>8. </a:t>
            </a:r>
            <a:r>
              <a:rPr lang="ru-RU" dirty="0"/>
              <a:t>Составляет третий толстый вопрос.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0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877</TotalTime>
  <Words>865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Тема урока: Направления и стили искусства в контексте исторических процессов.</vt:lpstr>
      <vt:lpstr>Кубизм</vt:lpstr>
      <vt:lpstr>Сюрреализм</vt:lpstr>
      <vt:lpstr>Постмодернизм</vt:lpstr>
      <vt:lpstr>Гиперреализм</vt:lpstr>
      <vt:lpstr>Видео-ресурсы по теме</vt:lpstr>
      <vt:lpstr>Презентация PowerPoint</vt:lpstr>
      <vt:lpstr>Презентация PowerPoint</vt:lpstr>
      <vt:lpstr>Домашнее задание</vt:lpstr>
      <vt:lpstr>Мотивационная 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Шайхлисламова Ландыш Варисовна</dc:creator>
  <cp:lastModifiedBy>User fora</cp:lastModifiedBy>
  <cp:revision>68</cp:revision>
  <dcterms:created xsi:type="dcterms:W3CDTF">2014-01-27T04:08:55Z</dcterms:created>
  <dcterms:modified xsi:type="dcterms:W3CDTF">2020-04-04T05:53:59Z</dcterms:modified>
</cp:coreProperties>
</file>