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59" r:id="rId8"/>
    <p:sldId id="266" r:id="rId9"/>
    <p:sldId id="26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FA85B-9244-42E6-9695-733C0BE42718}" type="datetimeFigureOut">
              <a:rPr lang="ru-RU" smtClean="0"/>
              <a:pPr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6001D-530D-49C4-878D-A25EFA01C2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214422"/>
            <a:ext cx="7572428" cy="107157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ГЕОГРАФИЧЕСКОЕ ПОЛОЖЕНИЕ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СТРАН МИРА (</a:t>
            </a: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час)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7.6.1.1. – с дополнительным охватом казахстанского компонента классифицирует страны  по их географическому положению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2910" y="357166"/>
            <a:ext cx="8001056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Страноведение с основами политической географии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6286520"/>
            <a:ext cx="6357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Белан Любовь Григорьевна, учитель географии высшей квалификационной категории, МБОУ СОШ №5, г. Радужный, ХМАО-Югры                   </a:t>
            </a:r>
            <a:r>
              <a:rPr lang="en-US" sz="1200" b="1" dirty="0" smtClean="0">
                <a:solidFill>
                  <a:schemeClr val="bg1">
                    <a:lumMod val="50000"/>
                  </a:schemeClr>
                </a:solidFill>
              </a:rPr>
              <a:t>geograph86.ucoz.ru</a:t>
            </a:r>
            <a:r>
              <a:rPr lang="ru-RU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 descr="C:\Users\User\Desktop\political_map_of_world_hemispheres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 l="925" t="1371" r="1060" b="25951"/>
          <a:stretch>
            <a:fillRect/>
          </a:stretch>
        </p:blipFill>
        <p:spPr bwMode="auto">
          <a:xfrm>
            <a:off x="928662" y="2428868"/>
            <a:ext cx="7572428" cy="378621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37838" y="3244334"/>
            <a:ext cx="2068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geograph86.ucoz.ru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1071546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14290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Домашнее задание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2976" y="2071678"/>
            <a:ext cx="6500858" cy="40010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Параграф </a:t>
            </a:r>
            <a:r>
              <a:rPr lang="ru-RU" sz="2400" dirty="0" smtClean="0">
                <a:latin typeface="Times New Roman"/>
                <a:cs typeface="Times New Roman"/>
              </a:rPr>
              <a:t>§</a:t>
            </a:r>
            <a:r>
              <a:rPr lang="ru-RU" sz="2400" dirty="0" smtClean="0"/>
              <a:t>60 - читать. Все страны, которые прозвучали на уроке отметить на контурной карте.</a:t>
            </a:r>
          </a:p>
          <a:p>
            <a:endParaRPr lang="ru-RU" sz="2400" b="1" i="1" dirty="0" smtClean="0"/>
          </a:p>
          <a:p>
            <a:endParaRPr lang="ru-RU" sz="2400" b="1" i="1" dirty="0" smtClean="0"/>
          </a:p>
          <a:p>
            <a:r>
              <a:rPr lang="ru-RU" sz="2400" b="1" i="1" dirty="0" smtClean="0"/>
              <a:t>Творческое задание на выбор: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/>
              <a:t>Составить кроссворд «Страны мира»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ru-RU" sz="2400" dirty="0" smtClean="0"/>
              <a:t>Подготовить сообщение «Монархии мира»</a:t>
            </a:r>
          </a:p>
          <a:p>
            <a:pPr algn="ctr"/>
            <a:endParaRPr lang="ru-RU" sz="1400" dirty="0"/>
          </a:p>
        </p:txBody>
      </p:sp>
      <p:pic>
        <p:nvPicPr>
          <p:cNvPr id="9" name="Picture 1" descr="C:\Users\User\Desktop\Рисунок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071810"/>
            <a:ext cx="1885774" cy="17240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857232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1071546"/>
            <a:ext cx="4929222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Страна – это территория, которая имеет определённые  государственные границы и живёт по определённым законам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4214818"/>
            <a:ext cx="414340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Колонии – это страны, находящиеся под властью других государств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2857496"/>
            <a:ext cx="400052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Суверенное государство – это свободное, независимое от другой страны государство</a:t>
            </a:r>
            <a:r>
              <a:rPr lang="en-US" sz="1600" b="1" dirty="0" smtClean="0">
                <a:solidFill>
                  <a:schemeClr val="tx1"/>
                </a:solidFill>
              </a:rPr>
              <a:t> (190</a:t>
            </a:r>
            <a:r>
              <a:rPr lang="ru-RU" sz="1600" b="1" dirty="0" smtClean="0">
                <a:solidFill>
                  <a:schemeClr val="tx1"/>
                </a:solidFill>
              </a:rPr>
              <a:t> стран)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72000" y="2714620"/>
            <a:ext cx="2214578" cy="17859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В МИРЕ 230 СТРАН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User\Desktop\ea898d97d2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2FEFE"/>
              </a:clrFrom>
              <a:clrTo>
                <a:srgbClr val="F2FEFE">
                  <a:alpha val="0"/>
                </a:srgbClr>
              </a:clrTo>
            </a:clrChange>
          </a:blip>
          <a:srcRect b="4929"/>
          <a:stretch>
            <a:fillRect/>
          </a:stretch>
        </p:blipFill>
        <p:spPr bwMode="auto">
          <a:xfrm>
            <a:off x="5762618" y="0"/>
            <a:ext cx="3381382" cy="3214710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4357686" y="4857760"/>
            <a:ext cx="414340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ЗАПИШИ В ТЕТРАДЬ ОПРЕДЕЛЕНИЕ ГЕОГРАФИЧЕСКОГО ПОЛОЖЕНИЯ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(</a:t>
            </a:r>
            <a:r>
              <a:rPr lang="ru-RU" sz="16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§60, стр. 188)</a:t>
            </a:r>
            <a:endParaRPr lang="ru-RU" sz="1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657229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Политическая карта – это географическая карта, на которой изображены страны мира,  территории стран, границы и их столицы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571612"/>
            <a:ext cx="8358246" cy="5000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5" name="Picture 2" descr="C:\Users\User\Desktop\political_map_of_world_hemispheres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DD"/>
              </a:clrFrom>
              <a:clrTo>
                <a:srgbClr val="FFFFDD">
                  <a:alpha val="0"/>
                </a:srgbClr>
              </a:clrTo>
            </a:clrChange>
          </a:blip>
          <a:srcRect l="925" t="1371" r="1060" b="25951"/>
          <a:stretch>
            <a:fillRect/>
          </a:stretch>
        </p:blipFill>
        <p:spPr bwMode="auto">
          <a:xfrm>
            <a:off x="642910" y="2285992"/>
            <a:ext cx="7858180" cy="392909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357166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КЛАССИФИКАЦИЯ СТРАН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6385" name="Picture 1" descr="флаг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79" cy="4571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285720" y="1214422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pic>
        <p:nvPicPr>
          <p:cNvPr id="16395" name="Picture 11" descr="C:\Users\User\Desktop\s64627089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000240"/>
            <a:ext cx="1000132" cy="7029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857356" y="1500174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СТРАНЫ – ГИГАНТЫ ПО ПЛОЩАДИ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143108" y="2000240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Россия – 17, 1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3108" y="2857496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Канада – 9, 97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16396" name="Picture 12" descr="C:\Users\User\Desktop\s1844445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2786058"/>
            <a:ext cx="1000119" cy="75008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2143108" y="3714752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Китай – 9,59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16397" name="Picture 13" descr="C:\Users\User\Desktop\s71214609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3643314"/>
            <a:ext cx="1009698" cy="658828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143108" y="457200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США – 9,36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16398" name="Picture 14" descr="C:\Users\User\Desktop\s89686592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429132"/>
            <a:ext cx="1000132" cy="750099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2143108" y="535782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Бразилия – 8,54 млн.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16399" name="Picture 15" descr="C:\Users\User\Desktop\s33377645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286388"/>
            <a:ext cx="1000132" cy="665088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142844" y="6429396"/>
            <a:ext cx="900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Задание 1: </a:t>
            </a:r>
            <a:r>
              <a:rPr lang="ru-RU" sz="1600" dirty="0" smtClean="0"/>
              <a:t>найдите страны на политической  карте мира и отметьте их на контурной карте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28596" y="285728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КЛАССИФИКАЦИЯ СТРАН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2976" y="1428736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СТРАНЫ – ГИГАНТЫ ПО ЧИСЛЕННОСТИ НАСЕЛЕНИЯ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71670" y="2143116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Китай – 1 млрд. 480 млн. человек</a:t>
            </a:r>
            <a:endParaRPr lang="ru-RU" sz="2800" baseline="30000" dirty="0"/>
          </a:p>
        </p:txBody>
      </p:sp>
      <p:pic>
        <p:nvPicPr>
          <p:cNvPr id="8" name="Picture 13" descr="C:\Users\User\Desktop\s7121460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071678"/>
            <a:ext cx="928694" cy="6059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071670" y="292893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Индия – 1 млрд. 30 млн. человек</a:t>
            </a:r>
            <a:endParaRPr lang="ru-RU" sz="2800" baseline="30000" dirty="0"/>
          </a:p>
        </p:txBody>
      </p:sp>
      <p:pic>
        <p:nvPicPr>
          <p:cNvPr id="20481" name="Picture 1" descr="C:\Users\User\Desktop\india_small_flag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496"/>
            <a:ext cx="928694" cy="617581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071670" y="364331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США– 285, 9 млн. человек</a:t>
            </a:r>
            <a:endParaRPr lang="ru-RU" sz="2800" baseline="30000" dirty="0"/>
          </a:p>
        </p:txBody>
      </p:sp>
      <p:pic>
        <p:nvPicPr>
          <p:cNvPr id="20482" name="Picture 2" descr="C:\Users\User\Desktop\united_states_small_flag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571876"/>
            <a:ext cx="928694" cy="63383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071670" y="435769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Индонезия – 214, </a:t>
            </a:r>
            <a:r>
              <a:rPr lang="ru-RU" sz="2800" dirty="0"/>
              <a:t>8</a:t>
            </a:r>
            <a:r>
              <a:rPr lang="ru-RU" sz="2800" dirty="0" smtClean="0"/>
              <a:t> млн. человек</a:t>
            </a:r>
            <a:endParaRPr lang="ru-RU" sz="2800" baseline="30000" dirty="0"/>
          </a:p>
        </p:txBody>
      </p:sp>
      <p:pic>
        <p:nvPicPr>
          <p:cNvPr id="20483" name="Picture 3" descr="C:\Users\User\Desktop\indonesia_small_flag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286256"/>
            <a:ext cx="928694" cy="64294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071670" y="5143512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Бразилия – 172, 6 млн. человек</a:t>
            </a:r>
            <a:endParaRPr lang="ru-RU" sz="2800" baseline="30000" dirty="0"/>
          </a:p>
        </p:txBody>
      </p:sp>
      <p:pic>
        <p:nvPicPr>
          <p:cNvPr id="18" name="Picture 15" descr="C:\Users\User\Desktop\s33377645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5072074"/>
            <a:ext cx="928694" cy="665088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2844" y="6357958"/>
            <a:ext cx="900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Задание 2: </a:t>
            </a:r>
            <a:r>
              <a:rPr lang="ru-RU" sz="1600" dirty="0" smtClean="0"/>
              <a:t>найдите страны на политической  карте мира и отметьте их на контурной карте</a:t>
            </a:r>
            <a:endParaRPr lang="ru-RU" sz="16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7158" y="214290"/>
            <a:ext cx="514353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КЛАССИФИКАЦИЯ СТРАН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071546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4480" y="142873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СТРАНЫ – КАРЛИКИ ПО ПЛОЩАДИ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1670" y="2000240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Ватикан  – 0, 44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071670" y="2786058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2. Монако  – 1, 95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3571876"/>
            <a:ext cx="4071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3. Гибралтар  – 6,5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428625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4. Токелау (Новая Зеландия) – 10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5072074"/>
            <a:ext cx="6572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5. Кокосовые острова (Австралия ) Индийский океан, – 14 км</a:t>
            </a:r>
            <a:r>
              <a:rPr lang="ru-RU" sz="2800" baseline="30000" dirty="0" smtClean="0"/>
              <a:t>2</a:t>
            </a:r>
            <a:endParaRPr lang="ru-RU" sz="2800" baseline="30000" dirty="0"/>
          </a:p>
        </p:txBody>
      </p:sp>
      <p:pic>
        <p:nvPicPr>
          <p:cNvPr id="19458" name="Picture 2" descr="C:\Users\User\Desktop\Vaticaanstad_vlag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842962" cy="628648"/>
          </a:xfrm>
          <a:prstGeom prst="rect">
            <a:avLst/>
          </a:prstGeom>
          <a:noFill/>
        </p:spPr>
      </p:pic>
      <p:pic>
        <p:nvPicPr>
          <p:cNvPr id="19459" name="Picture 3" descr="C:\Users\User\Desktop\monaco_small_flag[1]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714620"/>
            <a:ext cx="845343" cy="676274"/>
          </a:xfrm>
          <a:prstGeom prst="rect">
            <a:avLst/>
          </a:prstGeom>
          <a:noFill/>
        </p:spPr>
      </p:pic>
      <p:pic>
        <p:nvPicPr>
          <p:cNvPr id="19461" name="Picture 5" descr="Великобритания флаг мира в картинках и в фот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876"/>
            <a:ext cx="857256" cy="642942"/>
          </a:xfrm>
          <a:prstGeom prst="rect">
            <a:avLst/>
          </a:prstGeom>
          <a:noFill/>
        </p:spPr>
      </p:pic>
      <p:pic>
        <p:nvPicPr>
          <p:cNvPr id="19462" name="Picture 6" descr="C:\Users\User\Desktop\new_zealand_small_flag[1]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4357694"/>
            <a:ext cx="857256" cy="642942"/>
          </a:xfrm>
          <a:prstGeom prst="rect">
            <a:avLst/>
          </a:prstGeom>
          <a:noFill/>
        </p:spPr>
      </p:pic>
      <p:pic>
        <p:nvPicPr>
          <p:cNvPr id="19463" name="Picture 7" descr="C:\Users\User\Desktop\australia_small_flag[1]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4414" y="5143512"/>
            <a:ext cx="857256" cy="64294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357290" y="6357958"/>
            <a:ext cx="5857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Задание 3: </a:t>
            </a:r>
            <a:r>
              <a:rPr lang="ru-RU" sz="1600" dirty="0" smtClean="0"/>
              <a:t>найдите страны на политической  карте мира.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285728"/>
            <a:ext cx="835824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КЛАССИФИКАЦИЯ СТРАН по географическому положению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142984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357298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ПРИМОРСКИЕ И ВНУТРИМАТЕРИКОВЫЕ СТРАНЫ</a:t>
            </a:r>
          </a:p>
        </p:txBody>
      </p:sp>
      <p:sp>
        <p:nvSpPr>
          <p:cNvPr id="19" name="Овал 18"/>
          <p:cNvSpPr/>
          <p:nvPr/>
        </p:nvSpPr>
        <p:spPr>
          <a:xfrm>
            <a:off x="6286512" y="1714488"/>
            <a:ext cx="2357454" cy="185738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</a:rPr>
              <a:t>42 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страны мира не имеют выхода к морю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0" name="Picture 3" descr="C:\Users\User\Desktop\lm_hunga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857364"/>
            <a:ext cx="5244250" cy="427878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2000232" y="264318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Чехия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143240" y="48577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Греция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786314" y="485776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Турция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 rot="1951434">
            <a:off x="1436996" y="4599906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Италия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500298" y="3286124"/>
            <a:ext cx="10715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Венгрия</a:t>
            </a:r>
            <a:endParaRPr lang="ru-RU" sz="16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286512" y="5143512"/>
            <a:ext cx="2428892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Россия омывается 12 морями 3-х океанов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6357958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Задание 4: </a:t>
            </a:r>
            <a:r>
              <a:rPr lang="ru-RU" sz="1600" i="1" dirty="0" smtClean="0"/>
              <a:t>разделите страны на 2 группы по общим признакам, отметьте их на контурной карте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00760" y="3643314"/>
            <a:ext cx="2857520" cy="1428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Казахстан – внутриконтинентальная страна, но  имеет выход через Каспий в Иран и Азербайджан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57158" y="214290"/>
            <a:ext cx="8358246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Классификация стран по географическому положению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142984"/>
            <a:ext cx="8358246" cy="51435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1285860"/>
            <a:ext cx="7643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Bookman Old Style" pitchFamily="18" charset="0"/>
              </a:rPr>
              <a:t>ОСТРОВНЫЕ, ПОЛУОСТРОВНЫЕ И СТРАНЫ - АРХИПЕЛАГИ</a:t>
            </a:r>
          </a:p>
        </p:txBody>
      </p:sp>
      <p:pic>
        <p:nvPicPr>
          <p:cNvPr id="22530" name="Picture 2" descr="C:\Users\User\Desktop\shri-lanka-ekskursii_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2062177" cy="18195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531" name="Picture 3" descr="C:\Users\User\Desktop\karta2-indoneziya_original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071810"/>
            <a:ext cx="2428892" cy="1672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2500298" y="2000240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Островное государство Шри-Ланка</a:t>
            </a:r>
          </a:p>
          <a:p>
            <a:r>
              <a:rPr lang="ru-RU" dirty="0" smtClean="0"/>
              <a:t>  (Цейлон)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3214686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государство-архипелаг Индонезия (13 тысяч островов)</a:t>
            </a:r>
            <a:endParaRPr lang="ru-RU" dirty="0"/>
          </a:p>
        </p:txBody>
      </p:sp>
      <p:pic>
        <p:nvPicPr>
          <p:cNvPr id="22532" name="Picture 4" descr="C:\Users\User\Desktop\india_map[1]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4286256"/>
            <a:ext cx="1850113" cy="199072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" name="TextBox 12"/>
          <p:cNvSpPr txBox="1"/>
          <p:nvPr/>
        </p:nvSpPr>
        <p:spPr>
          <a:xfrm>
            <a:off x="5929322" y="4857760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Индия – полуостров Индостан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6357958"/>
            <a:ext cx="8429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/>
              <a:t>Задание 6: </a:t>
            </a:r>
            <a:r>
              <a:rPr lang="ru-RU" sz="1600" i="1" dirty="0" smtClean="0"/>
              <a:t>приведите ещё по три примера стран этой классификации</a:t>
            </a:r>
            <a:endParaRPr lang="ru-RU" sz="16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28860" y="214290"/>
            <a:ext cx="421484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ОТГАДАЙ СТРАНУ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24578" name="Picture 2" descr="C:\Users\User\Desktop\082ed11fe7c094fe41e11098e320073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71546"/>
            <a:ext cx="2095515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9" name="Picture 3" descr="C:\Users\User\Desktop\65275248_kotomka_com_moscow_2126_16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071546"/>
            <a:ext cx="2071702" cy="15537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Овал 7"/>
          <p:cNvSpPr/>
          <p:nvPr/>
        </p:nvSpPr>
        <p:spPr>
          <a:xfrm>
            <a:off x="142844" y="2143116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1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0" name="Picture 4" descr="C:\Users\User\Desktop\foto_sculpture_11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71546"/>
            <a:ext cx="2143141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Овал 9"/>
          <p:cNvSpPr/>
          <p:nvPr/>
        </p:nvSpPr>
        <p:spPr>
          <a:xfrm>
            <a:off x="2357422" y="2143116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2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572000" y="2143116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3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1" name="Picture 5" descr="C:\Users\User\Desktop\381619474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071546"/>
            <a:ext cx="2095505" cy="1571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Овал 11"/>
          <p:cNvSpPr/>
          <p:nvPr/>
        </p:nvSpPr>
        <p:spPr>
          <a:xfrm>
            <a:off x="6858016" y="2143116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4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2" name="Picture 6" descr="C:\Users\User\Desktop\43885751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2786058"/>
            <a:ext cx="2095513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Овал 13"/>
          <p:cNvSpPr/>
          <p:nvPr/>
        </p:nvSpPr>
        <p:spPr>
          <a:xfrm>
            <a:off x="142844" y="3857628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5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3" name="Picture 7" descr="C:\Users\User\Desktop\0_8307f_f9da7d11_XL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786058"/>
            <a:ext cx="2071702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Овал 15"/>
          <p:cNvSpPr/>
          <p:nvPr/>
        </p:nvSpPr>
        <p:spPr>
          <a:xfrm>
            <a:off x="2357422" y="3857628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6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4" name="Picture 8" descr="C:\Users\User\Desktop\144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786058"/>
            <a:ext cx="2143140" cy="1528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Овал 17"/>
          <p:cNvSpPr/>
          <p:nvPr/>
        </p:nvSpPr>
        <p:spPr>
          <a:xfrm>
            <a:off x="4572000" y="3857628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7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5" name="Picture 9" descr="C:\Users\User\Desktop\iCAJ0RPI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58016" y="2786057"/>
            <a:ext cx="2143140" cy="15716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Овал 19"/>
          <p:cNvSpPr/>
          <p:nvPr/>
        </p:nvSpPr>
        <p:spPr>
          <a:xfrm>
            <a:off x="6858016" y="3857628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8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6" name="Picture 10" descr="C:\Users\User\Desktop\army_China_584801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4500570"/>
            <a:ext cx="2071702" cy="16065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3" name="Овал 22"/>
          <p:cNvSpPr/>
          <p:nvPr/>
        </p:nvSpPr>
        <p:spPr>
          <a:xfrm>
            <a:off x="214282" y="5572140"/>
            <a:ext cx="500066" cy="50006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9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4587" name="Picture 11" descr="C:\Users\User\Desktop\211[1]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28860" y="4500570"/>
            <a:ext cx="2071702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Овал 25"/>
          <p:cNvSpPr/>
          <p:nvPr/>
        </p:nvSpPr>
        <p:spPr>
          <a:xfrm>
            <a:off x="2428860" y="5572140"/>
            <a:ext cx="642942" cy="5715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10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4588" name="Picture 12" descr="C:\Users\User\Desktop\75013966_319920002000[1]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643438" y="4500570"/>
            <a:ext cx="2143140" cy="1643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Овал 27"/>
          <p:cNvSpPr/>
          <p:nvPr/>
        </p:nvSpPr>
        <p:spPr>
          <a:xfrm>
            <a:off x="4643438" y="5572140"/>
            <a:ext cx="642942" cy="5715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11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24589" name="Picture 13" descr="C:\Users\User\Desktop\d8c69ad32b6d8d56ed9b2561f156734b[1].jpg"/>
          <p:cNvPicPr>
            <a:picLocks noChangeAspect="1" noChangeArrowheads="1"/>
          </p:cNvPicPr>
          <p:nvPr/>
        </p:nvPicPr>
        <p:blipFill>
          <a:blip r:embed="rId13"/>
          <a:srcRect b="12408"/>
          <a:stretch>
            <a:fillRect/>
          </a:stretch>
        </p:blipFill>
        <p:spPr bwMode="auto">
          <a:xfrm>
            <a:off x="6929454" y="4429132"/>
            <a:ext cx="2087232" cy="1714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" name="Овал 29"/>
          <p:cNvSpPr/>
          <p:nvPr/>
        </p:nvSpPr>
        <p:spPr>
          <a:xfrm>
            <a:off x="6929454" y="5572140"/>
            <a:ext cx="642942" cy="5715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12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1214422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Япония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2571736" y="121442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Россия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4929190" y="17144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Бразилия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001024" y="121442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США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071538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Индия</a:t>
            </a: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928926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Египет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5429256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Италия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7429520" y="285749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Австралия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1071538" y="457200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Китай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2571736" y="46434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Испания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214942" y="47148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Норвегия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29520" y="450057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Украина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498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52</cp:revision>
  <dcterms:created xsi:type="dcterms:W3CDTF">2013-10-02T09:10:47Z</dcterms:created>
  <dcterms:modified xsi:type="dcterms:W3CDTF">2020-04-02T17:18:50Z</dcterms:modified>
</cp:coreProperties>
</file>