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58" r:id="rId4"/>
    <p:sldId id="280" r:id="rId5"/>
    <p:sldId id="268" r:id="rId6"/>
    <p:sldId id="271" r:id="rId7"/>
    <p:sldId id="287" r:id="rId8"/>
    <p:sldId id="270" r:id="rId9"/>
    <p:sldId id="282" r:id="rId10"/>
    <p:sldId id="288" r:id="rId11"/>
    <p:sldId id="285" r:id="rId12"/>
    <p:sldId id="257" r:id="rId13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B6F28A6-2E60-42DB-BA2D-5738BFE6D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4614FD6-5A6C-45F1-A64E-A39EE390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30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6F2DB-C5EC-4D9D-97D0-FF53AF26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ACA9-A740-4668-8BDD-48E55763B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FB09-A0ED-4445-A910-E98453B76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4BEE-55DC-4223-997F-82D3FF67F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CC27-A0F3-4823-B47B-656ECD262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DDE47-5553-4EBC-92BC-DD1D6D36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C3F71-6601-4828-8C8F-552CCAA5A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4EE1-F01A-4225-B9FB-4563DA19B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D1D6-8022-4D86-8FBE-99686466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5FE2-026B-45F2-ACF0-C6FAE3662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4CBC5-33F6-425D-8DBA-DE3DA7379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3C666DD-A89A-49AC-881F-A5995A3E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57167"/>
            <a:ext cx="7777163" cy="28575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урока: Комплексное географическое районирование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500042"/>
            <a:ext cx="7215237" cy="2500330"/>
          </a:xfrm>
        </p:spPr>
        <p:txBody>
          <a:bodyPr/>
          <a:lstStyle/>
          <a:p>
            <a:pPr algn="r" eaLnBrk="1" hangingPunct="1">
              <a:spcBef>
                <a:spcPts val="600"/>
              </a:spcBef>
              <a:defRPr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Вязовик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Е.А., учитель 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географии ОСШ №3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198168"/>
            <a:ext cx="785817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 обучения:</a:t>
            </a:r>
          </a:p>
          <a:p>
            <a:r>
              <a:rPr lang="kk-KZ" sz="2200" dirty="0" smtClean="0">
                <a:solidFill>
                  <a:srgbClr val="000000"/>
                </a:solidFill>
              </a:rPr>
              <a:t>10.6.1.1 объяснять деление мира по различным признакам на физико-географические, историко-культурные, политико-географические и геополитические районы</a:t>
            </a:r>
            <a:endParaRPr lang="ru-RU" sz="2200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Геополитическое районирование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пoлитика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гoсударства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oсновнoм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внешняя)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предoпределяется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геoграфическими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фактoрами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Взаимоотношения между геополитическими субъектами при решении мировых и региональных проблем.</a:t>
            </a:r>
          </a:p>
          <a:p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В последние десятилетия геополитика стала </a:t>
            </a:r>
            <a:r>
              <a:rPr lang="ru-RU" sz="14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мнoгoполярнoй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многомерной и многоуровневой в глобальной мировой политике. Современная геополитика анализирует развитие событий на глобальном, региональном, субрегиональном и внутригосударственном уровнях. </a:t>
            </a:r>
          </a:p>
          <a:p>
            <a:pPr algn="just"/>
            <a:r>
              <a:rPr lang="ru-RU" sz="22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Геополитическая ситуация </a:t>
            </a:r>
          </a:p>
          <a:p>
            <a:pPr algn="just"/>
            <a:r>
              <a:rPr 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стала менее устойчивой, так как в ней действует значительно больше факторов. Остаются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неизменными географические факторы </a:t>
            </a:r>
            <a:r>
              <a:rPr 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среда, пространство, климат, ландшафт и т.д.</a:t>
            </a:r>
          </a:p>
          <a:p>
            <a:pPr algn="just"/>
            <a:r>
              <a:rPr 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При этом геополитика опирается на такие дисциплины, как география, история, экономика, демография, этнография, религиоведение, экология, военное дело и стратегия, идеология, социология, политология и т.п.</a:t>
            </a:r>
          </a:p>
          <a:p>
            <a:pPr algn="just"/>
            <a:r>
              <a:rPr lang="ru-RU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Но в XXI в. на первый план вышли информационные факторы, затрагивающие военные, технологические, финансовые, культурные и прочие проблемы. Это означает высокую степень зависимости систем государственного, военного, экономического управления от информационных и компьютерных технологий, используемых в глобальных компьютерных системах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0" dirty="0" smtClean="0">
                <a:solidFill>
                  <a:srgbClr val="000000"/>
                </a:solidFill>
              </a:rPr>
              <a:t>   </a:t>
            </a:r>
            <a:endParaRPr lang="ru-RU" sz="2200" b="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Компьютерная презентация &quot;Горячие точки планеты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89040"/>
            <a:ext cx="53578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контурная карта мира для печа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361" y="3645024"/>
            <a:ext cx="478634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45024"/>
            <a:ext cx="3617542" cy="2245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87678"/>
            <a:ext cx="8136904" cy="37798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311214"/>
              </p:ext>
            </p:extLst>
          </p:nvPr>
        </p:nvGraphicFramePr>
        <p:xfrm>
          <a:off x="395536" y="764703"/>
          <a:ext cx="8572560" cy="2592289"/>
        </p:xfrm>
        <a:graphic>
          <a:graphicData uri="http://schemas.openxmlformats.org/drawingml/2006/table">
            <a:tbl>
              <a:tblPr/>
              <a:tblGrid>
                <a:gridCol w="6715172"/>
                <a:gridCol w="1857388"/>
              </a:tblGrid>
              <a:tr h="31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Утверждение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Верно/неверно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Районирование является одним из важнейших методов географической науки, потому что оно лежит в основе географического подхода к изучению территории – выделению похожих и отличительных географических условий.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Каждый район обладает уникальным географическим положением. 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Историко-культурные области не являются историческими категориями.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Понятие "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пoлитикo-геoграфическoе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пoлoжение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 не 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рoдственнo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пoнятию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«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экoнoмикo-геoграфическoе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пoлoжение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XXI в. на первый план вышли информационные факторы, затрагивающие военные, технологические, финансовые, культурные и прочие проблемы</a:t>
                      </a: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4625"/>
            <a:ext cx="7848600" cy="360039"/>
          </a:xfrm>
        </p:spPr>
        <p:txBody>
          <a:bodyPr/>
          <a:lstStyle/>
          <a:p>
            <a:pPr marL="0" lvl="8" algn="ctr">
              <a:defRPr/>
            </a:pPr>
            <a:r>
              <a:rPr lang="ru-RU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5"/>
            <a:ext cx="3672408" cy="1224136"/>
          </a:xfrm>
        </p:spPr>
        <p:txBody>
          <a:bodyPr/>
          <a:lstStyle/>
          <a:p>
            <a:pPr algn="just">
              <a:spcBef>
                <a:spcPts val="1800"/>
              </a:spcBef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 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страны, показанные на карте и определите их принадлежность регионам: физико-географическим, историко-культурным и политико-географическим.</a:t>
            </a:r>
          </a:p>
          <a:p>
            <a:pPr algn="just">
              <a:spcBef>
                <a:spcPts val="1800"/>
              </a:spcBef>
              <a:defRPr/>
            </a:pPr>
            <a:endParaRPr lang="ru-RU" sz="1200" dirty="0" smtClean="0"/>
          </a:p>
        </p:txBody>
      </p:sp>
      <p:pic>
        <p:nvPicPr>
          <p:cNvPr id="4" name="Рисунок 3" descr="Общие сведения о Тропической Африке"/>
          <p:cNvPicPr/>
          <p:nvPr/>
        </p:nvPicPr>
        <p:blipFill>
          <a:blip r:embed="rId2"/>
          <a:srcRect r="15000" b="32653"/>
          <a:stretch>
            <a:fillRect/>
          </a:stretch>
        </p:blipFill>
        <p:spPr bwMode="auto">
          <a:xfrm>
            <a:off x="4653632" y="737778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atin America (orthographic projection).svg"/>
          <p:cNvPicPr/>
          <p:nvPr/>
        </p:nvPicPr>
        <p:blipFill>
          <a:blip r:embed="rId3"/>
          <a:srcRect l="16428" r="53929" b="51071"/>
          <a:stretch>
            <a:fillRect/>
          </a:stretch>
        </p:blipFill>
        <p:spPr bwMode="auto">
          <a:xfrm>
            <a:off x="6611802" y="563962"/>
            <a:ext cx="1758030" cy="132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10295"/>
            <a:ext cx="6230652" cy="3544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25390" b="1"/>
          <a:stretch/>
        </p:blipFill>
        <p:spPr>
          <a:xfrm>
            <a:off x="251520" y="2420888"/>
            <a:ext cx="8496944" cy="37454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7166"/>
            <a:ext cx="7772400" cy="5429287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Фи́зико-географи́ческое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райони́рование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 территориального деления земной поверхности, основанная на выявлении и исследовании системы соподчиненных природных регионов, обладающих внутренним единством и своеобразными индивидуальными чертами природы. Районирование бывает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зональным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(пояса, зоны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подзоны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азональным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физико-географические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области, провинции, районы, урочища, фации),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отраслевым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(по рельефу, климату, почвам и др.) и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комплексным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Каждый район обладает уникальным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572140"/>
            <a:ext cx="7772400" cy="857256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географическим положением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14290"/>
            <a:ext cx="8375650" cy="128588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«РЕГИОН» – универсальная единица географического пространства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550" y="1714488"/>
            <a:ext cx="7345363" cy="1714512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обозначение обширных территорий</a:t>
            </a:r>
          </a:p>
          <a:p>
            <a:pPr eaLnBrk="1" hangingPunct="1"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– обозначение сравнительно небольших территорий</a:t>
            </a:r>
          </a:p>
        </p:txBody>
      </p:sp>
      <p:pic>
        <p:nvPicPr>
          <p:cNvPr id="6" name="Рисунок 5" descr="https://ds03.infourok.ru/uploads/ex/029b/000580da-2b3343c6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3.infourok.ru/uploads/ex/029b/000580da-2b3343c6/img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сторико-культурные районы мира. Европа — урок. География, 7 класс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500990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848600" cy="288032"/>
          </a:xfrm>
        </p:spPr>
        <p:txBody>
          <a:bodyPr/>
          <a:lstStyle/>
          <a:p>
            <a:r>
              <a:rPr lang="ru-RU" sz="2000" b="1" dirty="0" smtClean="0"/>
              <a:t>РЕГИОНЫ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7"/>
            <a:ext cx="7914456" cy="1296144"/>
          </a:xfrm>
        </p:spPr>
        <p:txBody>
          <a:bodyPr/>
          <a:lstStyle/>
          <a:p>
            <a:r>
              <a:rPr lang="ru-RU" sz="1200" b="1" dirty="0" smtClean="0"/>
              <a:t>ФИЗИКО-ГЕОГРАФИЧЕСКИЕ  (Сахара, </a:t>
            </a:r>
            <a:r>
              <a:rPr lang="ru-RU" sz="1200" b="1" dirty="0" err="1" smtClean="0"/>
              <a:t>Западно-Сибирская</a:t>
            </a:r>
            <a:r>
              <a:rPr lang="ru-RU" sz="1200" b="1" dirty="0" smtClean="0"/>
              <a:t> низменность, Кавказ и др.)</a:t>
            </a:r>
          </a:p>
          <a:p>
            <a:r>
              <a:rPr lang="ru-RU" sz="1200" b="1" dirty="0" smtClean="0"/>
              <a:t>ЭКОНОМИЧЕСКИЕ</a:t>
            </a:r>
          </a:p>
          <a:p>
            <a:r>
              <a:rPr lang="ru-RU" sz="1200" b="1" dirty="0" smtClean="0"/>
              <a:t>ОТДЕЛЬНЫЕ СТРАНЫ</a:t>
            </a:r>
          </a:p>
          <a:p>
            <a:r>
              <a:rPr lang="ru-RU" sz="1200" b="1" dirty="0" smtClean="0"/>
              <a:t>КОМПАКТНЫЕ ТЕРРИТОРИИ ПРОЖИВАНИЯ ЭТНИЧЕСКИ РОДСТВЕННЫХ НАРОДОВ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433739"/>
            <a:ext cx="8064895" cy="360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961458"/>
            <a:ext cx="4032448" cy="1539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960109"/>
            <a:ext cx="4242048" cy="5760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11960" y="2536170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регионы, характеризующиеся схожестью исторических судеб, природных условий, культур, </a:t>
            </a:r>
            <a:r>
              <a:rPr lang="ru-RU" dirty="0" err="1"/>
              <a:t>этноконфессиональными</a:t>
            </a:r>
            <a:r>
              <a:rPr lang="ru-RU" dirty="0"/>
              <a:t> параллелями, общностью хозяйственной специализации и т.п.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696" y="3688998"/>
            <a:ext cx="4320480" cy="278611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3132138" y="857232"/>
            <a:ext cx="2663825" cy="6429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ЕВРОПА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0" y="1357299"/>
            <a:ext cx="2087563" cy="13573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Западно</a:t>
            </a:r>
            <a:r>
              <a:rPr lang="ru-RU" dirty="0" smtClean="0">
                <a:solidFill>
                  <a:srgbClr val="000000"/>
                </a:solidFill>
              </a:rPr>
              <a:t>-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центрально-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европейская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143108" y="2071678"/>
            <a:ext cx="2735263" cy="10715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Восточно</a:t>
            </a:r>
            <a:r>
              <a:rPr lang="ru-RU" dirty="0" smtClean="0">
                <a:solidFill>
                  <a:srgbClr val="000000"/>
                </a:solidFill>
              </a:rPr>
              <a:t>-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европейская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29190" y="1857364"/>
            <a:ext cx="1425587" cy="10715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Кавказ</a:t>
            </a:r>
          </a:p>
          <a:p>
            <a:pPr algn="ctr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ская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500827" y="1571613"/>
            <a:ext cx="2643174" cy="10001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ts val="2880"/>
              </a:lnSpc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Среднеазиатско</a:t>
            </a:r>
            <a:r>
              <a:rPr lang="ru-RU" dirty="0" smtClean="0">
                <a:solidFill>
                  <a:srgbClr val="000000"/>
                </a:solidFill>
              </a:rPr>
              <a:t>-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казахстанская</a:t>
            </a:r>
            <a:endParaRPr lang="ru-RU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14349" y="3860800"/>
            <a:ext cx="1785949" cy="9255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Восточная Азия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072330" y="3571876"/>
            <a:ext cx="2071671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Сибирская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00101" y="4929198"/>
            <a:ext cx="2428892" cy="13080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err="1" smtClean="0">
                <a:solidFill>
                  <a:srgbClr val="000000"/>
                </a:solidFill>
              </a:rPr>
              <a:t>Юго</a:t>
            </a:r>
            <a:r>
              <a:rPr lang="ru-RU" dirty="0" smtClean="0">
                <a:solidFill>
                  <a:srgbClr val="000000"/>
                </a:solidFill>
              </a:rPr>
              <a:t>-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восточноазиатская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857620" y="5000636"/>
            <a:ext cx="2659069" cy="123665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solidFill>
                  <a:srgbClr val="000000"/>
                </a:solidFill>
              </a:rPr>
              <a:t>Южноазиатская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(Индостан)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929454" y="4929198"/>
            <a:ext cx="1785950" cy="13080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00"/>
                </a:solidFill>
              </a:rPr>
              <a:t>Восточная Азия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rot="5400000">
            <a:off x="1140981" y="2859491"/>
            <a:ext cx="932684" cy="78581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17" name="Прямая со стрелкой 16"/>
          <p:cNvCxnSpPr/>
          <p:nvPr/>
        </p:nvCxnSpPr>
        <p:spPr bwMode="auto">
          <a:xfrm rot="16200000" flipH="1">
            <a:off x="7070335" y="3002367"/>
            <a:ext cx="575494" cy="42862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18" name="Прямая со стрелкой 17"/>
          <p:cNvCxnSpPr/>
          <p:nvPr/>
        </p:nvCxnSpPr>
        <p:spPr bwMode="auto">
          <a:xfrm rot="5400000">
            <a:off x="5176658" y="1752772"/>
            <a:ext cx="362320" cy="15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19" name="Прямая со стрелкой 18"/>
          <p:cNvCxnSpPr/>
          <p:nvPr/>
        </p:nvCxnSpPr>
        <p:spPr bwMode="auto">
          <a:xfrm rot="5400000">
            <a:off x="3536149" y="1678769"/>
            <a:ext cx="428628" cy="21431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20" name="Прямая со стрелкой 19"/>
          <p:cNvCxnSpPr>
            <a:stCxn id="4" idx="3"/>
          </p:cNvCxnSpPr>
          <p:nvPr/>
        </p:nvCxnSpPr>
        <p:spPr bwMode="auto">
          <a:xfrm>
            <a:off x="5795963" y="1178703"/>
            <a:ext cx="1419243" cy="32147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21" name="Прямая со стрелкой 20"/>
          <p:cNvCxnSpPr>
            <a:stCxn id="4" idx="1"/>
          </p:cNvCxnSpPr>
          <p:nvPr/>
        </p:nvCxnSpPr>
        <p:spPr bwMode="auto">
          <a:xfrm rot="10800000" flipV="1">
            <a:off x="2000232" y="1178702"/>
            <a:ext cx="1131906" cy="25003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28" name="Прямая со стрелкой 27"/>
          <p:cNvCxnSpPr/>
          <p:nvPr/>
        </p:nvCxnSpPr>
        <p:spPr bwMode="auto">
          <a:xfrm rot="5400000">
            <a:off x="2000232" y="3786190"/>
            <a:ext cx="1571636" cy="5715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29" name="Прямая со стрелкой 28"/>
          <p:cNvCxnSpPr/>
          <p:nvPr/>
        </p:nvCxnSpPr>
        <p:spPr bwMode="auto">
          <a:xfrm rot="16200000" flipH="1">
            <a:off x="6966598" y="4534864"/>
            <a:ext cx="373720" cy="3051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cxnSp>
        <p:nvCxnSpPr>
          <p:cNvPr id="30" name="Прямая со стрелкой 29"/>
          <p:cNvCxnSpPr/>
          <p:nvPr/>
        </p:nvCxnSpPr>
        <p:spPr bwMode="auto">
          <a:xfrm rot="16200000" flipH="1">
            <a:off x="3282696" y="3646734"/>
            <a:ext cx="1649914" cy="92869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</p:cxnSp>
      <p:sp>
        <p:nvSpPr>
          <p:cNvPr id="27" name="Скругленный прямоугольник 26"/>
          <p:cNvSpPr/>
          <p:nvPr/>
        </p:nvSpPr>
        <p:spPr bwMode="auto">
          <a:xfrm>
            <a:off x="4357686" y="3143248"/>
            <a:ext cx="2571768" cy="150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0000"/>
                </a:solidFill>
              </a:rPr>
              <a:t>Юго</a:t>
            </a:r>
            <a:r>
              <a:rPr lang="ru-RU" sz="2000" dirty="0" smtClean="0">
                <a:solidFill>
                  <a:srgbClr val="000000"/>
                </a:solidFill>
              </a:rPr>
              <a:t>-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err="1" smtClean="0">
                <a:solidFill>
                  <a:srgbClr val="000000"/>
                </a:solidFill>
              </a:rPr>
              <a:t>западноазиатская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(или Передняя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Азия)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214290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Историко-культурные провинции (ИКП)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5286380" y="3000372"/>
            <a:ext cx="285752" cy="457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878687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solidFill>
                  <a:srgbClr val="000000"/>
                </a:solidFill>
              </a:rPr>
              <a:t>Среднеазиатско-казахстанская</a:t>
            </a:r>
            <a:r>
              <a:rPr lang="ru-RU" sz="2200" dirty="0" smtClean="0">
                <a:solidFill>
                  <a:srgbClr val="000000"/>
                </a:solidFill>
              </a:rPr>
              <a:t> провинция </a:t>
            </a:r>
            <a:r>
              <a:rPr lang="ru-RU" sz="2200" b="0" dirty="0" smtClean="0">
                <a:solidFill>
                  <a:srgbClr val="000000"/>
                </a:solidFill>
              </a:rPr>
              <a:t>занимает засушливые равнины к востоку от Каспийского моря, пустыни и высокие горные системы Тянь-Шаня и Памира. Для ее населения характерно смешение больших </a:t>
            </a:r>
            <a:r>
              <a:rPr lang="ru-RU" sz="2200" b="0" dirty="0" err="1" smtClean="0">
                <a:solidFill>
                  <a:srgbClr val="000000"/>
                </a:solidFill>
              </a:rPr>
              <a:t>европе-оидной</a:t>
            </a:r>
            <a:r>
              <a:rPr lang="ru-RU" sz="2200" b="0" dirty="0" smtClean="0">
                <a:solidFill>
                  <a:srgbClr val="000000"/>
                </a:solidFill>
              </a:rPr>
              <a:t> и монголоидной рас. На севере сформировалась южно-сибирская переходная раса; европеоидные черты наиболее выражены на юге, монголоидные – у киргизов и части казахов. Большинство народов говорит на тюркских языках, таджики и </a:t>
            </a:r>
            <a:r>
              <a:rPr lang="ru-RU" sz="2200" b="0" dirty="0" err="1" smtClean="0">
                <a:solidFill>
                  <a:srgbClr val="000000"/>
                </a:solidFill>
              </a:rPr>
              <a:t>припамирские</a:t>
            </a:r>
            <a:r>
              <a:rPr lang="ru-RU" sz="2200" b="0" dirty="0" smtClean="0">
                <a:solidFill>
                  <a:srgbClr val="000000"/>
                </a:solidFill>
              </a:rPr>
              <a:t> народности – на </a:t>
            </a:r>
            <a:r>
              <a:rPr lang="ru-RU" sz="2200" b="0" dirty="0" err="1" smtClean="0">
                <a:solidFill>
                  <a:srgbClr val="000000"/>
                </a:solidFill>
              </a:rPr>
              <a:t>индо-европейских</a:t>
            </a:r>
            <a:r>
              <a:rPr lang="ru-RU" sz="2200" b="0" dirty="0" smtClean="0">
                <a:solidFill>
                  <a:srgbClr val="000000"/>
                </a:solidFill>
              </a:rPr>
              <a:t> (иранских) языках. Основное занятие – плужное земледелие на орошаемых и богарных землях. В оазисах на юге традиционное сельское жилище – глинобитное прямоугольное с плоской крышей, в горах преобладает каркасное, у кочевников и полукочевников – круглая юрта с решетчатым остовом и войлочным покрытием; зимнее жилище на севере испытало влияние русских переселенцев.</a:t>
            </a:r>
          </a:p>
          <a:p>
            <a:pPr algn="just"/>
            <a:r>
              <a:rPr lang="ru-RU" sz="2200" b="0" dirty="0" smtClean="0">
                <a:solidFill>
                  <a:srgbClr val="000000"/>
                </a:solidFill>
              </a:rPr>
              <a:t>     В народном искусстве сохраняются богатые традиции домашнего производства ковров, кошм, аппликаций, резьбы по дереву и </a:t>
            </a:r>
            <a:r>
              <a:rPr lang="ru-RU" sz="2200" b="0" dirty="0" err="1" smtClean="0">
                <a:solidFill>
                  <a:srgbClr val="000000"/>
                </a:solidFill>
              </a:rPr>
              <a:t>ганчу</a:t>
            </a:r>
            <a:r>
              <a:rPr lang="ru-RU" sz="2200" b="0" dirty="0" smtClean="0">
                <a:solidFill>
                  <a:srgbClr val="000000"/>
                </a:solidFill>
              </a:rPr>
              <a:t>, керамики, фольклора. Развит эпос (сказания </a:t>
            </a:r>
            <a:r>
              <a:rPr lang="ru-RU" sz="2200" b="0" dirty="0" err="1" smtClean="0">
                <a:solidFill>
                  <a:srgbClr val="000000"/>
                </a:solidFill>
              </a:rPr>
              <a:t>Алпамыс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Манас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Коркыт-Ата</a:t>
            </a:r>
            <a:r>
              <a:rPr lang="ru-RU" sz="2200" b="0" dirty="0" smtClean="0">
                <a:solidFill>
                  <a:srgbClr val="000000"/>
                </a:solidFill>
              </a:rPr>
              <a:t>). </a:t>
            </a:r>
          </a:p>
          <a:p>
            <a:pPr algn="just"/>
            <a:endParaRPr lang="ru-RU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Настя и Женя\Рабочий стол\Image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3373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dirty="0" smtClean="0">
                <a:solidFill>
                  <a:srgbClr val="000000"/>
                </a:solidFill>
              </a:rPr>
              <a:t>Политико-географическое районирование</a:t>
            </a:r>
          </a:p>
          <a:p>
            <a:pPr algn="just"/>
            <a:r>
              <a:rPr lang="ru-RU" b="0" dirty="0" smtClean="0"/>
              <a:t>    </a:t>
            </a:r>
            <a:r>
              <a:rPr lang="ru-RU" b="0" dirty="0" smtClean="0">
                <a:solidFill>
                  <a:srgbClr val="000000"/>
                </a:solidFill>
              </a:rPr>
              <a:t> </a:t>
            </a:r>
            <a:r>
              <a:rPr lang="ru-RU" sz="2200" b="0" dirty="0" err="1" smtClean="0">
                <a:solidFill>
                  <a:srgbClr val="000000"/>
                </a:solidFill>
              </a:rPr>
              <a:t>Пoнятие</a:t>
            </a:r>
            <a:r>
              <a:rPr lang="ru-RU" sz="2200" b="0" dirty="0" smtClean="0">
                <a:solidFill>
                  <a:srgbClr val="000000"/>
                </a:solidFill>
              </a:rPr>
              <a:t> «</a:t>
            </a:r>
            <a:r>
              <a:rPr lang="ru-RU" sz="2200" dirty="0" err="1" smtClean="0">
                <a:solidFill>
                  <a:srgbClr val="000000"/>
                </a:solidFill>
              </a:rPr>
              <a:t>пoлитикo-геoграфическoе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пoлoжение</a:t>
            </a:r>
            <a:r>
              <a:rPr lang="ru-RU" sz="2200" b="0" dirty="0" smtClean="0">
                <a:solidFill>
                  <a:srgbClr val="000000"/>
                </a:solidFill>
              </a:rPr>
              <a:t> </a:t>
            </a:r>
            <a:r>
              <a:rPr lang="ru-RU" sz="2200" b="0" dirty="0" err="1" smtClean="0">
                <a:solidFill>
                  <a:srgbClr val="000000"/>
                </a:solidFill>
              </a:rPr>
              <a:t>какoй-либo</a:t>
            </a:r>
            <a:r>
              <a:rPr lang="ru-RU" sz="2200" b="0" dirty="0" smtClean="0">
                <a:solidFill>
                  <a:srgbClr val="000000"/>
                </a:solidFill>
              </a:rPr>
              <a:t> страны» </a:t>
            </a:r>
            <a:r>
              <a:rPr lang="ru-RU" sz="2200" b="0" dirty="0" err="1" smtClean="0">
                <a:solidFill>
                  <a:srgbClr val="000000"/>
                </a:solidFill>
              </a:rPr>
              <a:t>oзначает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пoлoжение</a:t>
            </a:r>
            <a:r>
              <a:rPr lang="ru-RU" sz="2200" b="0" dirty="0" smtClean="0">
                <a:solidFill>
                  <a:srgbClr val="000000"/>
                </a:solidFill>
              </a:rPr>
              <a:t> ее </a:t>
            </a:r>
            <a:r>
              <a:rPr lang="ru-RU" sz="2200" b="0" dirty="0" err="1" smtClean="0">
                <a:solidFill>
                  <a:srgbClr val="000000"/>
                </a:solidFill>
              </a:rPr>
              <a:t>пo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oтнoшению</a:t>
            </a:r>
            <a:r>
              <a:rPr lang="ru-RU" sz="2200" b="0" dirty="0" smtClean="0">
                <a:solidFill>
                  <a:srgbClr val="000000"/>
                </a:solidFill>
              </a:rPr>
              <a:t> к другим </a:t>
            </a:r>
            <a:r>
              <a:rPr lang="ru-RU" sz="2200" b="0" dirty="0" err="1" smtClean="0">
                <a:solidFill>
                  <a:srgbClr val="000000"/>
                </a:solidFill>
              </a:rPr>
              <a:t>гoсударствам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прoвoдящим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мирoлюбивую</a:t>
            </a:r>
            <a:r>
              <a:rPr lang="ru-RU" sz="2200" b="0" dirty="0" smtClean="0">
                <a:solidFill>
                  <a:srgbClr val="000000"/>
                </a:solidFill>
              </a:rPr>
              <a:t> политику, или к </a:t>
            </a:r>
            <a:r>
              <a:rPr lang="ru-RU" sz="2200" b="0" dirty="0" err="1" smtClean="0">
                <a:solidFill>
                  <a:srgbClr val="000000"/>
                </a:solidFill>
              </a:rPr>
              <a:t>oчагам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междунарoднoй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напряженнoсти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междунарoдным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сoюзам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к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райoнам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региoнальных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кoнфликтов</a:t>
            </a:r>
            <a:r>
              <a:rPr lang="ru-RU" sz="2200" b="0" dirty="0" smtClean="0">
                <a:solidFill>
                  <a:srgbClr val="000000"/>
                </a:solidFill>
              </a:rPr>
              <a:t>, </a:t>
            </a:r>
            <a:r>
              <a:rPr lang="ru-RU" sz="2200" b="0" dirty="0" err="1" smtClean="0">
                <a:solidFill>
                  <a:srgbClr val="000000"/>
                </a:solidFill>
              </a:rPr>
              <a:t>к</a:t>
            </a:r>
            <a:r>
              <a:rPr lang="ru-RU" sz="2200" b="0" dirty="0" smtClean="0">
                <a:solidFill>
                  <a:srgbClr val="000000"/>
                </a:solidFill>
              </a:rPr>
              <a:t> военным базам. Это </a:t>
            </a:r>
            <a:r>
              <a:rPr lang="ru-RU" sz="2200" b="0" dirty="0" err="1" smtClean="0">
                <a:solidFill>
                  <a:srgbClr val="000000"/>
                </a:solidFill>
              </a:rPr>
              <a:t>пoнятие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рoдственнo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пoнятию</a:t>
            </a:r>
            <a:r>
              <a:rPr lang="ru-RU" sz="2200" b="0" dirty="0" smtClean="0">
                <a:solidFill>
                  <a:srgbClr val="000000"/>
                </a:solidFill>
              </a:rPr>
              <a:t> </a:t>
            </a:r>
            <a:r>
              <a:rPr lang="ru-RU" sz="2200" dirty="0" smtClean="0">
                <a:solidFill>
                  <a:srgbClr val="000000"/>
                </a:solidFill>
              </a:rPr>
              <a:t>«</a:t>
            </a:r>
            <a:r>
              <a:rPr lang="ru-RU" sz="2200" dirty="0" err="1" smtClean="0">
                <a:solidFill>
                  <a:srgbClr val="000000"/>
                </a:solidFill>
              </a:rPr>
              <a:t>экoнoмикo-геoграфическoе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пoлoжение</a:t>
            </a:r>
            <a:r>
              <a:rPr lang="ru-RU" sz="2200" dirty="0" smtClean="0">
                <a:solidFill>
                  <a:srgbClr val="000000"/>
                </a:solidFill>
              </a:rPr>
              <a:t>»</a:t>
            </a:r>
            <a:r>
              <a:rPr lang="ru-RU" sz="2200" b="0" dirty="0" smtClean="0">
                <a:solidFill>
                  <a:srgbClr val="000000"/>
                </a:solidFill>
              </a:rPr>
              <a:t>, так как </a:t>
            </a:r>
            <a:r>
              <a:rPr lang="ru-RU" sz="2200" b="0" dirty="0" err="1" smtClean="0">
                <a:solidFill>
                  <a:srgbClr val="000000"/>
                </a:solidFill>
              </a:rPr>
              <a:t>пoлитика</a:t>
            </a:r>
            <a:r>
              <a:rPr lang="ru-RU" sz="2200" b="0" dirty="0" smtClean="0">
                <a:solidFill>
                  <a:srgbClr val="000000"/>
                </a:solidFill>
              </a:rPr>
              <a:t> и </a:t>
            </a:r>
            <a:r>
              <a:rPr lang="ru-RU" sz="2200" b="0" dirty="0" err="1" smtClean="0">
                <a:solidFill>
                  <a:srgbClr val="000000"/>
                </a:solidFill>
              </a:rPr>
              <a:t>экoнoмика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теснo</a:t>
            </a:r>
            <a:r>
              <a:rPr lang="ru-RU" sz="2200" b="0" dirty="0" smtClean="0">
                <a:solidFill>
                  <a:srgbClr val="000000"/>
                </a:solidFill>
              </a:rPr>
              <a:t> связаны между </a:t>
            </a:r>
            <a:r>
              <a:rPr lang="ru-RU" sz="2200" b="0" dirty="0" err="1" smtClean="0">
                <a:solidFill>
                  <a:srgbClr val="000000"/>
                </a:solidFill>
              </a:rPr>
              <a:t>сoбoй</a:t>
            </a:r>
            <a:r>
              <a:rPr lang="ru-RU" sz="2200" b="0" dirty="0" smtClean="0">
                <a:solidFill>
                  <a:srgbClr val="000000"/>
                </a:solidFill>
              </a:rPr>
              <a:t>. </a:t>
            </a:r>
            <a:r>
              <a:rPr lang="ru-RU" sz="2200" dirty="0" err="1" smtClean="0">
                <a:solidFill>
                  <a:srgbClr val="000000"/>
                </a:solidFill>
              </a:rPr>
              <a:t>Пoд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экoнoмикo-геoграфическим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пoлoжением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пoнимают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пoлoжение</a:t>
            </a:r>
            <a:r>
              <a:rPr lang="ru-RU" sz="2200" b="0" dirty="0" smtClean="0">
                <a:solidFill>
                  <a:srgbClr val="000000"/>
                </a:solidFill>
              </a:rPr>
              <a:t> страны </a:t>
            </a:r>
            <a:r>
              <a:rPr lang="ru-RU" sz="2200" b="0" dirty="0" err="1" smtClean="0">
                <a:solidFill>
                  <a:srgbClr val="000000"/>
                </a:solidFill>
              </a:rPr>
              <a:t>oтнoсительнo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тoргoвых</a:t>
            </a:r>
            <a:r>
              <a:rPr lang="ru-RU" sz="2200" b="0" dirty="0" smtClean="0">
                <a:solidFill>
                  <a:srgbClr val="000000"/>
                </a:solidFill>
              </a:rPr>
              <a:t> путей, </a:t>
            </a:r>
            <a:r>
              <a:rPr lang="ru-RU" sz="2200" b="0" dirty="0" err="1" smtClean="0">
                <a:solidFill>
                  <a:srgbClr val="000000"/>
                </a:solidFill>
              </a:rPr>
              <a:t>центрoв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прoмышленнoсти</a:t>
            </a:r>
            <a:r>
              <a:rPr lang="ru-RU" sz="2200" b="0" dirty="0" smtClean="0">
                <a:solidFill>
                  <a:srgbClr val="000000"/>
                </a:solidFill>
              </a:rPr>
              <a:t> и </a:t>
            </a:r>
            <a:r>
              <a:rPr lang="ru-RU" sz="2200" b="0" dirty="0" err="1" smtClean="0">
                <a:solidFill>
                  <a:srgbClr val="000000"/>
                </a:solidFill>
              </a:rPr>
              <a:t>сельскoгo</a:t>
            </a:r>
            <a:r>
              <a:rPr lang="ru-RU" sz="2200" b="0" dirty="0" smtClean="0">
                <a:solidFill>
                  <a:srgbClr val="000000"/>
                </a:solidFill>
              </a:rPr>
              <a:t> </a:t>
            </a:r>
            <a:r>
              <a:rPr lang="ru-RU" sz="2200" b="0" dirty="0" err="1" smtClean="0">
                <a:solidFill>
                  <a:srgbClr val="000000"/>
                </a:solidFill>
              </a:rPr>
              <a:t>хoзяйства</a:t>
            </a:r>
            <a:r>
              <a:rPr lang="ru-RU" sz="2200" b="0" dirty="0" smtClean="0">
                <a:solidFill>
                  <a:srgbClr val="000000"/>
                </a:solidFill>
              </a:rPr>
              <a:t>, положение транспортных путей относительно мировых рынков.</a:t>
            </a:r>
            <a:endParaRPr lang="ru-RU" sz="22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Презентация анализа причин неудачи проекта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Презентация анализа причин неудачи проекта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анализа причин неудачи проекта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анализа причин неудачи проекта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482</TotalTime>
  <Words>345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Презентация анализа причин неудачи проекта</vt:lpstr>
      <vt:lpstr>Тема урока: Комплексное географическое районирование </vt:lpstr>
      <vt:lpstr>Фи́зико-географи́ческое райони́рование:  — система территориального деления земной поверхности, основанная на выявлении и исследовании системы соподчиненных природных регионов, обладающих внутренним единством и своеобразными индивидуальными чертами природы. Районирование бывает зональным (пояса, зоны и подзоны) и азональным, (физико-географические, области, провинции, районы, урочища, фации), отраслевым (по рельефу, климату, почвам и др.) и комплексным. Каждый район обладает уникальным </vt:lpstr>
      <vt:lpstr>«РЕГИОН» – универсальная единица географического пространства</vt:lpstr>
      <vt:lpstr>Презентация PowerPoint</vt:lpstr>
      <vt:lpstr>РЕГИОНЫ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creator>art</dc:creator>
  <cp:lastModifiedBy>Admin</cp:lastModifiedBy>
  <cp:revision>58</cp:revision>
  <dcterms:created xsi:type="dcterms:W3CDTF">2008-02-04T12:40:31Z</dcterms:created>
  <dcterms:modified xsi:type="dcterms:W3CDTF">2020-04-03T12:35:27Z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