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76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0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0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9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5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3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1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4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1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9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2DE4D2-BF55-4249-8E40-49AAE50A9BE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4753B4-F3ED-4F7E-A435-BF1892E95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9354">
            <a:off x="172106" y="275316"/>
            <a:ext cx="10524234" cy="1943357"/>
          </a:xfrm>
        </p:spPr>
        <p:txBody>
          <a:bodyPr>
            <a:noAutofit/>
          </a:bodyPr>
          <a:lstStyle/>
          <a:p>
            <a:r>
              <a:rPr lang="ru-RU" sz="4400" dirty="0" smtClean="0"/>
              <a:t>Основы предпринимательства и бизнеса</a:t>
            </a:r>
            <a:br>
              <a:rPr lang="ru-RU" sz="4400" dirty="0" smtClean="0"/>
            </a:br>
            <a:r>
              <a:rPr lang="ru-RU" sz="4400" dirty="0" smtClean="0"/>
              <a:t>раздел 4: дизайн – мышление</a:t>
            </a:r>
            <a:br>
              <a:rPr lang="ru-RU" sz="4400" dirty="0" smtClean="0"/>
            </a:br>
            <a:r>
              <a:rPr lang="ru-RU" sz="4400" dirty="0" smtClean="0"/>
              <a:t>Тема урока: «Генерация идей»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65251">
            <a:off x="1065329" y="2131707"/>
            <a:ext cx="9755187" cy="3040115"/>
          </a:xfrm>
        </p:spPr>
        <p:txBody>
          <a:bodyPr/>
          <a:lstStyle/>
          <a:p>
            <a:r>
              <a:rPr lang="ru-RU" sz="2400" dirty="0" smtClean="0"/>
              <a:t>Цели обучения</a:t>
            </a:r>
            <a:r>
              <a:rPr lang="ru-RU" sz="2400" dirty="0" smtClean="0"/>
              <a:t>:</a:t>
            </a:r>
          </a:p>
          <a:p>
            <a:r>
              <a:rPr lang="ru-RU" sz="2400" b="1" dirty="0" smtClean="0"/>
              <a:t>1) </a:t>
            </a:r>
            <a:r>
              <a:rPr lang="ru-RU" sz="2400" dirty="0" smtClean="0"/>
              <a:t>Познакомиться с понятием, принципами, правилами и этапами брейнсторминга</a:t>
            </a:r>
          </a:p>
          <a:p>
            <a:r>
              <a:rPr lang="ru-RU" sz="2400" b="1" dirty="0" smtClean="0"/>
              <a:t>2) </a:t>
            </a:r>
            <a:r>
              <a:rPr lang="ru-RU" sz="2400" dirty="0" smtClean="0"/>
              <a:t>Научиться систематизировать полученные результаты и выбирать наиболее перспективные из них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134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принципа групповой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1620051"/>
            <a:ext cx="10394707" cy="3311189"/>
          </a:xfrm>
        </p:spPr>
        <p:txBody>
          <a:bodyPr/>
          <a:lstStyle/>
          <a:p>
            <a:r>
              <a:rPr lang="ru-RU" dirty="0" smtClean="0"/>
              <a:t>Полноценное участие</a:t>
            </a:r>
          </a:p>
          <a:p>
            <a:r>
              <a:rPr lang="ru-RU" dirty="0" smtClean="0"/>
              <a:t>Взаимопонимание</a:t>
            </a:r>
          </a:p>
          <a:p>
            <a:r>
              <a:rPr lang="ru-RU" dirty="0" smtClean="0"/>
              <a:t>Взаимоприемлемые решения </a:t>
            </a:r>
          </a:p>
          <a:p>
            <a:r>
              <a:rPr lang="ru-RU" dirty="0" smtClean="0"/>
              <a:t>Общая ответственность задач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53" y="1620051"/>
            <a:ext cx="3812592" cy="37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2" y="662048"/>
            <a:ext cx="7294418" cy="1151965"/>
          </a:xfrm>
        </p:spPr>
        <p:txBody>
          <a:bodyPr/>
          <a:lstStyle/>
          <a:p>
            <a:r>
              <a:rPr lang="ru-RU" dirty="0" smtClean="0"/>
              <a:t>Задачи фасилитатора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3182" y="2035687"/>
            <a:ext cx="10394707" cy="3311189"/>
          </a:xfrm>
        </p:spPr>
        <p:txBody>
          <a:bodyPr/>
          <a:lstStyle/>
          <a:p>
            <a:r>
              <a:rPr lang="ru-RU" dirty="0" smtClean="0"/>
              <a:t>Максимально вовлечь всех присутствующих в процесс обсуждения </a:t>
            </a:r>
          </a:p>
          <a:p>
            <a:r>
              <a:rPr lang="ru-RU" dirty="0" smtClean="0"/>
              <a:t>Гибко управлять обсуждением проблем</a:t>
            </a:r>
          </a:p>
          <a:p>
            <a:r>
              <a:rPr lang="ru-RU" dirty="0" smtClean="0"/>
              <a:t>Компетентно отвечать на вопросы участников фасилитации</a:t>
            </a:r>
          </a:p>
          <a:p>
            <a:r>
              <a:rPr lang="ru-RU" dirty="0" smtClean="0"/>
              <a:t>Чётко и ясно инструктировать участников перед упражнением</a:t>
            </a:r>
          </a:p>
          <a:p>
            <a:r>
              <a:rPr lang="ru-RU" dirty="0" smtClean="0"/>
              <a:t>Вести конструктивную дискуссию после упражнений</a:t>
            </a:r>
          </a:p>
          <a:p>
            <a:r>
              <a:rPr lang="ru-RU" dirty="0" smtClean="0"/>
              <a:t>Стимулировать процесс принятия решений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79" y="221674"/>
            <a:ext cx="3260529" cy="53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45472"/>
            <a:ext cx="10396882" cy="1151965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1945" y="1288477"/>
            <a:ext cx="10394707" cy="41830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Сыграйте в любую из четырёх разминок (страница 146) по видео – конференции</a:t>
            </a:r>
          </a:p>
          <a:p>
            <a:r>
              <a:rPr lang="ru-RU" dirty="0" smtClean="0"/>
              <a:t>Обсудите, какие навыки и опыт могут помочь фасилитатору в ходе работы</a:t>
            </a:r>
          </a:p>
          <a:p>
            <a:r>
              <a:rPr lang="ru-RU" dirty="0" smtClean="0"/>
              <a:t>В рамках группового проекта , назначьте фасилитатора</a:t>
            </a:r>
          </a:p>
          <a:p>
            <a:r>
              <a:rPr lang="ru-RU" dirty="0" smtClean="0"/>
              <a:t>Фасилитатору – выучить принципы и задачи фасилитатора, стараться их использовать</a:t>
            </a:r>
          </a:p>
          <a:p>
            <a:r>
              <a:rPr lang="ru-RU" dirty="0" smtClean="0"/>
              <a:t>Разобрать методы: Сила десяти, перевёртыши, метод голосования, метод бинго, 4 категории</a:t>
            </a:r>
          </a:p>
          <a:p>
            <a:r>
              <a:rPr lang="ru-RU" dirty="0" smtClean="0"/>
              <a:t>Проведите мозговой штурм по видео – конференции. Проблема: нужно разработать решения, которое бы позволило водителю находить пустые свободные места среди тысячи мест, разбросанных на разных этажах парковки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22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4" y="1260765"/>
            <a:ext cx="10396882" cy="35695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«Ты никогда не решишь проблему, если будешь думать так же, как те, кто её создал»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					Альберт </a:t>
            </a:r>
            <a:r>
              <a:rPr lang="ru-RU" dirty="0" err="1" smtClean="0"/>
              <a:t>эйнштейн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4" y="2757053"/>
            <a:ext cx="2508823" cy="41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(</a:t>
            </a:r>
            <a:r>
              <a:rPr lang="ru-RU" dirty="0" smtClean="0"/>
              <a:t>Мозговой штурм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676401"/>
            <a:ext cx="10394707" cy="1675421"/>
          </a:xfrm>
        </p:spPr>
        <p:txBody>
          <a:bodyPr/>
          <a:lstStyle/>
          <a:p>
            <a:r>
              <a:rPr lang="ru-RU" dirty="0" smtClean="0"/>
              <a:t>Мозговой штурм – это оперативный метод решения проблемы на основе стимулирования творческой активности, при котором участникам обсуждения предлагают высказывать как можно большее количество вариантов решения, в том числе самых фантастичных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5801" y="3351822"/>
            <a:ext cx="10394707" cy="2148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Метод мозгового штурма был придуман в 1941 году одним из сотрудников американского рекламного агентства </a:t>
            </a:r>
            <a:r>
              <a:rPr lang="en-US" dirty="0" smtClean="0"/>
              <a:t>BBD&amp;o</a:t>
            </a:r>
            <a:r>
              <a:rPr lang="ru-RU" dirty="0" smtClean="0"/>
              <a:t>. Имя автора – </a:t>
            </a:r>
            <a:r>
              <a:rPr lang="ru-RU" dirty="0" smtClean="0">
                <a:solidFill>
                  <a:srgbClr val="C00000"/>
                </a:solidFill>
              </a:rPr>
              <a:t>Алекс Фокни Осборн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Метод основывается на стимулировании творческой активности участников для выдвижения всевозможных вариантов решения, после чего из общей массы идей выбираются наиболее подходящие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44" y="2828366"/>
            <a:ext cx="1417719" cy="17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8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10396882" cy="1151965"/>
          </a:xfrm>
        </p:spPr>
        <p:txBody>
          <a:bodyPr/>
          <a:lstStyle/>
          <a:p>
            <a:r>
              <a:rPr lang="ru-RU" dirty="0" smtClean="0"/>
              <a:t>Плюсы брейнсторминга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0" y="1837765"/>
            <a:ext cx="10394707" cy="3536820"/>
          </a:xfrm>
        </p:spPr>
        <p:txBody>
          <a:bodyPr/>
          <a:lstStyle/>
          <a:p>
            <a:r>
              <a:rPr lang="ru-RU" dirty="0" smtClean="0"/>
              <a:t>Во – первых: коллективная деятельность участников, имеющих собственный опыт, видение ситуации и знания образуют эффект </a:t>
            </a:r>
            <a:r>
              <a:rPr lang="ru-RU" dirty="0" smtClean="0">
                <a:solidFill>
                  <a:srgbClr val="C00000"/>
                </a:solidFill>
              </a:rPr>
              <a:t>синергии</a:t>
            </a:r>
          </a:p>
          <a:p>
            <a:r>
              <a:rPr lang="ru-RU" dirty="0" smtClean="0"/>
              <a:t>Во – вторых: процесс мозгового штурма сам по себе является увлекательной коллективной деятельностью, порой выражающейся в виде игр.</a:t>
            </a:r>
          </a:p>
          <a:p>
            <a:r>
              <a:rPr lang="ru-RU" dirty="0" smtClean="0"/>
              <a:t>В – третьих: Сопровождая процесс дружественная и позитивная обстановка способствует укреплению дружеских и деловых взаимоотношений, позволяет его участникам не только конструктивно воспринимать любую критику, но и импровизировать и использовать максимум своего потенциала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50" y="2246760"/>
            <a:ext cx="2015560" cy="27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обязательных этапа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Постановка проблемы – это предварительный этап, задача которого заключается в чёткой формулировке задачи или проблемы, подборе участников и назначении некоторых ролей (ведущего, помощников, </a:t>
            </a:r>
            <a:r>
              <a:rPr lang="ru-RU" dirty="0" smtClean="0">
                <a:solidFill>
                  <a:srgbClr val="C00000"/>
                </a:solidFill>
              </a:rPr>
              <a:t>фасилитатора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Собственно сам процесс генерации идей – В этом этапе весь успех предприятия. Для этого необходимо соблюдать некоторые </a:t>
            </a:r>
            <a:r>
              <a:rPr lang="ru-RU" dirty="0" smtClean="0">
                <a:solidFill>
                  <a:srgbClr val="FFC000"/>
                </a:solidFill>
              </a:rPr>
              <a:t>правила</a:t>
            </a:r>
            <a:r>
              <a:rPr lang="ru-RU" dirty="0" smtClean="0"/>
              <a:t>(слайд 7)</a:t>
            </a:r>
          </a:p>
          <a:p>
            <a:r>
              <a:rPr lang="ru-RU" dirty="0" smtClean="0"/>
              <a:t>Отбор и оценка идей – вот здесь мы уже будем систематизировать и отбирать идеи. Это очень важный этап, который просто нельзя проигнорировать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7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при генерации идей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618" y="1606196"/>
            <a:ext cx="8167255" cy="3311189"/>
          </a:xfrm>
        </p:spPr>
        <p:txBody>
          <a:bodyPr/>
          <a:lstStyle/>
          <a:p>
            <a:r>
              <a:rPr lang="ru-RU" dirty="0" smtClean="0"/>
              <a:t>Набирать максимальное число вариантов идей без любых ограничений (они могут даже быть фантастическими, нестандартными)</a:t>
            </a:r>
          </a:p>
          <a:p>
            <a:r>
              <a:rPr lang="ru-RU" dirty="0" smtClean="0"/>
              <a:t>Идеи можно и нужно комбинировать и улучшать</a:t>
            </a:r>
          </a:p>
          <a:p>
            <a:r>
              <a:rPr lang="ru-RU" dirty="0" smtClean="0"/>
              <a:t>Не должно быть никакой критики или оценивания предлагаемых идей (отключить критическое мышление, позволить себе не беспокоиться о бюджете реализации, о возможности реализации в принципе и т.п.)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7" y="1606196"/>
            <a:ext cx="3347605" cy="33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10" y="0"/>
            <a:ext cx="10396882" cy="1151965"/>
          </a:xfrm>
        </p:spPr>
        <p:txBody>
          <a:bodyPr/>
          <a:lstStyle/>
          <a:p>
            <a:r>
              <a:rPr lang="ru-RU" dirty="0" smtClean="0"/>
              <a:t>Простые и важные 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3285" y="941178"/>
            <a:ext cx="10394707" cy="462834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Чем больше идей, тем больше качество решения</a:t>
            </a:r>
          </a:p>
          <a:p>
            <a:r>
              <a:rPr lang="ru-RU" dirty="0" smtClean="0"/>
              <a:t>Не судить, не критиковать, не комментировать негативно выдвигаемые предложения на ранней стадии</a:t>
            </a:r>
          </a:p>
          <a:p>
            <a:r>
              <a:rPr lang="ru-RU" dirty="0" smtClean="0"/>
              <a:t>Не отбрасывать «сумасшедшие идеи»</a:t>
            </a:r>
          </a:p>
          <a:p>
            <a:r>
              <a:rPr lang="ru-RU" dirty="0" smtClean="0"/>
              <a:t>Не бояться соединять и улучшать свои идеи и чужие</a:t>
            </a:r>
          </a:p>
          <a:p>
            <a:r>
              <a:rPr lang="ru-RU" dirty="0" smtClean="0"/>
              <a:t>Не перебивать, дать высказаться каждому</a:t>
            </a:r>
          </a:p>
          <a:p>
            <a:r>
              <a:rPr lang="ru-RU" dirty="0" smtClean="0"/>
              <a:t>Придерживаться главной проблемы</a:t>
            </a:r>
          </a:p>
          <a:p>
            <a:r>
              <a:rPr lang="ru-RU" dirty="0" smtClean="0"/>
              <a:t>Давать каждой идее условное название</a:t>
            </a:r>
          </a:p>
          <a:p>
            <a:r>
              <a:rPr lang="ru-RU" dirty="0" smtClean="0"/>
              <a:t>Делать зарисовки</a:t>
            </a:r>
          </a:p>
          <a:p>
            <a:r>
              <a:rPr lang="ru-RU" dirty="0" smtClean="0"/>
              <a:t>Результат наоборот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00" y="2093143"/>
            <a:ext cx="5081129" cy="41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9855"/>
            <a:ext cx="10396882" cy="11311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 проведением генерации идей полезно проводить подготовительный разогрев. Также разогревы используют после перерыва. Задача разогрева – сфокусировать и настроить сознание на тему и работу по поиску решения проблем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1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Фасилитатор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1639726"/>
          </a:xfrm>
        </p:spPr>
        <p:txBody>
          <a:bodyPr>
            <a:normAutofit/>
          </a:bodyPr>
          <a:lstStyle/>
          <a:p>
            <a:r>
              <a:rPr lang="ru-RU" dirty="0" smtClean="0"/>
              <a:t>Фасилитатор – это участник, обеспечивающий слаженность в работе группы,  следящий за соблюдением формата, принципов и времени работы, систематизирующий информацию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17" y="1974272"/>
            <a:ext cx="3719946" cy="3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1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104</TotalTime>
  <Words>599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Impact</vt:lpstr>
      <vt:lpstr>Главное мероприятие</vt:lpstr>
      <vt:lpstr>Основы предпринимательства и бизнеса раздел 4: дизайн – мышление Тема урока: «Генерация идей» </vt:lpstr>
      <vt:lpstr>«Ты никогда не решишь проблему, если будешь думать так же, как те, кто её создал»         Альберт эйнштейн       </vt:lpstr>
      <vt:lpstr>Brainstorm (Мозговой штурм)</vt:lpstr>
      <vt:lpstr>Плюсы брейнсторминга</vt:lpstr>
      <vt:lpstr>Три обязательных этапа</vt:lpstr>
      <vt:lpstr>Правила при генерации идей</vt:lpstr>
      <vt:lpstr>Простые и важные принципы</vt:lpstr>
      <vt:lpstr>Перед проведением генерации идей полезно проводить подготовительный разогрев. Также разогревы используют после перерыва. Задача разогрева – сфокусировать и настроить сознание на тему и работу по поиску решения проблем</vt:lpstr>
      <vt:lpstr>Фасилитатор</vt:lpstr>
      <vt:lpstr>4 принципа групповой работы</vt:lpstr>
      <vt:lpstr>Задачи фасилитатора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Адико</dc:creator>
  <cp:lastModifiedBy>Адико</cp:lastModifiedBy>
  <cp:revision>11</cp:revision>
  <dcterms:created xsi:type="dcterms:W3CDTF">2020-04-05T17:10:30Z</dcterms:created>
  <dcterms:modified xsi:type="dcterms:W3CDTF">2020-04-06T04:41:46Z</dcterms:modified>
</cp:coreProperties>
</file>