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1473244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315851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E0295A-40DC-4B7B-9F23-ADB5CEA01BC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3267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D2DE4CC-6089-4AB5-BC29-B40F22B1F372}" type="datetimeFigureOut">
              <a:rPr lang="ru-RU" smtClean="0"/>
              <a:t>01.04.2020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65110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D2DE4CC-6089-4AB5-BC29-B40F22B1F372}" type="datetimeFigureOut">
              <a:rPr lang="ru-RU" smtClean="0"/>
              <a:t>01.04.2020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0295A-40DC-4B7B-9F23-ADB5CEA01BC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2270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D2DE4CC-6089-4AB5-BC29-B40F22B1F372}" type="datetimeFigureOut">
              <a:rPr lang="ru-RU" smtClean="0"/>
              <a:t>01.04.2020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3147289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212316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136226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279389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D2DE4CC-6089-4AB5-BC29-B40F22B1F372}" type="datetimeFigureOut">
              <a:rPr lang="ru-RU" smtClean="0"/>
              <a:t>01.04.2020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302851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D2DE4CC-6089-4AB5-BC29-B40F22B1F372}" type="datetimeFigureOut">
              <a:rPr lang="ru-RU" smtClean="0"/>
              <a:t>01.04.2020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64363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D2DE4CC-6089-4AB5-BC29-B40F22B1F372}" type="datetimeFigureOut">
              <a:rPr lang="ru-RU" smtClean="0"/>
              <a:t>01.04.2020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10808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D2DE4CC-6089-4AB5-BC29-B40F22B1F372}" type="datetimeFigureOut">
              <a:rPr lang="ru-RU" smtClean="0"/>
              <a:t>01.04.2020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394391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DE4CC-6089-4AB5-BC29-B40F22B1F372}" type="datetimeFigureOut">
              <a:rPr lang="ru-RU" smtClean="0"/>
              <a:t>01.04.2020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359419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D2DE4CC-6089-4AB5-BC29-B40F22B1F372}" type="datetimeFigureOut">
              <a:rPr lang="ru-RU" smtClean="0"/>
              <a:t>01.04.2020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74439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D2DE4CC-6089-4AB5-BC29-B40F22B1F372}" type="datetimeFigureOut">
              <a:rPr lang="ru-RU" smtClean="0"/>
              <a:t>01.04.2020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0295A-40DC-4B7B-9F23-ADB5CEA01BCC}" type="slidenum">
              <a:rPr lang="ru-RU" smtClean="0"/>
              <a:t>‹#›</a:t>
            </a:fld>
            <a:endParaRPr lang="ru-RU"/>
          </a:p>
        </p:txBody>
      </p:sp>
    </p:spTree>
    <p:extLst>
      <p:ext uri="{BB962C8B-B14F-4D97-AF65-F5344CB8AC3E}">
        <p14:creationId xmlns:p14="http://schemas.microsoft.com/office/powerpoint/2010/main" val="173106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D2DE4CC-6089-4AB5-BC29-B40F22B1F372}" type="datetimeFigureOut">
              <a:rPr lang="ru-RU" smtClean="0"/>
              <a:t>01.04.2020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E0295A-40DC-4B7B-9F23-ADB5CEA01BCC}" type="slidenum">
              <a:rPr lang="ru-RU" smtClean="0"/>
              <a:t>‹#›</a:t>
            </a:fld>
            <a:endParaRPr lang="ru-RU"/>
          </a:p>
        </p:txBody>
      </p:sp>
    </p:spTree>
    <p:extLst>
      <p:ext uri="{BB962C8B-B14F-4D97-AF65-F5344CB8AC3E}">
        <p14:creationId xmlns:p14="http://schemas.microsoft.com/office/powerpoint/2010/main" val="336779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eaLnBrk="0" hangingPunct="0"/>
            <a:r>
              <a:rPr lang="ru-RU" sz="3600" dirty="0" smtClean="0">
                <a:solidFill>
                  <a:srgbClr val="002060"/>
                </a:solidFill>
                <a:latin typeface="Times New Roman" panose="02020603050405020304" pitchFamily="18" charset="0"/>
                <a:cs typeface="Times New Roman" panose="02020603050405020304" pitchFamily="18" charset="0"/>
              </a:rPr>
              <a:t>Тема: «</a:t>
            </a:r>
            <a:r>
              <a:rPr lang="kk-KZ" sz="3600" dirty="0">
                <a:solidFill>
                  <a:srgbClr val="002060"/>
                </a:solidFill>
                <a:latin typeface="Times New Roman" panose="02020603050405020304" pitchFamily="18" charset="0"/>
                <a:cs typeface="Times New Roman" panose="02020603050405020304" pitchFamily="18" charset="0"/>
              </a:rPr>
              <a:t>О</a:t>
            </a:r>
            <a:r>
              <a:rPr lang="ru-RU" sz="3600" dirty="0" err="1">
                <a:solidFill>
                  <a:srgbClr val="002060"/>
                </a:solidFill>
                <a:latin typeface="Times New Roman" panose="02020603050405020304" pitchFamily="18" charset="0"/>
                <a:cs typeface="Times New Roman" panose="02020603050405020304" pitchFamily="18" charset="0"/>
              </a:rPr>
              <a:t>бъединение</a:t>
            </a:r>
            <a:r>
              <a:rPr lang="ru-RU" sz="3600" dirty="0">
                <a:solidFill>
                  <a:srgbClr val="002060"/>
                </a:solidFill>
                <a:latin typeface="Times New Roman" panose="02020603050405020304" pitchFamily="18" charset="0"/>
                <a:cs typeface="Times New Roman" panose="02020603050405020304" pitchFamily="18" charset="0"/>
              </a:rPr>
              <a:t> гуннских </a:t>
            </a:r>
            <a:r>
              <a:rPr lang="ru-RU" sz="3600" dirty="0" smtClean="0">
                <a:solidFill>
                  <a:srgbClr val="002060"/>
                </a:solidFill>
                <a:latin typeface="Times New Roman" panose="02020603050405020304" pitchFamily="18" charset="0"/>
                <a:cs typeface="Times New Roman" panose="02020603050405020304" pitchFamily="18" charset="0"/>
              </a:rPr>
              <a:t>племен»</a:t>
            </a:r>
            <a:br>
              <a:rPr lang="ru-RU" sz="3600" dirty="0" smtClean="0">
                <a:solidFill>
                  <a:srgbClr val="002060"/>
                </a:solidFill>
                <a:latin typeface="Times New Roman" panose="02020603050405020304" pitchFamily="18" charset="0"/>
                <a:cs typeface="Times New Roman" panose="02020603050405020304" pitchFamily="18" charset="0"/>
              </a:rPr>
            </a:br>
            <a:r>
              <a:rPr lang="ru-RU" sz="3600" dirty="0" smtClean="0">
                <a:solidFill>
                  <a:srgbClr val="002060"/>
                </a:solidFill>
                <a:latin typeface="Times New Roman" panose="02020603050405020304" pitchFamily="18" charset="0"/>
                <a:cs typeface="Times New Roman" panose="02020603050405020304" pitchFamily="18" charset="0"/>
              </a:rPr>
              <a:t>Класс: 5</a:t>
            </a:r>
            <a:br>
              <a:rPr lang="ru-RU" sz="3600" dirty="0" smtClean="0">
                <a:solidFill>
                  <a:srgbClr val="002060"/>
                </a:solidFill>
                <a:latin typeface="Times New Roman" panose="02020603050405020304" pitchFamily="18" charset="0"/>
                <a:cs typeface="Times New Roman" panose="02020603050405020304" pitchFamily="18" charset="0"/>
              </a:rPr>
            </a:br>
            <a:r>
              <a:rPr lang="ru-RU" sz="3600" dirty="0" smtClean="0">
                <a:solidFill>
                  <a:srgbClr val="002060"/>
                </a:solidFill>
                <a:latin typeface="Times New Roman" panose="02020603050405020304" pitchFamily="18" charset="0"/>
                <a:cs typeface="Times New Roman" panose="02020603050405020304" pitchFamily="18" charset="0"/>
              </a:rPr>
              <a:t>Предмет: История Казахстана</a:t>
            </a:r>
            <a:br>
              <a:rPr lang="ru-RU" sz="3600" dirty="0" smtClean="0">
                <a:solidFill>
                  <a:srgbClr val="002060"/>
                </a:solidFill>
                <a:latin typeface="Times New Roman" panose="02020603050405020304" pitchFamily="18" charset="0"/>
                <a:cs typeface="Times New Roman" panose="02020603050405020304" pitchFamily="18" charset="0"/>
              </a:rPr>
            </a:br>
            <a:r>
              <a:rPr lang="ru-RU" sz="3600" dirty="0" smtClean="0">
                <a:solidFill>
                  <a:srgbClr val="002060"/>
                </a:solidFill>
                <a:latin typeface="Times New Roman" panose="02020603050405020304" pitchFamily="18" charset="0"/>
                <a:cs typeface="Times New Roman" panose="02020603050405020304" pitchFamily="18" charset="0"/>
              </a:rPr>
              <a:t>Раздел: </a:t>
            </a:r>
            <a:r>
              <a:rPr lang="ru-RU" sz="3600" dirty="0">
                <a:solidFill>
                  <a:srgbClr val="002060"/>
                </a:solidFill>
                <a:latin typeface="Times New Roman" panose="02020603050405020304" pitchFamily="18" charset="0"/>
                <a:cs typeface="Times New Roman" panose="02020603050405020304" pitchFamily="18" charset="0"/>
              </a:rPr>
              <a:t>5.4 A   Гунны</a:t>
            </a:r>
            <a:r>
              <a:rPr lang="ru-RU" sz="3600" b="1" dirty="0">
                <a:solidFill>
                  <a:srgbClr val="002060"/>
                </a:solidFill>
                <a:latin typeface="Times New Roman" panose="02020603050405020304" pitchFamily="18" charset="0"/>
                <a:cs typeface="Times New Roman" panose="02020603050405020304" pitchFamily="18" charset="0"/>
              </a:rPr>
              <a:t> </a:t>
            </a:r>
            <a:r>
              <a:rPr lang="ru-RU" sz="3600" b="1" dirty="0" smtClean="0">
                <a:solidFill>
                  <a:srgbClr val="002060"/>
                </a:solidFill>
                <a:latin typeface="Times New Roman" panose="02020603050405020304" pitchFamily="18" charset="0"/>
                <a:cs typeface="Times New Roman" panose="02020603050405020304" pitchFamily="18" charset="0"/>
              </a:rPr>
              <a:t/>
            </a:r>
            <a:br>
              <a:rPr lang="ru-RU" sz="3600" b="1" dirty="0" smtClean="0">
                <a:solidFill>
                  <a:srgbClr val="002060"/>
                </a:solidFill>
                <a:latin typeface="Times New Roman" panose="02020603050405020304" pitchFamily="18" charset="0"/>
                <a:cs typeface="Times New Roman" panose="02020603050405020304" pitchFamily="18" charset="0"/>
              </a:rPr>
            </a:br>
            <a:r>
              <a:rPr lang="ru-RU" sz="3600" dirty="0" smtClean="0">
                <a:solidFill>
                  <a:srgbClr val="002060"/>
                </a:solidFill>
                <a:latin typeface="Times New Roman" panose="02020603050405020304" pitchFamily="18" charset="0"/>
                <a:cs typeface="Times New Roman" panose="02020603050405020304" pitchFamily="18" charset="0"/>
              </a:rPr>
              <a:t>Цели обучения: </a:t>
            </a:r>
            <a:r>
              <a:rPr lang="ru-RU" sz="3600" dirty="0">
                <a:solidFill>
                  <a:srgbClr val="002060"/>
                </a:solidFill>
                <a:latin typeface="Times New Roman" panose="02020603050405020304" pitchFamily="18" charset="0"/>
                <a:cs typeface="Times New Roman" panose="02020603050405020304" pitchFamily="18" charset="0"/>
              </a:rPr>
              <a:t>5.3.1.1 – показывать расселение </a:t>
            </a:r>
            <a:r>
              <a:rPr lang="ru-RU" sz="3600" dirty="0" smtClean="0">
                <a:solidFill>
                  <a:srgbClr val="002060"/>
                </a:solidFill>
                <a:latin typeface="Times New Roman" panose="02020603050405020304" pitchFamily="18" charset="0"/>
                <a:cs typeface="Times New Roman" panose="02020603050405020304" pitchFamily="18" charset="0"/>
              </a:rPr>
              <a:t>племенных </a:t>
            </a:r>
            <a:r>
              <a:rPr lang="ru-RU" sz="3600" dirty="0">
                <a:solidFill>
                  <a:srgbClr val="002060"/>
                </a:solidFill>
                <a:latin typeface="Times New Roman" panose="02020603050405020304" pitchFamily="18" charset="0"/>
                <a:cs typeface="Times New Roman" panose="02020603050405020304" pitchFamily="18" charset="0"/>
              </a:rPr>
              <a:t>союзов на карте;</a:t>
            </a:r>
            <a:br>
              <a:rPr lang="ru-RU" sz="3600" dirty="0">
                <a:solidFill>
                  <a:srgbClr val="002060"/>
                </a:solidFill>
                <a:latin typeface="Times New Roman" panose="02020603050405020304" pitchFamily="18" charset="0"/>
                <a:cs typeface="Times New Roman" panose="02020603050405020304" pitchFamily="18" charset="0"/>
              </a:rPr>
            </a:br>
            <a:r>
              <a:rPr lang="ru-RU" sz="3600" dirty="0">
                <a:solidFill>
                  <a:srgbClr val="002060"/>
                </a:solidFill>
                <a:latin typeface="Times New Roman" panose="02020603050405020304" pitchFamily="18" charset="0"/>
                <a:cs typeface="Times New Roman" panose="02020603050405020304" pitchFamily="18" charset="0"/>
              </a:rPr>
              <a:t>5.3.1.2 – объяснять формирование древних  государственных объединений</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7880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Домашнее задание №2.</a:t>
            </a:r>
            <a:br>
              <a:rPr lang="ru-RU" dirty="0" smtClean="0"/>
            </a:br>
            <a:r>
              <a:rPr lang="ru-RU" dirty="0"/>
              <a:t>Подумайте!</a:t>
            </a:r>
            <a:br>
              <a:rPr lang="ru-RU" dirty="0"/>
            </a:br>
            <a:r>
              <a:rPr lang="ru-RU" dirty="0"/>
              <a:t>Зачем было нужно такое деление войска, как у гуннов – тысячники, сотники, десятники.</a:t>
            </a: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8034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2165588" y="3867084"/>
            <a:ext cx="7261528" cy="1408054"/>
          </a:xfrm>
        </p:spPr>
        <p:txBody>
          <a:bodyPr/>
          <a:lstStyle/>
          <a:p>
            <a:endParaRPr lang="ru-RU" dirty="0"/>
          </a:p>
        </p:txBody>
      </p:sp>
      <p:pic>
        <p:nvPicPr>
          <p:cNvPr id="6" name="Picture 2" descr="https://ds02.infourok.ru/uploads/ex/0f5e/0002baf5-7a569052/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44" y="237995"/>
            <a:ext cx="11047956" cy="642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5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subTitle" idx="1"/>
          </p:nvPr>
        </p:nvSpPr>
        <p:spPr>
          <a:xfrm>
            <a:off x="936038" y="205962"/>
            <a:ext cx="7832181" cy="6069012"/>
          </a:xfrm>
        </p:spPr>
        <p:txBody>
          <a:bodyPr>
            <a:normAutofit lnSpcReduction="10000"/>
          </a:bodyPr>
          <a:lstStyle/>
          <a:p>
            <a:r>
              <a:rPr lang="ru-RU" dirty="0"/>
              <a:t>В I тысячелетии до н.э. огромные пространства Центральной Азии от юга Монголии до Каспия населяли гунны. Эпоха гуннов охватывает III в. </a:t>
            </a:r>
            <a:r>
              <a:rPr lang="ru-RU" dirty="0" err="1"/>
              <a:t>д.н.э</a:t>
            </a:r>
            <a:r>
              <a:rPr lang="ru-RU" dirty="0"/>
              <a:t>. - IV в. н.э</a:t>
            </a:r>
            <a:r>
              <a:rPr lang="ru-RU" dirty="0" smtClean="0"/>
              <a:t>. </a:t>
            </a:r>
          </a:p>
          <a:p>
            <a:pPr fontAlgn="t"/>
            <a:r>
              <a:rPr lang="ru-RU" dirty="0"/>
              <a:t>По китайским источником, слова «</a:t>
            </a:r>
            <a:r>
              <a:rPr lang="ru-RU" dirty="0" err="1"/>
              <a:t>хунну</a:t>
            </a:r>
            <a:r>
              <a:rPr lang="ru-RU" dirty="0"/>
              <a:t>» или «</a:t>
            </a:r>
            <a:r>
              <a:rPr lang="ru-RU" dirty="0" err="1"/>
              <a:t>сюнну</a:t>
            </a:r>
            <a:r>
              <a:rPr lang="ru-RU" dirty="0"/>
              <a:t>», т.е. «</a:t>
            </a:r>
            <a:r>
              <a:rPr lang="ru-RU" dirty="0" err="1"/>
              <a:t>гун</a:t>
            </a:r>
            <a:r>
              <a:rPr lang="ru-RU" dirty="0"/>
              <a:t>» происходит от названия реки Орхон.</a:t>
            </a:r>
          </a:p>
          <a:p>
            <a:pPr fontAlgn="t"/>
            <a:r>
              <a:rPr lang="ru-RU" dirty="0"/>
              <a:t>В III веке до н.э. кочевые племена гуннов объединил Моде.</a:t>
            </a:r>
          </a:p>
          <a:p>
            <a:pPr fontAlgn="t"/>
            <a:r>
              <a:rPr lang="ru-RU" dirty="0"/>
              <a:t>«Соседи </a:t>
            </a:r>
            <a:r>
              <a:rPr lang="ru-RU" dirty="0" err="1"/>
              <a:t>хунну</a:t>
            </a:r>
            <a:r>
              <a:rPr lang="ru-RU" dirty="0"/>
              <a:t> - </a:t>
            </a:r>
            <a:r>
              <a:rPr lang="ru-RU" dirty="0" err="1"/>
              <a:t>дунху</a:t>
            </a:r>
            <a:r>
              <a:rPr lang="ru-RU" dirty="0"/>
              <a:t>, потребовали от Моде, чтобы он отдал самого лучшего коня. Старейшины были против, но Моде приказал отдать. Через некоторое время послы потребовали отдать самую красивую жену Моде. Старейшины хотели начать войну, но Моде приказал отдать и её. В третий раз </a:t>
            </a:r>
            <a:r>
              <a:rPr lang="ru-RU" dirty="0" err="1"/>
              <a:t>дунху</a:t>
            </a:r>
            <a:r>
              <a:rPr lang="ru-RU" dirty="0"/>
              <a:t> потребовали уступить пограничную территорию. Земля была ничья, по обе стороны ее состояли караулы: с одной стороны </a:t>
            </a:r>
            <a:r>
              <a:rPr lang="ru-RU" dirty="0" err="1"/>
              <a:t>хунну</a:t>
            </a:r>
            <a:r>
              <a:rPr lang="ru-RU" dirty="0"/>
              <a:t>, с другой - </a:t>
            </a:r>
            <a:r>
              <a:rPr lang="ru-RU" dirty="0" err="1"/>
              <a:t>дунху</a:t>
            </a:r>
            <a:r>
              <a:rPr lang="ru-RU" dirty="0"/>
              <a:t>. Старейшины </a:t>
            </a:r>
            <a:r>
              <a:rPr lang="ru-RU" dirty="0" err="1"/>
              <a:t>сказали:«Можно</a:t>
            </a:r>
            <a:r>
              <a:rPr lang="ru-RU" dirty="0"/>
              <a:t> отдавать и не отдавать», Моде сказал: «Земля есть основание государства, разве можно ее отдавать?!». Затем он собрал войско, пошел походом на </a:t>
            </a:r>
            <a:r>
              <a:rPr lang="ru-RU" dirty="0" err="1"/>
              <a:t>дунху</a:t>
            </a:r>
            <a:r>
              <a:rPr lang="ru-RU" dirty="0"/>
              <a:t> и разгромил их, присоединив их территории. Так возникла держава </a:t>
            </a:r>
            <a:r>
              <a:rPr lang="ru-RU" dirty="0" err="1"/>
              <a:t>Хунну</a:t>
            </a:r>
            <a:r>
              <a:rPr lang="ru-RU" dirty="0"/>
              <a:t>, во главе с Моде».</a:t>
            </a:r>
          </a:p>
          <a:p>
            <a:pPr fontAlgn="t"/>
            <a:r>
              <a:rPr lang="ru-RU" dirty="0"/>
              <a:t>По сведениям известного ученого- востоковеда Л.Н. Гумилева, объединение гуннов произошло в 209 году до н.э. Государство гуннов стало сильнейшим государством в Евразии в период правления </a:t>
            </a:r>
            <a:r>
              <a:rPr lang="ru-RU" dirty="0" err="1"/>
              <a:t>шаньюя</a:t>
            </a:r>
            <a:r>
              <a:rPr lang="ru-RU" dirty="0"/>
              <a:t> </a:t>
            </a:r>
            <a:r>
              <a:rPr lang="ru-RU" dirty="0" err="1"/>
              <a:t>Модэ</a:t>
            </a:r>
            <a:r>
              <a:rPr lang="ru-RU" dirty="0"/>
              <a:t>.</a:t>
            </a:r>
          </a:p>
          <a:p>
            <a:endParaRPr lang="ru-RU" dirty="0"/>
          </a:p>
        </p:txBody>
      </p:sp>
      <p:pic>
        <p:nvPicPr>
          <p:cNvPr id="5" name="Рисунок 4"/>
          <p:cNvPicPr>
            <a:picLocks noChangeAspect="1"/>
          </p:cNvPicPr>
          <p:nvPr/>
        </p:nvPicPr>
        <p:blipFill>
          <a:blip r:embed="rId2"/>
          <a:stretch>
            <a:fillRect/>
          </a:stretch>
        </p:blipFill>
        <p:spPr>
          <a:xfrm>
            <a:off x="8680537" y="205962"/>
            <a:ext cx="3344449" cy="6395254"/>
          </a:xfrm>
          <a:prstGeom prst="rect">
            <a:avLst/>
          </a:prstGeom>
        </p:spPr>
      </p:pic>
    </p:spTree>
    <p:extLst>
      <p:ext uri="{BB962C8B-B14F-4D97-AF65-F5344CB8AC3E}">
        <p14:creationId xmlns:p14="http://schemas.microsoft.com/office/powerpoint/2010/main" val="3339326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75229" y="4551911"/>
            <a:ext cx="8915399" cy="1126283"/>
          </a:xfrm>
        </p:spPr>
        <p:txBody>
          <a:bodyPr/>
          <a:lstStyle/>
          <a:p>
            <a:endParaRPr lang="ru-RU" dirty="0"/>
          </a:p>
        </p:txBody>
      </p:sp>
      <p:sp>
        <p:nvSpPr>
          <p:cNvPr id="5" name="Заголовок 1"/>
          <p:cNvSpPr>
            <a:spLocks noGrp="1"/>
          </p:cNvSpPr>
          <p:nvPr>
            <p:ph type="ctrTitle"/>
          </p:nvPr>
        </p:nvSpPr>
        <p:spPr>
          <a:xfrm>
            <a:off x="3866867" y="5678194"/>
            <a:ext cx="9062398" cy="1948678"/>
          </a:xfrm>
        </p:spPr>
        <p:txBody>
          <a:bodyPr/>
          <a:lstStyle/>
          <a:p>
            <a:endParaRPr lang="ru-RU" dirty="0"/>
          </a:p>
        </p:txBody>
      </p:sp>
      <p:pic>
        <p:nvPicPr>
          <p:cNvPr id="6" name="Picture 2" descr="https://fs00.infourok.ru/images/doc/163/187438/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228" y="238955"/>
            <a:ext cx="9294769" cy="617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2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87733" y="6196389"/>
            <a:ext cx="10906097" cy="1754468"/>
          </a:xfrm>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3074" name="Picture 2" descr="https://fs00.infourok.ru/images/doc/242/219585/2/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97" y="263047"/>
            <a:ext cx="11185742" cy="618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29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7963" y="1299576"/>
            <a:ext cx="8915399" cy="2262781"/>
          </a:xfrm>
        </p:spPr>
        <p:txBody>
          <a:bodyPr/>
          <a:lstStyle/>
          <a:p>
            <a:endParaRPr lang="ru-RU" dirty="0"/>
          </a:p>
        </p:txBody>
      </p:sp>
      <p:pic>
        <p:nvPicPr>
          <p:cNvPr id="4" name="Рисунок 3"/>
          <p:cNvPicPr>
            <a:picLocks noChangeAspect="1"/>
          </p:cNvPicPr>
          <p:nvPr/>
        </p:nvPicPr>
        <p:blipFill>
          <a:blip r:embed="rId2"/>
          <a:stretch>
            <a:fillRect/>
          </a:stretch>
        </p:blipFill>
        <p:spPr>
          <a:xfrm>
            <a:off x="1828800" y="183067"/>
            <a:ext cx="9294312" cy="4456526"/>
          </a:xfrm>
          <a:prstGeom prst="rect">
            <a:avLst/>
          </a:prstGeom>
        </p:spPr>
      </p:pic>
      <p:sp>
        <p:nvSpPr>
          <p:cNvPr id="3" name="Подзаголовок 2"/>
          <p:cNvSpPr>
            <a:spLocks noGrp="1"/>
          </p:cNvSpPr>
          <p:nvPr>
            <p:ph type="subTitle" idx="1"/>
          </p:nvPr>
        </p:nvSpPr>
        <p:spPr>
          <a:xfrm>
            <a:off x="1828801" y="4965269"/>
            <a:ext cx="9294312" cy="1573317"/>
          </a:xfrm>
        </p:spPr>
        <p:txBody>
          <a:bodyPr>
            <a:normAutofit/>
          </a:bodyPr>
          <a:lstStyle/>
          <a:p>
            <a:r>
              <a:rPr lang="ru-RU" sz="2800" dirty="0" smtClean="0">
                <a:solidFill>
                  <a:schemeClr val="tx1"/>
                </a:solidFill>
                <a:latin typeface="Times New Roman" panose="02020603050405020304" pitchFamily="18" charset="0"/>
                <a:cs typeface="Times New Roman" panose="02020603050405020304" pitchFamily="18" charset="0"/>
              </a:rPr>
              <a:t>Задание 1. По данному контуру карты Казахстана зарисуйте себе в тетрадь территорию проживания гуннов, обозначая рядом находящиеся реки, горы, равнины. </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8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075646" y="1327759"/>
            <a:ext cx="8915399" cy="2755726"/>
          </a:xfrm>
        </p:spPr>
        <p:txBody>
          <a:bodyPr>
            <a:normAutofit/>
          </a:bodyPr>
          <a:lstStyle/>
          <a:p>
            <a:r>
              <a:rPr lang="ru-RU" sz="4000" dirty="0" smtClean="0">
                <a:solidFill>
                  <a:schemeClr val="tx1"/>
                </a:solidFill>
                <a:latin typeface="Times New Roman" panose="02020603050405020304" pitchFamily="18" charset="0"/>
                <a:cs typeface="Times New Roman" panose="02020603050405020304" pitchFamily="18" charset="0"/>
              </a:rPr>
              <a:t>Задание 2. Прочитав материал учебника на стр. 116-117, выделите 3 направления политики </a:t>
            </a:r>
            <a:r>
              <a:rPr lang="ru-RU" sz="4000" dirty="0" err="1" smtClean="0">
                <a:solidFill>
                  <a:schemeClr val="tx1"/>
                </a:solidFill>
                <a:latin typeface="Times New Roman" panose="02020603050405020304" pitchFamily="18" charset="0"/>
                <a:cs typeface="Times New Roman" panose="02020603050405020304" pitchFamily="18" charset="0"/>
              </a:rPr>
              <a:t>шаньюя</a:t>
            </a:r>
            <a:r>
              <a:rPr lang="ru-RU" sz="4000" dirty="0" smtClean="0">
                <a:solidFill>
                  <a:schemeClr val="tx1"/>
                </a:solidFill>
                <a:latin typeface="Times New Roman" panose="02020603050405020304" pitchFamily="18" charset="0"/>
                <a:cs typeface="Times New Roman" panose="02020603050405020304" pitchFamily="18" charset="0"/>
              </a:rPr>
              <a:t> </a:t>
            </a:r>
            <a:r>
              <a:rPr lang="ru-RU" sz="4000" dirty="0" err="1" smtClean="0">
                <a:solidFill>
                  <a:schemeClr val="tx1"/>
                </a:solidFill>
                <a:latin typeface="Times New Roman" panose="02020603050405020304" pitchFamily="18" charset="0"/>
                <a:cs typeface="Times New Roman" panose="02020603050405020304" pitchFamily="18" charset="0"/>
              </a:rPr>
              <a:t>Модэ</a:t>
            </a:r>
            <a:r>
              <a:rPr lang="ru-RU" sz="4000" dirty="0" smtClean="0">
                <a:solidFill>
                  <a:schemeClr val="tx1"/>
                </a:solidFill>
                <a:latin typeface="Times New Roman" panose="02020603050405020304" pitchFamily="18" charset="0"/>
                <a:cs typeface="Times New Roman" panose="02020603050405020304" pitchFamily="18" charset="0"/>
              </a:rPr>
              <a:t>.</a:t>
            </a:r>
            <a:endParaRPr lang="ru-RU"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06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600" dirty="0" smtClean="0">
                <a:latin typeface="Times New Roman" panose="02020603050405020304" pitchFamily="18" charset="0"/>
                <a:cs typeface="Times New Roman" panose="02020603050405020304" pitchFamily="18" charset="0"/>
              </a:rPr>
              <a:t>Задание 3.</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Закончите предложения.</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1)Почти всю историю гуннов мы знаем по летописям китайской династии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2)</a:t>
            </a:r>
            <a:r>
              <a:rPr lang="ru-RU" sz="3600" dirty="0" err="1" smtClean="0">
                <a:latin typeface="Times New Roman" panose="02020603050405020304" pitchFamily="18" charset="0"/>
                <a:cs typeface="Times New Roman" panose="02020603050405020304" pitchFamily="18" charset="0"/>
              </a:rPr>
              <a:t>Модэ</a:t>
            </a:r>
            <a:r>
              <a:rPr lang="ru-RU" sz="3600" dirty="0" smtClean="0">
                <a:latin typeface="Times New Roman" panose="02020603050405020304" pitchFamily="18" charset="0"/>
                <a:cs typeface="Times New Roman" panose="02020603050405020304" pitchFamily="18" charset="0"/>
              </a:rPr>
              <a:t> долгое время воевал с племенами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3)Гунны занимали ….. Часть Казахстана.</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4864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Домашнее задание №1.</a:t>
            </a:r>
            <a:br>
              <a:rPr lang="ru-RU" dirty="0" smtClean="0"/>
            </a:br>
            <a:r>
              <a:rPr lang="ru-RU" dirty="0" smtClean="0"/>
              <a:t>По учебнику повторить стр. 115-116, уметь объяснять материал.</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01792818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TM02892315[[fn=Легкий дым]]</Template>
  <TotalTime>115</TotalTime>
  <Words>291</Words>
  <Application>Microsoft Office PowerPoint</Application>
  <PresentationFormat>Широкоэкранный</PresentationFormat>
  <Paragraphs>11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Century Gothic</vt:lpstr>
      <vt:lpstr>Times New Roman</vt:lpstr>
      <vt:lpstr>Wingdings 3</vt:lpstr>
      <vt:lpstr>Легкий дым</vt:lpstr>
      <vt:lpstr>Тема: «Объединение гуннских племен» Класс: 5 Предмет: История Казахстана Раздел: 5.4 A   Гунны  Цели обучения: 5.3.1.1 – показывать расселение племенных союзов на карте; 5.3.1.2 – объяснять формирование древних  государственных объединений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3. Закончите предложения. 1)Почти всю историю гуннов мы знаем по летописям китайской династии ….. 2)Модэ долгое время воевал с племенами …. 3)Гунны занимали ….. Часть Казахстана.</vt:lpstr>
      <vt:lpstr>Домашнее задание №1. По учебнику повторить стр. 115-116, уметь объяснять материал.</vt:lpstr>
      <vt:lpstr>Домашнее задание №2. Подумайте! Зачем было нужно такое деление войска, как у гуннов – тысячники, сотники, десятники.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6</cp:revision>
  <dcterms:created xsi:type="dcterms:W3CDTF">2020-04-01T11:04:30Z</dcterms:created>
  <dcterms:modified xsi:type="dcterms:W3CDTF">2020-04-01T12:59:32Z</dcterms:modified>
</cp:coreProperties>
</file>