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5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7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8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1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8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2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9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4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AA64CF2-9DA3-499D-8446-75DFAC7CC5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98A6E69-D276-4508-B454-109430676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8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Тема урока: «</a:t>
            </a:r>
            <a:r>
              <a:rPr lang="kk-KZ" sz="2800" dirty="0"/>
              <a:t>Как </a:t>
            </a:r>
            <a:r>
              <a:rPr lang="ru-RU" sz="2800" dirty="0"/>
              <a:t>культура о</a:t>
            </a:r>
            <a:r>
              <a:rPr lang="kk-KZ" sz="2800" dirty="0"/>
              <a:t>тражает развитие </a:t>
            </a:r>
            <a:r>
              <a:rPr lang="ru-RU" sz="2800" dirty="0" err="1"/>
              <a:t>древнеримско</a:t>
            </a:r>
            <a:r>
              <a:rPr lang="kk-KZ" sz="2800" dirty="0"/>
              <a:t>го</a:t>
            </a:r>
            <a:r>
              <a:rPr lang="ru-RU" sz="2800" dirty="0"/>
              <a:t> обществ</a:t>
            </a:r>
            <a:r>
              <a:rPr lang="kk-KZ" sz="2800" dirty="0"/>
              <a:t>а</a:t>
            </a:r>
            <a:r>
              <a:rPr lang="kk-KZ" sz="2800" dirty="0" smtClean="0"/>
              <a:t>?»</a:t>
            </a:r>
            <a:br>
              <a:rPr lang="kk-KZ" sz="2800" dirty="0" smtClean="0"/>
            </a:br>
            <a:r>
              <a:rPr lang="kk-KZ" sz="2800" dirty="0" smtClean="0"/>
              <a:t>Класс: 5</a:t>
            </a:r>
            <a:br>
              <a:rPr lang="kk-KZ" sz="2800" dirty="0" smtClean="0"/>
            </a:br>
            <a:r>
              <a:rPr lang="kk-KZ" sz="2800" dirty="0" smtClean="0"/>
              <a:t>Предмет: Всемирная история</a:t>
            </a:r>
            <a:br>
              <a:rPr lang="kk-KZ" sz="2800" dirty="0" smtClean="0"/>
            </a:br>
            <a:r>
              <a:rPr lang="kk-KZ" sz="2800" dirty="0" smtClean="0"/>
              <a:t>Раздел: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А «Расцвет Римской империи»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обучения: </a:t>
            </a:r>
            <a:r>
              <a:rPr lang="ru-RU" sz="2800" dirty="0"/>
              <a:t>5.1.2.1 описывать социальную организацию древнего общества;</a:t>
            </a:r>
            <a:br>
              <a:rPr lang="ru-RU" sz="2800" dirty="0"/>
            </a:br>
            <a:r>
              <a:rPr lang="ru-RU" sz="2800" dirty="0"/>
              <a:t>5.2.2.3 описывать искусство древнего мира;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kk-KZ" sz="1800" dirty="0" smtClean="0"/>
              <a:t/>
            </a:r>
            <a:br>
              <a:rPr lang="kk-KZ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 №2. </a:t>
            </a:r>
            <a:br>
              <a:rPr lang="ru-RU" dirty="0" smtClean="0"/>
            </a:br>
            <a:r>
              <a:rPr lang="ru-RU" dirty="0" smtClean="0"/>
              <a:t>По материалу учебника на стр. 154-155 составьте кластер «Римское право».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6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413359"/>
            <a:ext cx="8568429" cy="6208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73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9934" cy="67120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0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462" y="0"/>
            <a:ext cx="5248406" cy="6858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Начиная с III в. до н. э. на римскую религию очень сильное влияние стала оказывать греческая религия. Римляне отождествили с греческими богами своих абстрактных богов. Так, Юпитер был отождествлен с Зевсом, Марс с Аресом, Венера с Афродитой, Юнона с Герой, Минерва с Афиной, Церера с Деметрой и др. Среди римских многочисленных богов выделились под влиянием греческих религиозных представлений главные олимпийские боги: Юпитер - бог неба, грома и молнии. Марс - бог войны, Минерва - богиня мудрости, покровительница ремесел, Венера - богиня любви и плодородия. Вулкан - бог огня и кузнечного ремесла, Церера - богиня растительности. Аполлон - бог солнца и света, Юнона - покровительница женщин и брака, Меркурий - вестник олимпийских богов, покровитель путников, торговли. Нептун - бог моря, Диана - богиня луны</a:t>
            </a:r>
            <a:r>
              <a:rPr lang="ru-RU" b="0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68" y="0"/>
            <a:ext cx="6480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1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950938" cy="68580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0" dirty="0" smtClean="0"/>
              <a:t>Колизей.</a:t>
            </a:r>
            <a:r>
              <a:rPr lang="ru-RU" b="0" dirty="0"/>
              <a:t> </a:t>
            </a:r>
            <a:endParaRPr lang="ru-RU" b="0" dirty="0" smtClean="0"/>
          </a:p>
          <a:p>
            <a:r>
              <a:rPr lang="ru-RU" b="0" dirty="0" smtClean="0"/>
              <a:t>Император </a:t>
            </a:r>
            <a:r>
              <a:rPr lang="ru-RU" b="0" dirty="0" err="1"/>
              <a:t>Веспасиан</a:t>
            </a:r>
            <a:r>
              <a:rPr lang="ru-RU" b="0" dirty="0"/>
              <a:t>, взошедший на трон Римской Империи в 69 году н.э., тратил колоссальные средства на восстановление культовых сооружений (таких как, например, Капитолий). Но в 72 году он решил взяться за более амбициозный проект и поручил лучшим строителям региона возвести амфитеатр Флавиев, который навеки оставил бы след его династии в мировой культуре. </a:t>
            </a:r>
            <a:endParaRPr lang="ru-RU" b="0" dirty="0" smtClean="0"/>
          </a:p>
          <a:p>
            <a:r>
              <a:rPr lang="ru-RU" b="0" dirty="0" smtClean="0"/>
              <a:t>По </a:t>
            </a:r>
            <a:r>
              <a:rPr lang="ru-RU" b="0" dirty="0"/>
              <a:t>оценкам историков, в строительстве амфитеатра приняли участие около 100 тысяч рабочих, большую часть из которых составляли военнопленные и рабы. После восьми лет изнурительной и безостановочной работы Колизей был полностью завершен и одобрен императором.</a:t>
            </a:r>
          </a:p>
          <a:p>
            <a:r>
              <a:rPr lang="ru-RU" b="0" dirty="0"/>
              <a:t>В 2007 году организация </a:t>
            </a:r>
            <a:r>
              <a:rPr lang="ru-RU" b="0" dirty="0" err="1"/>
              <a:t>New</a:t>
            </a:r>
            <a:r>
              <a:rPr lang="ru-RU" b="0" dirty="0"/>
              <a:t> </a:t>
            </a:r>
            <a:r>
              <a:rPr lang="ru-RU" b="0" dirty="0" err="1"/>
              <a:t>Open</a:t>
            </a:r>
            <a:r>
              <a:rPr lang="ru-RU" b="0" dirty="0"/>
              <a:t> </a:t>
            </a:r>
            <a:r>
              <a:rPr lang="ru-RU" b="0" dirty="0" err="1"/>
              <a:t>World</a:t>
            </a:r>
            <a:r>
              <a:rPr lang="ru-RU" b="0" dirty="0"/>
              <a:t> </a:t>
            </a:r>
            <a:r>
              <a:rPr lang="ru-RU" b="0" dirty="0" err="1"/>
              <a:t>Corporation</a:t>
            </a:r>
            <a:r>
              <a:rPr lang="ru-RU" b="0" dirty="0"/>
              <a:t> провела конкурс, в ходе которого жители всего мира смогли принять участие в голосовании и выбрать те сооружения, которые, по их мнению, достойны звания Новых семи чудес света. Первое место занял Колизей, который стал единственной достопримечательностью в списке, представляющей наследие европейской культуры.</a:t>
            </a:r>
            <a:endParaRPr lang="ru-RU" sz="2800" b="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938" y="0"/>
            <a:ext cx="7241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1432222"/>
            <a:ext cx="9966960" cy="4818265"/>
          </a:xfrm>
        </p:spPr>
        <p:txBody>
          <a:bodyPr/>
          <a:lstStyle/>
          <a:p>
            <a:r>
              <a:rPr lang="ru-RU" sz="3600" dirty="0" smtClean="0"/>
              <a:t>Ключевые слова: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Риторика – наука об ораторском искусстве, умение красиво и складно говорить.</a:t>
            </a:r>
            <a:br>
              <a:rPr lang="ru-RU" sz="2800" dirty="0" smtClean="0"/>
            </a:br>
            <a:r>
              <a:rPr lang="ru-RU" sz="2800" dirty="0" smtClean="0"/>
              <a:t>Форум – центр политической и культурной жизни римского народа.</a:t>
            </a:r>
            <a:br>
              <a:rPr lang="ru-RU" sz="2800" dirty="0" smtClean="0"/>
            </a:br>
            <a:r>
              <a:rPr lang="ru-RU" sz="2800" dirty="0" smtClean="0"/>
              <a:t>Патриции – коренные жители Рима, обладали различными привилегиями, богатые люди.</a:t>
            </a:r>
            <a:br>
              <a:rPr lang="ru-RU" sz="2800" dirty="0" smtClean="0"/>
            </a:br>
            <a:r>
              <a:rPr lang="ru-RU" sz="2800" dirty="0" smtClean="0"/>
              <a:t>Плебеи – некоренные жители Рима, пришедшие из других районов Римской империи, простой народ.</a:t>
            </a:r>
            <a:br>
              <a:rPr lang="ru-RU" sz="2800" dirty="0" smtClean="0"/>
            </a:br>
            <a:r>
              <a:rPr lang="ru-RU" sz="2800" dirty="0" smtClean="0"/>
              <a:t>Капитолий – один из семи холмов, на которых возник Рим. Самое важное место в Риме.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693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425884"/>
            <a:ext cx="9966960" cy="6025019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Задание №1. Ответьте на вопросы.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-Какие предметы изучались в римских школах?</a:t>
            </a:r>
            <a:r>
              <a:rPr lang="ru-RU" sz="4000" b="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b="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-Сравните учебу римлян и современную школу, найдите черты сходства и различия?</a:t>
            </a:r>
            <a:r>
              <a:rPr lang="ru-RU" sz="4000" b="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b="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-Какое значение в римском обществе имела риторика?</a:t>
            </a:r>
            <a:r>
              <a:rPr lang="ru-RU" sz="2000" b="0" dirty="0"/>
              <a:t/>
            </a:r>
            <a:br>
              <a:rPr lang="ru-RU" sz="2000" b="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058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380037"/>
            <a:ext cx="9966960" cy="3035808"/>
          </a:xfrm>
        </p:spPr>
        <p:txBody>
          <a:bodyPr/>
          <a:lstStyle/>
          <a:p>
            <a:r>
              <a:rPr lang="ru-RU" sz="5400" dirty="0" smtClean="0"/>
              <a:t>Задание 2. Заполните таблицу, изучив материал учебника на стр. 153-154.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49115"/>
              </p:ext>
            </p:extLst>
          </p:nvPr>
        </p:nvGraphicFramePr>
        <p:xfrm>
          <a:off x="939452" y="3018771"/>
          <a:ext cx="10221237" cy="2932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7079">
                  <a:extLst>
                    <a:ext uri="{9D8B030D-6E8A-4147-A177-3AD203B41FA5}">
                      <a16:colId xmlns:a16="http://schemas.microsoft.com/office/drawing/2014/main" val="1422676242"/>
                    </a:ext>
                  </a:extLst>
                </a:gridCol>
                <a:gridCol w="3407079">
                  <a:extLst>
                    <a:ext uri="{9D8B030D-6E8A-4147-A177-3AD203B41FA5}">
                      <a16:colId xmlns:a16="http://schemas.microsoft.com/office/drawing/2014/main" val="2068473036"/>
                    </a:ext>
                  </a:extLst>
                </a:gridCol>
                <a:gridCol w="3407079">
                  <a:extLst>
                    <a:ext uri="{9D8B030D-6E8A-4147-A177-3AD203B41FA5}">
                      <a16:colId xmlns:a16="http://schemas.microsoft.com/office/drawing/2014/main" val="3178819993"/>
                    </a:ext>
                  </a:extLst>
                </a:gridCol>
              </a:tblGrid>
              <a:tr h="733155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Годы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Произведения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573421"/>
                  </a:ext>
                </a:extLst>
              </a:tr>
              <a:tr h="733155">
                <a:tc>
                  <a:txBody>
                    <a:bodyPr/>
                    <a:lstStyle/>
                    <a:p>
                      <a:r>
                        <a:rPr lang="ru-RU" dirty="0" smtClean="0"/>
                        <a:t>Вергилий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72105"/>
                  </a:ext>
                </a:extLst>
              </a:tr>
              <a:tr h="733155">
                <a:tc>
                  <a:txBody>
                    <a:bodyPr/>
                    <a:lstStyle/>
                    <a:p>
                      <a:r>
                        <a:rPr lang="ru-RU" dirty="0" smtClean="0"/>
                        <a:t>Овидий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156947"/>
                  </a:ext>
                </a:extLst>
              </a:tr>
              <a:tr h="733155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65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9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 №1. </a:t>
            </a:r>
            <a:br>
              <a:rPr lang="ru-RU" dirty="0" smtClean="0"/>
            </a:br>
            <a:r>
              <a:rPr lang="ru-RU" dirty="0" smtClean="0"/>
              <a:t>Прочитайте материал учебника на стр. 151-152, попробуйте пересказать его.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287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39</TotalTime>
  <Words>242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Bookman Old Style</vt:lpstr>
      <vt:lpstr>Cambria</vt:lpstr>
      <vt:lpstr>Century Gothic</vt:lpstr>
      <vt:lpstr>Times New Roman</vt:lpstr>
      <vt:lpstr>Wingdings</vt:lpstr>
      <vt:lpstr>Дерево</vt:lpstr>
      <vt:lpstr>Тема урока: «Как культура отражает развитие древнеримского общества?» Класс: 5 Предмет: Всемирная история Раздел: 4 А «Расцвет Римской империи» Цели обучения: 5.1.2.1 описывать социальную организацию древнего общества; 5.2.2.3 описывать искусство древнего мира;   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слова: Риторика – наука об ораторском искусстве, умение красиво и складно говорить. Форум – центр политической и культурной жизни римского народа. Патриции – коренные жители Рима, обладали различными привилегиями, богатые люди. Плебеи – некоренные жители Рима, пришедшие из других районов Римской империи, простой народ. Капитолий – один из семи холмов, на которых возник Рим. Самое важное место в Риме. </vt:lpstr>
      <vt:lpstr>Задание №1. Ответьте на вопросы. -Какие предметы изучались в римских школах? -Сравните учебу римлян и современную школу, найдите черты сходства и различия? -Какое значение в римском обществе имела риторика? </vt:lpstr>
      <vt:lpstr>Задание 2. Заполните таблицу, изучив материал учебника на стр. 153-154.</vt:lpstr>
      <vt:lpstr>Домашнее задание №1.  Прочитайте материал учебника на стр. 151-152, попробуйте пересказать его.</vt:lpstr>
      <vt:lpstr>Домашнее задание №2.  По материалу учебника на стр. 154-155 составьте кластер «Римское право».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«Как культура отражает развитие древнеримского общества?» Класс: 5 Предмет: Всемирная история Раздел: 4 А «Расцвет Римской империи» Цели обучения: 5.1.2.1 описывать социальную организацию древнего общества; 5.2.2.3 описывать искусство древнего мира;   </dc:title>
  <dc:creator>Пользователь</dc:creator>
  <cp:lastModifiedBy>Пользователь</cp:lastModifiedBy>
  <cp:revision>7</cp:revision>
  <dcterms:created xsi:type="dcterms:W3CDTF">2020-04-02T13:30:55Z</dcterms:created>
  <dcterms:modified xsi:type="dcterms:W3CDTF">2020-04-03T17:15:06Z</dcterms:modified>
</cp:coreProperties>
</file>