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3" r:id="rId5"/>
    <p:sldId id="267" r:id="rId6"/>
    <p:sldId id="275" r:id="rId7"/>
    <p:sldId id="260" r:id="rId8"/>
    <p:sldId id="265" r:id="rId9"/>
    <p:sldId id="276" r:id="rId10"/>
    <p:sldId id="259" r:id="rId11"/>
    <p:sldId id="261" r:id="rId12"/>
    <p:sldId id="268" r:id="rId13"/>
    <p:sldId id="269" r:id="rId14"/>
    <p:sldId id="270" r:id="rId15"/>
    <p:sldId id="271" r:id="rId16"/>
    <p:sldId id="272" r:id="rId17"/>
    <p:sldId id="277" r:id="rId18"/>
    <p:sldId id="278" r:id="rId19"/>
    <p:sldId id="279" r:id="rId20"/>
    <p:sldId id="264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01E92-42A8-4393-9D06-E61593D4A12C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17FE4-6CB9-4F58-A27A-725C27A7E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7FE4-6CB9-4F58-A27A-725C27A7E9F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7C3553-80B6-466B-AFD1-AA29C259A027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7BA62C-2F48-4379-B41A-4150DF1DB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kmn1T7U3dI" TargetMode="External"/><Relationship Id="rId2" Type="http://schemas.openxmlformats.org/officeDocument/2006/relationships/hyperlink" Target="https://youtu.be/PhcSD7Cshk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video46284232_45623906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М. Булгаков. Роман «Мастер и Маргарита»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КГУ «Карагандинский колледж питания и сервиса»</a:t>
            </a:r>
          </a:p>
          <a:p>
            <a:r>
              <a:rPr lang="ru-RU" dirty="0" smtClean="0"/>
              <a:t>Преподаватель </a:t>
            </a:r>
          </a:p>
          <a:p>
            <a:r>
              <a:rPr lang="ru-RU" dirty="0" smtClean="0"/>
              <a:t>Садыкова </a:t>
            </a:r>
            <a:r>
              <a:rPr lang="ru-RU" dirty="0" err="1" smtClean="0"/>
              <a:t>Жумагуль</a:t>
            </a:r>
            <a:r>
              <a:rPr lang="ru-RU" dirty="0" smtClean="0"/>
              <a:t> </a:t>
            </a:r>
            <a:r>
              <a:rPr lang="ru-RU" dirty="0" err="1" smtClean="0"/>
              <a:t>Жакипбековна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1285860"/>
            <a:ext cx="73390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отрывком из текста, связанным с едой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2000" b="1" i="1" dirty="0" smtClean="0">
              <a:solidFill>
                <a:srgbClr val="7030A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Брынза не бывает зеленого цвета, это вас кто-то обманул. Ей полагается быть белой. Да, а чай? Ведь это же помои! Я своими глазами видел, как какая-то неопрятная девушка подливала из ведра в ваш громадный самовар сырую воду, а чай между тем продолжали разливать.</a:t>
            </a: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zh-CN" sz="20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Свежесть бывает только одна –первая, она же и последняя. А если осетрина второй свежести, то это означает, что она тухлая!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CN" sz="200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zh-CN" sz="200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Свежесть, свежесть и свежесть, вот что должно быть девизов всякого буфетчика.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zh-CN" sz="2000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Письменно ответить на вопрос: что должен сделать повар, чтобы еда была свежая и качественная?</a:t>
            </a:r>
            <a:endParaRPr kumimoji="0" lang="ru-RU" altLang="zh-CN" sz="20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Контрольное тестирование по роману М.А.Булгакова «Мастер и Маргарита».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урока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500306"/>
            <a:ext cx="7242048" cy="1143000"/>
          </a:xfrm>
        </p:spPr>
        <p:txBody>
          <a:bodyPr/>
          <a:lstStyle/>
          <a:p>
            <a:r>
              <a:rPr lang="ru-RU" dirty="0" smtClean="0"/>
              <a:t>Хронологическая таблица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785814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(15) мая 1891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—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Михаил Афанасьевич Булгаков родился в Киеве.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Отец Булгакова был доцентом Киевской духовной академии. Михаил был старшим из ее семерых детей.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1901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1909 годы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учеба в Первой киевской мужской Александровской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гимназии.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1908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Булгаков знакомится со своей будущее женой Татьяной Лаппа, дочерью управляющего Казенной палаты. Она в то время тоже была гимназисткой и приезжала в Киев на каникулы из Саратова.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1909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поступление на медицинский факультет Киевского университета.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Булгаков, студент-медик, помогает организовать в Саратове при Казенной палате лазарет для раненых, работает там врачом.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венчание Булгакова и Татьяны Николаевны Лаппа. Работа в Киевском военном госпитале.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сентябрь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– Булгаков работает врачом в прифронтовых госпиталях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Каменец-Подольске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Черновицах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В это время зачислен врачом резерва Московского военно-санитарного управления для откомандирования в распоряжение смоленского губернатора с целью работы в земствах. Начинает практику в Никольской земской больнице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Сычевского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уезда Смоленской губернии.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Октябрь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года – в Киевском университете Михаил Булгаков получает диплом врача. К этому же периоду относятся первые литературные опыты Булгакова.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1917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Михаил Булгаков переводится в Вяземскую городскую земскую больницу в должности заведующего инфекционным и венерическим отделением.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77153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1918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семья Булгаковых возвращается в Киев.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переезд в Москву. Работает в разных газетах,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пишет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Записки на манжетах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работа над романом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Белая гвардия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Михаил Булгаков разводится с Татьяной Николаевной.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написаны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Собачье сердце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Зойкина квартира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Турбиных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В апреле писатель женится на Белозерской. В этом же году выходит сборник произведений Михаила Булгакова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Дьяволиада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переезд в Ленинград. Булгаков быстро входит в круг поэтов и писателей, завязывает дружеские отношения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Анной Ахматовой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Евгением Замятиным.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1929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выходит приказ о снятии с репертуара советских театров всех пьес драматурга. Михаил Булгаков пишет письма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Сталину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Калинину с просьбой разрешить ему эмигрировать, поскольку здесь он не может зарабатывать. К этому же году относится знакомство с Еленой Сергеевной Шиловской, которая впоследствии станет третьей женой писателя.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возвращение в Москву, где Булгаков становится режиссером МХАТ. Этому предшествует разговор лично с И.В. Сталиным.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развод с Белозерской и женитьба на Е.С. Шиловской.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Июнь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года – Булгаков принят в Союз советских писателей.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начало сотрудничества с Большим театром в качестве либреттиста и переводчика.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85794"/>
            <a:ext cx="735811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1938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Булгаков заканчивает работу над романом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Мастер и Маргарита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 марта 1940 года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Михаил Афанасьевич Булгаков умирает от болезни почек (нефросклероз). Похоронен на Новодевичьем кладбище.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42048" cy="42862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Тестовые вопросы: </a:t>
            </a:r>
            <a:endParaRPr lang="ru-RU" sz="2000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928670"/>
            <a:ext cx="807246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Назовите имя и отчество Булгакова.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Михаил Андреевич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Михаил Александрович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Михаил Афанасьевич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Михаил Анатольевич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каком городе родился М. А. Булгаков?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Москве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в Петербурге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Киеве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Рязани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 каком учебном заведении и на каком факультете учился М. А. Булгаков?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Московском университете па медицинском факультете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Петербургском университете на факультете словесности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Киевском университете на медицинском факультете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Казанском университете на юридическом факультете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Укажите профессию М. А. Булгакова.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учитель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священник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врач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ученый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Какой год стал переломным в судьбе М. А. Булгакова, после чего он окончательно принял решение заняться писательским трудом?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1917 г.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1918г.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1920г.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1925г.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428604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Укажите, сколько сюжетных линий можно выделить в романе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Маргарита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одну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две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три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пять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Автором романа о Понтии Пилате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Мастере и Маргарите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Понтий Пилат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Воланд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Левий Матвей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Мастер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Кто из перечисленных персонажей не входил в свиту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Воланда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Варенуха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Гелла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кот Бегемот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Иешуав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романе Мастера выступает как: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сумасшедший                                                б) богочеловек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странствующий проповедник                       г) преступник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Образ Маргариты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 романа. Она является  символом: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христианского смирения                                  б) мести и возмездия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любви, милосердия и вечной жертвенности   г) зависти и подлости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428604"/>
            <a:ext cx="79296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Почему Мастер лишен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заслужил только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покой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потому что прибегнул к помощи Сатаны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потому что он сломался и сжег свой роман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потому что добровольно ушел из жизни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потому что он хочет жить и творить в стране, где это невозможно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12. Укажите, какой проблемы нет в романе М. А. Булгакова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и Маргарита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проблема выбора и личной ответственности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проблема отцов и детей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проблема творчества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проблема положительного героя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13. Какая сюжетная линия романа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и Маргарита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сатирическим изображением Москвы и быта москвичей конца 20-х годов?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роман о Понтии Пилате 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Иешуа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Га-Ноцри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сюжетная линия, повествующая о любви Мастера и Маргариты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похождения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Воланда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его свиты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 Портрет какого героя романа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и Маргарита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 в следующем отрывке?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...с площадки сада под колонны на балкон двое легионеров ввели,., человека лет двадцати семи. Этот человек был одет в старенький и разорванный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голубой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хитон.  Голова его была прикрыта белой повязкой с ремешком вокруг лба... Под левым глазом у человека был большой синяк, в углу рта ссадина с запекшейся кровью..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Понтий Пилат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Марк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Крысобой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Левий Матвей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Иешуа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Га-Ноцри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15. Портрет какого героя романа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 и Маргарита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 в следующем отрывке?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...ни на какую ногу описываемый не хромал, и роту был не маленького и не громадного, а просто высокого. Что касается зубов, то с левой стороны у него были платиновые коронки, а с правой золотые. Он был в дорогом сером костюме, в заграничных, в цвет костюма, туфлях.., Рот какой- то кривой. Выбрит гладко. Брюнет. Правый глаз черный, левый почему-то зеленый. Брови черные, но одна выше другой. Словом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иностранец.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Алоизий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Магарыч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Коровьев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Мастер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Воланд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условий для ознакомления студентами с творчеством М. Булгакова и его романа, освоения студентами базовых ценностей; способствование формированию конкурентоспособных специалистов безупречного сервиса через приобщение к мировой литературе,  изучая роман «Мастер и Маргарита».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 для просмотра отрывков из фильма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https://youtu.be/PhcSD7CshkM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https://youtu.be/jkmn1T7U3dI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https://vk.com/video46284232_456239060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Оценка «5» - точность выполнения задания согласно инструкции. Допущена 1 орфографическая и 1 пунктуационная ошибка, работа выполнена аккуратно;</a:t>
            </a:r>
          </a:p>
          <a:p>
            <a:r>
              <a:rPr lang="ru-RU" dirty="0" smtClean="0"/>
              <a:t>Оценка «4» - допущены 1-2 неточности при выполнении заданий, допущены 1-3 пунктуационные и орфографические ошибки, работа выполнена аккуратно;</a:t>
            </a:r>
          </a:p>
          <a:p>
            <a:r>
              <a:rPr lang="ru-RU" dirty="0" smtClean="0"/>
              <a:t>Оценка «3» – допущены 3-5 неточностей при выполнении заданий, допущены 1-5 пунктуационных и орфографических ошибок;</a:t>
            </a:r>
          </a:p>
          <a:p>
            <a:r>
              <a:rPr lang="ru-RU" dirty="0" smtClean="0"/>
              <a:t>Оценка «2» – не выполнено ни одного задания.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Критерии оценивания тестирования: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Высокий уровень «5» – 80-100% верно выполненных заданий;</a:t>
            </a:r>
          </a:p>
          <a:p>
            <a:r>
              <a:rPr lang="ru-RU" dirty="0" smtClean="0"/>
              <a:t>Повышенный уровень «4» – 60-79% верно выполненных работ;</a:t>
            </a:r>
          </a:p>
          <a:p>
            <a:r>
              <a:rPr lang="ru-RU" dirty="0" smtClean="0"/>
              <a:t>Базовый уровень «3» – 30-59% верно выполненных работ;</a:t>
            </a:r>
          </a:p>
          <a:p>
            <a:r>
              <a:rPr lang="ru-RU" dirty="0" smtClean="0"/>
              <a:t>Пониженный уровень «2» – менее 30% верно выполненных работ.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143000"/>
          </a:xfrm>
        </p:spPr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239000" cy="4846320"/>
          </a:xfrm>
        </p:spPr>
        <p:txBody>
          <a:bodyPr/>
          <a:lstStyle/>
          <a:p>
            <a:r>
              <a:rPr lang="ru-RU" b="1" dirty="0" smtClean="0"/>
              <a:t>Образовательная:</a:t>
            </a:r>
          </a:p>
          <a:p>
            <a:r>
              <a:rPr lang="ru-RU" dirty="0" smtClean="0"/>
              <a:t>Показать взаимосвязь произведений русской литературы со специальностью «Организация питания»;</a:t>
            </a:r>
          </a:p>
          <a:p>
            <a:r>
              <a:rPr lang="ru-RU" b="1" dirty="0" smtClean="0"/>
              <a:t>Воспитательная:</a:t>
            </a:r>
          </a:p>
          <a:p>
            <a:r>
              <a:rPr lang="ru-RU" dirty="0" smtClean="0"/>
              <a:t>Пропаганда здорового образа жизни, правильного питания через произведения классиков 20 века;</a:t>
            </a:r>
          </a:p>
          <a:p>
            <a:r>
              <a:rPr lang="ru-RU" b="1" dirty="0" smtClean="0"/>
              <a:t>Развивающая:</a:t>
            </a:r>
          </a:p>
          <a:p>
            <a:r>
              <a:rPr lang="ru-RU" dirty="0" smtClean="0"/>
              <a:t>Развитие познавательной активности через чтение романа «Мастер и Маргарита»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Инструкция к выполнению заданий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7030A0"/>
                </a:solidFill>
              </a:rPr>
              <a:t>(ВСЕ ЗАДАНИЯ ВЫПОЛНЯЮТСЯ В РАБОЧЕЙ ТЕТРАДИ)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1. Опираясь на хронологическую таблицу, составить кластер «М.А. Булгаков. Биография и творчество»;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2. Работа с  отрывками из фильма:</a:t>
            </a:r>
          </a:p>
          <a:p>
            <a:pPr algn="just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   Даны ссылки на 3 отрывка из фильма «Мастери Маргарита», просмотрев данные отрывки, нужно выписать названия всех встречающихся блюд и  составить по алфавиту кулинарный словарь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239000" cy="48463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Прием «Круги по воде»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Дано ключевое слово. На каждую букву из столбика нужно найти либо слово, либо словосочетание, либо предложение, связанное с темой урока. Записываются они так, чтобы буква каждой строчки столбика была внутри подобранного слова.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	Составление кластера «М.А.Булгаков. Биография и творчество»   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dirty="0" smtClean="0">
              <a:solidFill>
                <a:srgbClr val="7030A0"/>
              </a:solidFill>
            </a:endParaRPr>
          </a:p>
          <a:p>
            <a:pPr lvl="0"/>
            <a:endParaRPr lang="ru-RU" dirty="0" smtClean="0">
              <a:solidFill>
                <a:srgbClr val="7030A0"/>
              </a:solidFill>
            </a:endParaRPr>
          </a:p>
          <a:p>
            <a:endParaRPr lang="ru-RU" i="1" dirty="0" smtClean="0"/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928662" y="328612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714348" y="2928934"/>
            <a:ext cx="3071834" cy="2572562"/>
            <a:chOff x="714348" y="2928934"/>
            <a:chExt cx="3071834" cy="2572562"/>
          </a:xfrm>
        </p:grpSpPr>
        <p:sp>
          <p:nvSpPr>
            <p:cNvPr id="5" name="Овал 4"/>
            <p:cNvSpPr/>
            <p:nvPr/>
          </p:nvSpPr>
          <p:spPr>
            <a:xfrm>
              <a:off x="928662" y="3429000"/>
              <a:ext cx="2428892" cy="16430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Биография</a:t>
              </a:r>
              <a:endParaRPr lang="ru-RU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V="1">
              <a:off x="2357422" y="3286124"/>
              <a:ext cx="107157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643174" y="4214818"/>
              <a:ext cx="1143008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rot="5400000" flipH="1" flipV="1">
              <a:off x="1893869" y="3178173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5" idx="4"/>
            </p:cNvCxnSpPr>
            <p:nvPr/>
          </p:nvCxnSpPr>
          <p:spPr>
            <a:xfrm rot="5400000">
              <a:off x="1928794" y="528638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10800000" flipV="1">
              <a:off x="714348" y="4714884"/>
              <a:ext cx="42862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4572000" y="2857496"/>
            <a:ext cx="3071834" cy="2572562"/>
            <a:chOff x="714348" y="2928934"/>
            <a:chExt cx="3071834" cy="2572562"/>
          </a:xfrm>
        </p:grpSpPr>
        <p:sp>
          <p:nvSpPr>
            <p:cNvPr id="41" name="Овал 40"/>
            <p:cNvSpPr/>
            <p:nvPr/>
          </p:nvSpPr>
          <p:spPr>
            <a:xfrm>
              <a:off x="928662" y="3429000"/>
              <a:ext cx="2428892" cy="16430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Творчество </a:t>
              </a:r>
              <a:endParaRPr lang="ru-RU" dirty="0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flipV="1">
              <a:off x="2357422" y="3286124"/>
              <a:ext cx="1071570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2643174" y="4214818"/>
              <a:ext cx="1143008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5400000" flipH="1" flipV="1">
              <a:off x="1893869" y="3178173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stCxn id="41" idx="4"/>
            </p:cNvCxnSpPr>
            <p:nvPr/>
          </p:nvCxnSpPr>
          <p:spPr>
            <a:xfrm rot="5400000">
              <a:off x="1928794" y="5286388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rot="10800000" flipV="1">
              <a:off x="714348" y="4714884"/>
              <a:ext cx="42862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Выписать названия всех встречающихся блюд, продуктов питания и напитков, расположить их в алфавитном порядке: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 «Ресторан в Доме писателей»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«</a:t>
            </a:r>
            <a:r>
              <a:rPr lang="ru-RU" i="1" dirty="0" err="1" smtClean="0">
                <a:solidFill>
                  <a:srgbClr val="7030A0"/>
                </a:solidFill>
              </a:rPr>
              <a:t>Воланд</a:t>
            </a:r>
            <a:r>
              <a:rPr lang="ru-RU" i="1" dirty="0" smtClean="0">
                <a:solidFill>
                  <a:srgbClr val="7030A0"/>
                </a:solidFill>
              </a:rPr>
              <a:t> посещает Степу </a:t>
            </a:r>
            <a:r>
              <a:rPr lang="ru-RU" i="1" dirty="0" err="1" smtClean="0">
                <a:solidFill>
                  <a:srgbClr val="7030A0"/>
                </a:solidFill>
              </a:rPr>
              <a:t>Лиходеева</a:t>
            </a:r>
            <a:r>
              <a:rPr lang="ru-RU" i="1" dirty="0" smtClean="0">
                <a:solidFill>
                  <a:srgbClr val="7030A0"/>
                </a:solidFill>
              </a:rPr>
              <a:t>»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«Разговор </a:t>
            </a:r>
            <a:r>
              <a:rPr lang="ru-RU" i="1" dirty="0" err="1" smtClean="0">
                <a:solidFill>
                  <a:srgbClr val="7030A0"/>
                </a:solidFill>
              </a:rPr>
              <a:t>Воланда</a:t>
            </a:r>
            <a:r>
              <a:rPr lang="ru-RU" i="1" dirty="0" smtClean="0">
                <a:solidFill>
                  <a:srgbClr val="7030A0"/>
                </a:solidFill>
              </a:rPr>
              <a:t> с буфетчиком «Варьете»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Показать роль мотива еды в раскрытии характеров персонажей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Прием «Круги по воде»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У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Л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Г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А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 ___________________________________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 ___________________________________</a:t>
            </a: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436</TotalTime>
  <Words>1747</Words>
  <Application>Microsoft Office PowerPoint</Application>
  <PresentationFormat>Экран (4:3)</PresentationFormat>
  <Paragraphs>164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华文新魏</vt:lpstr>
      <vt:lpstr>Times New Roman</vt:lpstr>
      <vt:lpstr>Trebuchet MS</vt:lpstr>
      <vt:lpstr>Wingdings</vt:lpstr>
      <vt:lpstr>Wingdings 2</vt:lpstr>
      <vt:lpstr>Изящная</vt:lpstr>
      <vt:lpstr>Тема:  М. Булгаков. Роман «Мастер и Маргарита»</vt:lpstr>
      <vt:lpstr>Цель урока:</vt:lpstr>
      <vt:lpstr>Задачи урока:</vt:lpstr>
      <vt:lpstr>Инструкция к выполнению заданий  (ВСЕ ЗАДАНИЯ ВЫПОЛНЯЮТСЯ В РАБОЧЕЙ ТЕТРАДИ)</vt:lpstr>
      <vt:lpstr>Презентация PowerPoint</vt:lpstr>
      <vt:lpstr>Презентация PowerPoint</vt:lpstr>
      <vt:lpstr>Задание 1</vt:lpstr>
      <vt:lpstr>Задание 2</vt:lpstr>
      <vt:lpstr>Задание 3</vt:lpstr>
      <vt:lpstr>Задание 3</vt:lpstr>
      <vt:lpstr>Задание 4</vt:lpstr>
      <vt:lpstr>Содержание урока</vt:lpstr>
      <vt:lpstr>Хронологическая таблица</vt:lpstr>
      <vt:lpstr>Презентация PowerPoint</vt:lpstr>
      <vt:lpstr>Презентация PowerPoint</vt:lpstr>
      <vt:lpstr>Презентация PowerPoint</vt:lpstr>
      <vt:lpstr>Тестовые вопросы: </vt:lpstr>
      <vt:lpstr>Презентация PowerPoint</vt:lpstr>
      <vt:lpstr>Презентация PowerPoint</vt:lpstr>
      <vt:lpstr>ссылки для просмотра отрывков из фильма</vt:lpstr>
      <vt:lpstr>Критерии оценивания:</vt:lpstr>
      <vt:lpstr>Критерии оценивания тестирования: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М. Булгаков. Роман «Мастер и Маргарита»</dc:title>
  <dc:creator>КПС</dc:creator>
  <cp:lastModifiedBy>User</cp:lastModifiedBy>
  <cp:revision>5</cp:revision>
  <dcterms:created xsi:type="dcterms:W3CDTF">2020-04-20T09:06:33Z</dcterms:created>
  <dcterms:modified xsi:type="dcterms:W3CDTF">2020-04-22T05:51:18Z</dcterms:modified>
</cp:coreProperties>
</file>