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40"/>
  </p:notesMasterIdLst>
  <p:sldIdLst>
    <p:sldId id="256" r:id="rId3"/>
    <p:sldId id="298" r:id="rId4"/>
    <p:sldId id="302" r:id="rId5"/>
    <p:sldId id="279" r:id="rId6"/>
    <p:sldId id="280" r:id="rId7"/>
    <p:sldId id="281" r:id="rId8"/>
    <p:sldId id="282" r:id="rId9"/>
    <p:sldId id="283" r:id="rId10"/>
    <p:sldId id="284" r:id="rId11"/>
    <p:sldId id="276" r:id="rId12"/>
    <p:sldId id="275" r:id="rId13"/>
    <p:sldId id="274" r:id="rId14"/>
    <p:sldId id="277" r:id="rId15"/>
    <p:sldId id="286" r:id="rId16"/>
    <p:sldId id="295" r:id="rId17"/>
    <p:sldId id="264" r:id="rId18"/>
    <p:sldId id="288" r:id="rId19"/>
    <p:sldId id="258" r:id="rId20"/>
    <p:sldId id="299" r:id="rId21"/>
    <p:sldId id="263" r:id="rId22"/>
    <p:sldId id="300" r:id="rId23"/>
    <p:sldId id="301" r:id="rId24"/>
    <p:sldId id="257" r:id="rId25"/>
    <p:sldId id="292" r:id="rId26"/>
    <p:sldId id="259" r:id="rId27"/>
    <p:sldId id="260" r:id="rId28"/>
    <p:sldId id="291" r:id="rId29"/>
    <p:sldId id="287" r:id="rId30"/>
    <p:sldId id="293" r:id="rId31"/>
    <p:sldId id="265" r:id="rId32"/>
    <p:sldId id="266" r:id="rId33"/>
    <p:sldId id="267" r:id="rId34"/>
    <p:sldId id="268" r:id="rId35"/>
    <p:sldId id="269" r:id="rId36"/>
    <p:sldId id="270" r:id="rId37"/>
    <p:sldId id="297" r:id="rId38"/>
    <p:sldId id="28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0C2"/>
    <a:srgbClr val="B3CBDF"/>
    <a:srgbClr val="7DA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75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596D4-7E41-45DC-BB3A-BE3B822B2C3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B0445-F49F-4532-9A24-5CC96DE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075F-921C-4B44-AB74-1C23B2C855D9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3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0445-F49F-4532-9A24-5CC96DE0FF0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0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35949-022E-4553-93C4-686A9370C18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18DB3B-A8C2-4051-A594-3A6C8F93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35949-022E-4553-93C4-686A9370C18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18DB3B-A8C2-4051-A594-3A6C8F93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35949-022E-4553-93C4-686A9370C18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18DB3B-A8C2-4051-A594-3A6C8F93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BD65-B93C-40C5-95D4-2EC270F7D7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01D1-F5D5-4FAD-B5DB-9875B4A123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0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BD65-B93C-40C5-95D4-2EC270F7D7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01D1-F5D5-4FAD-B5DB-9875B4A123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86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BD65-B93C-40C5-95D4-2EC270F7D7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01D1-F5D5-4FAD-B5DB-9875B4A123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7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BD65-B93C-40C5-95D4-2EC270F7D7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01D1-F5D5-4FAD-B5DB-9875B4A123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82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BD65-B93C-40C5-95D4-2EC270F7D7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01D1-F5D5-4FAD-B5DB-9875B4A123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6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BD65-B93C-40C5-95D4-2EC270F7D7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01D1-F5D5-4FAD-B5DB-9875B4A123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64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BD65-B93C-40C5-95D4-2EC270F7D7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01D1-F5D5-4FAD-B5DB-9875B4A123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85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BD65-B93C-40C5-95D4-2EC270F7D7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01D1-F5D5-4FAD-B5DB-9875B4A123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5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35949-022E-4553-93C4-686A9370C18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18DB3B-A8C2-4051-A594-3A6C8F93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BD65-B93C-40C5-95D4-2EC270F7D7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01D1-F5D5-4FAD-B5DB-9875B4A123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58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BD65-B93C-40C5-95D4-2EC270F7D7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01D1-F5D5-4FAD-B5DB-9875B4A123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47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BD65-B93C-40C5-95D4-2EC270F7D7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01D1-F5D5-4FAD-B5DB-9875B4A123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5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35949-022E-4553-93C4-686A9370C18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18DB3B-A8C2-4051-A594-3A6C8F93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35949-022E-4553-93C4-686A9370C18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18DB3B-A8C2-4051-A594-3A6C8F93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35949-022E-4553-93C4-686A9370C18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18DB3B-A8C2-4051-A594-3A6C8F93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35949-022E-4553-93C4-686A9370C18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18DB3B-A8C2-4051-A594-3A6C8F93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35949-022E-4553-93C4-686A9370C18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18DB3B-A8C2-4051-A594-3A6C8F93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35949-022E-4553-93C4-686A9370C18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18DB3B-A8C2-4051-A594-3A6C8F93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35949-022E-4553-93C4-686A9370C18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18DB3B-A8C2-4051-A594-3A6C8F9386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D35949-022E-4553-93C4-686A9370C18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18DB3B-A8C2-4051-A594-3A6C8F93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BD65-B93C-40C5-95D4-2EC270F7D7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001D1-F5D5-4FAD-B5DB-9875B4A123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929" y="1052736"/>
            <a:ext cx="8352928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Қазақстандағы  </a:t>
            </a:r>
            <a:r>
              <a:rPr lang="sr-Cyrl-C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мыс,  мырыш,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   </a:t>
            </a: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    </a:t>
            </a:r>
            <a:r>
              <a:rPr lang="sr-Cyrl-C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хром   </a:t>
            </a:r>
            <a:r>
              <a:rPr lang="sr-Cyrl-C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және  темірдің </a:t>
            </a:r>
            <a:r>
              <a:rPr lang="kk-KZ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 кен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kk-K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орындары.</a:t>
            </a:r>
          </a:p>
          <a:p>
            <a:pPr algn="ctr"/>
            <a:r>
              <a:rPr lang="kk-K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Вагондардың  </a:t>
            </a:r>
            <a:r>
              <a:rPr lang="kk-KZ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негізгі  элементтері  және  олардың  коррозиясы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2729" y="5207720"/>
            <a:ext cx="83861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Қарағанды</a:t>
            </a:r>
            <a:r>
              <a:rPr lang="ru-RU" alt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Теміржол</a:t>
            </a:r>
            <a:r>
              <a:rPr lang="ru-RU" alt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колледжінің</a:t>
            </a:r>
            <a:r>
              <a:rPr lang="ru-RU" alt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оқытушылары</a:t>
            </a:r>
            <a:r>
              <a:rPr lang="ru-RU" alt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Камелхан</a:t>
            </a:r>
            <a:r>
              <a:rPr lang="ru-RU" alt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Имашхан</a:t>
            </a:r>
            <a:r>
              <a:rPr lang="ru-RU" alt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Әшірбеков</a:t>
            </a:r>
            <a:r>
              <a:rPr lang="ru-RU" alt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Қобыланды</a:t>
            </a:r>
            <a:endParaRPr lang="ru-RU" alt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5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465"/>
            <a:ext cx="9180512" cy="68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1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273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6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712968" cy="635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200" b="1" dirty="0">
                <a:solidFill>
                  <a:srgbClr val="A80845"/>
                </a:solidFill>
                <a:latin typeface="Times New Roman"/>
                <a:ea typeface="Calibri"/>
                <a:cs typeface="Times New Roman"/>
              </a:rPr>
              <a:t>Енді  студенттер  сіздерге  тапсырма:  </a:t>
            </a:r>
            <a:r>
              <a:rPr lang="en-US" sz="3200" b="1" dirty="0">
                <a:solidFill>
                  <a:srgbClr val="FF3300"/>
                </a:solidFill>
                <a:latin typeface="Times New Roman"/>
                <a:ea typeface="Calibri"/>
                <a:cs typeface="Times New Roman"/>
              </a:rPr>
              <a:t>Cu</a:t>
            </a:r>
            <a:r>
              <a:rPr lang="sr-Cyrl-CS" sz="3200" b="1" dirty="0">
                <a:solidFill>
                  <a:srgbClr val="FF3300"/>
                </a:solidFill>
                <a:latin typeface="Times New Roman"/>
                <a:ea typeface="Calibri"/>
                <a:cs typeface="Times New Roman"/>
              </a:rPr>
              <a:t>,  </a:t>
            </a:r>
            <a:r>
              <a:rPr lang="en-US" sz="3200" b="1" dirty="0">
                <a:solidFill>
                  <a:srgbClr val="FF3300"/>
                </a:solidFill>
                <a:latin typeface="Times New Roman"/>
                <a:ea typeface="Calibri"/>
                <a:cs typeface="Times New Roman"/>
              </a:rPr>
              <a:t>Fe</a:t>
            </a:r>
            <a:r>
              <a:rPr lang="sr-Cyrl-CS" sz="3200" b="1" dirty="0">
                <a:solidFill>
                  <a:srgbClr val="FF33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dirty="0">
                <a:solidFill>
                  <a:srgbClr val="FF3300"/>
                </a:solidFill>
                <a:latin typeface="Times New Roman"/>
                <a:ea typeface="Calibri"/>
                <a:cs typeface="Times New Roman"/>
              </a:rPr>
              <a:t>Cr</a:t>
            </a:r>
            <a:r>
              <a:rPr lang="sr-Cyrl-CS" sz="3200" b="1" dirty="0">
                <a:solidFill>
                  <a:srgbClr val="FF3300"/>
                </a:solidFill>
                <a:latin typeface="Times New Roman"/>
                <a:ea typeface="Calibri"/>
                <a:cs typeface="Times New Roman"/>
              </a:rPr>
              <a:t>,  </a:t>
            </a:r>
            <a:r>
              <a:rPr lang="en-US" sz="3200" b="1" dirty="0">
                <a:solidFill>
                  <a:srgbClr val="FF3300"/>
                </a:solidFill>
                <a:latin typeface="Times New Roman"/>
                <a:ea typeface="Calibri"/>
                <a:cs typeface="Times New Roman"/>
              </a:rPr>
              <a:t>Zn</a:t>
            </a:r>
            <a:r>
              <a:rPr lang="sr-Cyrl-CS" sz="3200" b="1" dirty="0">
                <a:solidFill>
                  <a:srgbClr val="FF33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sr-Cyrl-CS" sz="3200" b="1" dirty="0">
                <a:latin typeface="Times New Roman"/>
                <a:ea typeface="Calibri"/>
                <a:cs typeface="Times New Roman"/>
              </a:rPr>
              <a:t> элементтерінің </a:t>
            </a:r>
            <a:r>
              <a:rPr lang="sr-Cyrl-CS" sz="3200" b="1" dirty="0" smtClean="0">
                <a:latin typeface="Times New Roman"/>
                <a:ea typeface="Calibri"/>
                <a:cs typeface="Times New Roman"/>
              </a:rPr>
              <a:t> кен  орындары  орналасқан  облыстарды   </a:t>
            </a:r>
            <a:r>
              <a:rPr lang="sr-Cyrl-CS" sz="3200" b="1" dirty="0">
                <a:latin typeface="Times New Roman"/>
                <a:ea typeface="Calibri"/>
                <a:cs typeface="Times New Roman"/>
              </a:rPr>
              <a:t>Қазақстан  картасынан  көрсетіп  берсеңіздер!   </a:t>
            </a:r>
            <a:endParaRPr lang="sr-Cyrl-CS" sz="3200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CS" sz="32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Мысалы: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CS" sz="3200" b="1" dirty="0" smtClean="0">
                <a:latin typeface="Times New Roman"/>
                <a:ea typeface="Calibri"/>
                <a:cs typeface="Times New Roman"/>
              </a:rPr>
              <a:t>Темір   .  .  .  </a:t>
            </a:r>
            <a:endParaRPr lang="sr-Cyrl-CS" sz="3200" b="1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CS" sz="3200" b="1" dirty="0" smtClean="0">
                <a:latin typeface="Times New Roman"/>
                <a:ea typeface="Calibri"/>
                <a:cs typeface="Times New Roman"/>
              </a:rPr>
              <a:t>Мыс  .  . 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CS" sz="3200" b="1" dirty="0" smtClean="0">
                <a:latin typeface="Times New Roman"/>
                <a:ea typeface="Calibri"/>
                <a:cs typeface="Times New Roman"/>
              </a:rPr>
              <a:t>Хром  .  . 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CS" sz="3200" b="1" dirty="0" smtClean="0">
                <a:latin typeface="Times New Roman"/>
                <a:ea typeface="Calibri"/>
                <a:cs typeface="Times New Roman"/>
              </a:rPr>
              <a:t>Мырыш  .  .  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99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Sony\Desktop\карта кз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80" y="-13904"/>
            <a:ext cx="9285880" cy="72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8014" y="236919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399685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19680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3431" y="69328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4251" y="74028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9865" y="122034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198" y="4726023"/>
            <a:ext cx="629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0265" y="255001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4042" y="46431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69" y="278266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9867" y="150104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397" y="1968006"/>
            <a:ext cx="1916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62523" y="2992468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АҚТӨБЕ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94524" y="3223420"/>
            <a:ext cx="1488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Атырау</a:t>
            </a:r>
            <a:r>
              <a:rPr lang="ru-RU" sz="2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30131" y="522337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6388" y="4202803"/>
            <a:ext cx="2033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Маңғыстау</a:t>
            </a:r>
            <a:endParaRPr lang="ru-RU" sz="2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89204" y="3315633"/>
            <a:ext cx="2015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endParaRPr lang="ru-RU" sz="2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64251" y="310583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8747" y="4464413"/>
            <a:ext cx="2087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Қызылорда</a:t>
            </a:r>
            <a:endParaRPr lang="ru-RU" sz="2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54480" y="5374882"/>
            <a:ext cx="1616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Жамбыл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2543834"/>
            <a:ext cx="18801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sz="2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endParaRPr lang="ru-RU" sz="2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54458" y="1214214"/>
            <a:ext cx="1764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Павлодар</a:t>
            </a:r>
            <a:endParaRPr lang="ru-RU" sz="2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82012" y="754839"/>
            <a:ext cx="1735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</a:t>
            </a:r>
            <a:endParaRPr lang="ru-RU" sz="2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30063" y="-19792"/>
            <a:ext cx="19079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sz="2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endParaRPr lang="ru-RU" sz="2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76242" y="5905903"/>
            <a:ext cx="18801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  </a:t>
            </a:r>
          </a:p>
          <a:p>
            <a:r>
              <a:rPr lang="kk-KZ" sz="2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endParaRPr lang="ru-RU" sz="2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5" grpId="0"/>
      <p:bldP spid="26" grpId="0"/>
      <p:bldP spid="3" grpId="0"/>
      <p:bldP spid="10" grpId="0"/>
      <p:bldP spid="13" grpId="0"/>
      <p:bldP spid="17" grpId="0"/>
      <p:bldP spid="20" grpId="0"/>
      <p:bldP spid="21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низ 14"/>
          <p:cNvSpPr/>
          <p:nvPr/>
        </p:nvSpPr>
        <p:spPr>
          <a:xfrm>
            <a:off x="3863651" y="2711465"/>
            <a:ext cx="432048" cy="244572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0499" y="476672"/>
            <a:ext cx="7772400" cy="7920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kk-KZ" sz="4000" i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Вагондардың негізгі элементтері</a:t>
            </a:r>
            <a:endParaRPr lang="ru-RU" sz="4000" i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3563888" y="4134929"/>
            <a:ext cx="2508103" cy="5749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buNone/>
            </a:pPr>
            <a:r>
              <a:rPr lang="kk-KZ" smtClean="0">
                <a:solidFill>
                  <a:schemeClr val="tx1"/>
                </a:solidFill>
              </a:rPr>
              <a:t>Автотіркегіш </a:t>
            </a:r>
            <a:endParaRPr lang="ru-RU" smtClean="0"/>
          </a:p>
          <a:p>
            <a:pPr algn="just"/>
            <a:endParaRPr lang="ru-RU" sz="1400"/>
          </a:p>
        </p:txBody>
      </p:sp>
      <p:sp>
        <p:nvSpPr>
          <p:cNvPr id="18" name="Прямоугольник 17"/>
          <p:cNvSpPr/>
          <p:nvPr/>
        </p:nvSpPr>
        <p:spPr>
          <a:xfrm>
            <a:off x="2317737" y="1628800"/>
            <a:ext cx="4254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Әрбір вагон</a:t>
            </a:r>
            <a:r>
              <a:rPr lang="kk-KZ" sz="4400"/>
              <a:t> </a:t>
            </a:r>
            <a:endParaRPr lang="ru-RU" sz="4400"/>
          </a:p>
        </p:txBody>
      </p:sp>
      <p:sp>
        <p:nvSpPr>
          <p:cNvPr id="19" name="Прямоугольник 18"/>
          <p:cNvSpPr/>
          <p:nvPr/>
        </p:nvSpPr>
        <p:spPr>
          <a:xfrm>
            <a:off x="702965" y="3166417"/>
            <a:ext cx="153618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sz="2800" smtClean="0">
                <a:solidFill>
                  <a:prstClr val="black"/>
                </a:solidFill>
              </a:rPr>
              <a:t>Жүріс бөлігі</a:t>
            </a: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338863" y="2955236"/>
            <a:ext cx="11101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sz="2800" smtClean="0">
                <a:solidFill>
                  <a:prstClr val="black"/>
                </a:solidFill>
              </a:rPr>
              <a:t>Рама</a:t>
            </a: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48264" y="4221088"/>
            <a:ext cx="15568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k-KZ" sz="2800" smtClean="0">
                <a:solidFill>
                  <a:prstClr val="black"/>
                </a:solidFill>
              </a:rPr>
              <a:t>Шанақ </a:t>
            </a: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2965" y="4472213"/>
            <a:ext cx="17011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k-KZ" sz="2800" smtClean="0">
                <a:solidFill>
                  <a:prstClr val="black"/>
                </a:solidFill>
              </a:rPr>
              <a:t>Тежегіш</a:t>
            </a: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365851" y="2571855"/>
            <a:ext cx="432048" cy="156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7809842">
            <a:off x="6438475" y="2016632"/>
            <a:ext cx="432048" cy="1318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74749">
            <a:off x="2839812" y="2465074"/>
            <a:ext cx="432048" cy="2208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9279120">
            <a:off x="6135173" y="2390721"/>
            <a:ext cx="432048" cy="1952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2946962">
            <a:off x="1730707" y="2188864"/>
            <a:ext cx="432048" cy="10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2844996" y="5250040"/>
            <a:ext cx="3226995" cy="1158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buNone/>
            </a:pPr>
            <a:r>
              <a:rPr lang="kk-KZ" sz="1800" b="1" smtClean="0">
                <a:solidFill>
                  <a:schemeClr val="tx1"/>
                </a:solidFill>
              </a:rPr>
              <a:t>Жолаушы вагондарда </a:t>
            </a:r>
          </a:p>
          <a:p>
            <a:pPr marL="0" indent="0" algn="just">
              <a:buNone/>
            </a:pPr>
            <a:r>
              <a:rPr lang="ru-RU" sz="1800" b="1">
                <a:solidFill>
                  <a:schemeClr val="tx1"/>
                </a:solidFill>
              </a:rPr>
              <a:t>вагонның астындағы құрылғылар </a:t>
            </a:r>
          </a:p>
        </p:txBody>
      </p:sp>
    </p:spTree>
    <p:extLst>
      <p:ext uri="{BB962C8B-B14F-4D97-AF65-F5344CB8AC3E}">
        <p14:creationId xmlns:p14="http://schemas.microsoft.com/office/powerpoint/2010/main" val="31319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>
                <a:effectLst/>
              </a:rPr>
              <a:t> </a:t>
            </a:r>
            <a:endParaRPr lang="ru-RU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91166" y="4104468"/>
            <a:ext cx="513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>
                <a:solidFill>
                  <a:srgbClr val="0070C0"/>
                </a:solidFill>
                <a:ea typeface="+mj-ea"/>
                <a:cs typeface="+mj-cs"/>
              </a:rPr>
              <a:t>2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654" y="341239"/>
            <a:ext cx="513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1</a:t>
            </a:r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104468"/>
            <a:ext cx="513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3</a:t>
            </a:r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64909" y="4185732"/>
            <a:ext cx="513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>
                <a:solidFill>
                  <a:srgbClr val="0070C0"/>
                </a:solidFill>
                <a:ea typeface="+mj-ea"/>
                <a:cs typeface="+mj-cs"/>
              </a:rPr>
              <a:t>4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8823" y="4104468"/>
            <a:ext cx="513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5</a:t>
            </a:r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2" descr="C:\Мой компьютер\КЖК\Баннер\для баннера\P119057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" t="34220" r="10370" b="12044"/>
          <a:stretch/>
        </p:blipFill>
        <p:spPr bwMode="auto">
          <a:xfrm>
            <a:off x="331773" y="956793"/>
            <a:ext cx="8408759" cy="315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95153" y="4104468"/>
            <a:ext cx="513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>
                <a:solidFill>
                  <a:srgbClr val="0070C0"/>
                </a:solidFill>
                <a:ea typeface="+mj-ea"/>
                <a:cs typeface="+mj-cs"/>
              </a:rPr>
              <a:t>6</a:t>
            </a:r>
            <a:endParaRPr lang="ru-RU">
              <a:solidFill>
                <a:srgbClr val="0070C0"/>
              </a:solidFill>
            </a:endParaRPr>
          </a:p>
        </p:txBody>
      </p:sp>
      <p:cxnSp>
        <p:nvCxnSpPr>
          <p:cNvPr id="14" name="Прямая со стрелкой 13"/>
          <p:cNvCxnSpPr>
            <a:stCxn id="3" idx="3"/>
          </p:cNvCxnSpPr>
          <p:nvPr/>
        </p:nvCxnSpPr>
        <p:spPr>
          <a:xfrm>
            <a:off x="1013936" y="664405"/>
            <a:ext cx="605736" cy="13202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3"/>
          </p:cNvCxnSpPr>
          <p:nvPr/>
        </p:nvCxnSpPr>
        <p:spPr>
          <a:xfrm flipV="1">
            <a:off x="1124842" y="3338538"/>
            <a:ext cx="191962" cy="1089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0"/>
          </p:cNvCxnSpPr>
          <p:nvPr/>
        </p:nvCxnSpPr>
        <p:spPr>
          <a:xfrm flipH="1" flipV="1">
            <a:off x="7956376" y="3338538"/>
            <a:ext cx="391431" cy="765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0"/>
          </p:cNvCxnSpPr>
          <p:nvPr/>
        </p:nvCxnSpPr>
        <p:spPr>
          <a:xfrm flipH="1" flipV="1">
            <a:off x="3748823" y="3338538"/>
            <a:ext cx="256641" cy="765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0"/>
          </p:cNvCxnSpPr>
          <p:nvPr/>
        </p:nvCxnSpPr>
        <p:spPr>
          <a:xfrm flipH="1" flipV="1">
            <a:off x="4779512" y="3230550"/>
            <a:ext cx="442038" cy="9551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867781" y="3338538"/>
            <a:ext cx="384013" cy="765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95536" y="522920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Жолаушы вагон</a:t>
            </a:r>
            <a:r>
              <a:rPr lang="kk-KZ" sz="20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; </a:t>
            </a:r>
            <a:r>
              <a:rPr lang="kk-KZ" sz="2000" b="1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1 </a:t>
            </a:r>
            <a:r>
              <a:rPr lang="kk-KZ" sz="20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— шанақ; </a:t>
            </a:r>
            <a:r>
              <a:rPr lang="kk-KZ" sz="2000" b="1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2 </a:t>
            </a:r>
            <a:r>
              <a:rPr lang="kk-KZ" sz="20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— </a:t>
            </a:r>
            <a:r>
              <a:rPr lang="kk-KZ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автотіркегіш </a:t>
            </a:r>
            <a:r>
              <a:rPr lang="kk-KZ" sz="20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құрылғы; </a:t>
            </a:r>
            <a:r>
              <a:rPr lang="kk-KZ" sz="2000" b="1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3 </a:t>
            </a:r>
            <a:r>
              <a:rPr lang="kk-KZ" sz="20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— екіості арбаша; </a:t>
            </a:r>
            <a:r>
              <a:rPr lang="kk-KZ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4 </a:t>
            </a:r>
            <a:r>
              <a:rPr lang="kk-KZ" sz="20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— </a:t>
            </a:r>
            <a:r>
              <a:rPr lang="kk-KZ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рама; </a:t>
            </a:r>
            <a:r>
              <a:rPr lang="kk-KZ" sz="2000" b="1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5 </a:t>
            </a:r>
            <a:r>
              <a:rPr lang="kk-KZ" sz="20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—тежегіш құрылғысы; </a:t>
            </a:r>
            <a:r>
              <a:rPr lang="kk-KZ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6 —</a:t>
            </a:r>
            <a:r>
              <a:rPr lang="kk-KZ" sz="20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 </a:t>
            </a:r>
            <a:r>
              <a:rPr lang="kk-KZ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NewRoman"/>
              </a:rPr>
              <a:t>вагонның астындағы құрылғылар 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ПТК\Лекции\ТЕХ сред\картинка\КАРТИНКИ\1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24" y="2210089"/>
            <a:ext cx="5328592" cy="31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25136"/>
            <a:ext cx="8229600" cy="5626121"/>
          </a:xfrm>
        </p:spPr>
        <p:txBody>
          <a:bodyPr/>
          <a:lstStyle/>
          <a:p>
            <a:r>
              <a:rPr lang="kk-KZ" sz="2400" b="1" i="1" smtClean="0"/>
              <a:t>Вагон шанағы </a:t>
            </a:r>
            <a:r>
              <a:rPr lang="ru-RU" sz="2400" i="1" smtClean="0"/>
              <a:t>(</a:t>
            </a:r>
            <a:r>
              <a:rPr lang="kk-KZ" sz="2400" i="1" smtClean="0"/>
              <a:t>кузовы) </a:t>
            </a:r>
            <a:r>
              <a:rPr lang="kk-KZ" sz="2400" smtClean="0"/>
              <a:t>жүктер немесе жолаушыларды орналастыруға арналған раманың үстінде орналасқан вагонның бір бөлігі болып табылады</a:t>
            </a:r>
            <a:r>
              <a:rPr lang="kk-KZ" sz="2400" i="1" smtClean="0"/>
              <a:t>.</a:t>
            </a:r>
            <a:endParaRPr lang="ru-RU" sz="2400" smtClean="0"/>
          </a:p>
          <a:p>
            <a:r>
              <a:rPr lang="kk-KZ" sz="2800" i="1" smtClean="0"/>
              <a:t>       </a:t>
            </a:r>
            <a:r>
              <a:rPr lang="ru-RU" smtClean="0">
                <a:solidFill>
                  <a:srgbClr val="0070C0"/>
                </a:solidFill>
              </a:rPr>
              <a:t>1</a:t>
            </a:r>
            <a:endParaRPr lang="ru-RU">
              <a:solidFill>
                <a:srgbClr val="0070C0"/>
              </a:solidFill>
            </a:endParaRPr>
          </a:p>
          <a:p>
            <a:endParaRPr lang="kk-KZ" sz="2800" smtClean="0"/>
          </a:p>
          <a:p>
            <a:endParaRPr lang="kk-KZ"/>
          </a:p>
          <a:p>
            <a:r>
              <a:rPr lang="kk-KZ" sz="2800" smtClean="0"/>
              <a:t>     </a:t>
            </a:r>
            <a:r>
              <a:rPr lang="kk-KZ" sz="2800" smtClean="0">
                <a:solidFill>
                  <a:srgbClr val="7030A0"/>
                </a:solidFill>
              </a:rPr>
              <a:t>2</a:t>
            </a:r>
          </a:p>
          <a:p>
            <a:endParaRPr lang="kk-KZ"/>
          </a:p>
          <a:p>
            <a:pPr>
              <a:lnSpc>
                <a:spcPct val="150000"/>
              </a:lnSpc>
            </a:pPr>
            <a:r>
              <a:rPr lang="kk-KZ" sz="1600" smtClean="0"/>
              <a:t>       </a:t>
            </a:r>
            <a:r>
              <a:rPr lang="kk-KZ" sz="2800" smtClean="0"/>
              <a:t>    </a:t>
            </a:r>
            <a:r>
              <a:rPr lang="kk-KZ" smtClean="0"/>
              <a:t>          </a:t>
            </a:r>
          </a:p>
          <a:p>
            <a:r>
              <a:rPr lang="kk-KZ" sz="2800" smtClean="0"/>
              <a:t>               </a:t>
            </a:r>
            <a:r>
              <a:rPr lang="kk-KZ" sz="2800" smtClean="0">
                <a:solidFill>
                  <a:srgbClr val="00B050"/>
                </a:solidFill>
              </a:rPr>
              <a:t>3</a:t>
            </a:r>
            <a:r>
              <a:rPr lang="kk-KZ" sz="2800" smtClean="0"/>
              <a:t>                            </a:t>
            </a:r>
            <a:r>
              <a:rPr lang="kk-KZ" sz="2800" smtClean="0">
                <a:solidFill>
                  <a:srgbClr val="FFC000"/>
                </a:solidFill>
              </a:rPr>
              <a:t>4</a:t>
            </a:r>
            <a:r>
              <a:rPr lang="kk-KZ" sz="2800" smtClean="0"/>
              <a:t>    </a:t>
            </a:r>
            <a:r>
              <a:rPr lang="kk-KZ" sz="2800" smtClean="0">
                <a:solidFill>
                  <a:srgbClr val="C00000"/>
                </a:solidFill>
              </a:rPr>
              <a:t>5</a:t>
            </a:r>
            <a:endParaRPr lang="ru-RU" sz="2800" smtClean="0">
              <a:solidFill>
                <a:srgbClr val="C0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5322694"/>
            <a:ext cx="8208912" cy="120032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ж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үк  көтерімділігі 70 т болатын төрт ості жартылай вагон; 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— шанақ; 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— автотіркегіш құрылғы;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— екіості арбаша;   </a:t>
            </a:r>
            <a:r>
              <a:rPr lang="kk-KZ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 —рама;   </a:t>
            </a:r>
            <a:r>
              <a:rPr lang="kk-KZ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5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—тежегіш құрылғысы;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041830" y="4887841"/>
            <a:ext cx="1458162" cy="4133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691680" y="3861048"/>
            <a:ext cx="1152128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79712" y="2420888"/>
            <a:ext cx="1908212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660232" y="4474475"/>
            <a:ext cx="576064" cy="8267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5724128" y="4474475"/>
            <a:ext cx="864096" cy="8267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566016"/>
              </p:ext>
            </p:extLst>
          </p:nvPr>
        </p:nvGraphicFramePr>
        <p:xfrm>
          <a:off x="285720" y="428604"/>
          <a:ext cx="8606760" cy="6168750"/>
        </p:xfrm>
        <a:graphic>
          <a:graphicData uri="http://schemas.openxmlformats.org/drawingml/2006/table">
            <a:tbl>
              <a:tblPr/>
              <a:tblGrid>
                <a:gridCol w="1621984"/>
                <a:gridCol w="6984776"/>
              </a:tblGrid>
              <a:tr h="9732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Шанақтың құрамындағы 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09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Г2СД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болат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маркасының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химиялық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құрамы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0,12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</a:t>
                      </a:r>
                      <a:r>
                        <a:rPr lang="kk-KZ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Mn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1,7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Ni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</a:t>
                      </a:r>
                      <a:r>
                        <a:rPr lang="kk-KZ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0,04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0,035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</a:t>
                      </a:r>
                      <a:r>
                        <a:rPr lang="kk-KZ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Cr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</a:t>
                      </a:r>
                      <a:r>
                        <a:rPr lang="kk-KZ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0,15 – 0,3</a:t>
                      </a: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0,012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</a:t>
                      </a:r>
                      <a:r>
                        <a:rPr lang="kk-KZ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~</a:t>
                      </a: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/>
          <a:stretch/>
        </p:blipFill>
        <p:spPr bwMode="auto">
          <a:xfrm>
            <a:off x="4716016" y="2348880"/>
            <a:ext cx="3981868" cy="388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57806"/>
            <a:ext cx="2088232" cy="99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6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7444" y="404664"/>
            <a:ext cx="8352928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sr-Cyrl-C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 Ұйымдастыру </a:t>
            </a:r>
            <a:r>
              <a:rPr lang="sr-Cyrl-C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кезеңі  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sr-Cyrl-C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 Жаңа </a:t>
            </a:r>
            <a:r>
              <a:rPr lang="sr-Cyrl-C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сабақтың тақырыбы  және мақсаты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sr-Cyrl-C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 Үй  </a:t>
            </a:r>
            <a:r>
              <a:rPr lang="sr-Cyrl-C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тапсырмасын  тексеру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sr-Cyrl-C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 Жаңа </a:t>
            </a:r>
            <a:r>
              <a:rPr lang="sr-Cyrl-C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сабақты түсіндіру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sr-Cyrl-C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 Жаңа </a:t>
            </a:r>
            <a:r>
              <a:rPr lang="sr-Cyrl-C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сабақты бекіту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sr-Cyrl-C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 Сабақты  </a:t>
            </a:r>
            <a:r>
              <a:rPr lang="sr-Cyrl-C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қортындылау  және  студенттерді  бағалау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sr-Cyrl-C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 Үй </a:t>
            </a:r>
            <a:r>
              <a:rPr lang="sr-Cyrl-C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тапсырмасы 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4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970656"/>
          </a:xfrm>
        </p:spPr>
        <p:txBody>
          <a:bodyPr>
            <a:normAutofit/>
          </a:bodyPr>
          <a:lstStyle/>
          <a:p>
            <a:pPr marL="36576" lvl="0" algn="just">
              <a:buClr>
                <a:srgbClr val="94B6D2"/>
              </a:buClr>
            </a:pPr>
            <a:r>
              <a:rPr lang="kk-KZ" sz="2400" b="1" i="1">
                <a:solidFill>
                  <a:prstClr val="black"/>
                </a:solidFill>
              </a:rPr>
              <a:t>Жүріс бөлшектеріне </a:t>
            </a:r>
            <a:r>
              <a:rPr lang="kk-KZ" sz="2400" smtClean="0">
                <a:solidFill>
                  <a:prstClr val="black"/>
                </a:solidFill>
              </a:rPr>
              <a:t>дөңгелек жұптар, буксалар, подшипниктер арбашалар</a:t>
            </a:r>
            <a:r>
              <a:rPr lang="kk-KZ" sz="2400">
                <a:solidFill>
                  <a:prstClr val="black"/>
                </a:solidFill>
              </a:rPr>
              <a:t>, жатады. </a:t>
            </a:r>
            <a:r>
              <a:rPr lang="kk-KZ" sz="2400" b="1" i="1" smtClean="0">
                <a:solidFill>
                  <a:prstClr val="black"/>
                </a:solidFill>
              </a:rPr>
              <a:t>Жүріс </a:t>
            </a:r>
            <a:r>
              <a:rPr lang="kk-KZ" sz="2400" b="1" i="1">
                <a:solidFill>
                  <a:prstClr val="black"/>
                </a:solidFill>
              </a:rPr>
              <a:t>бөлшектері</a:t>
            </a:r>
            <a:r>
              <a:rPr lang="kk-KZ" sz="2400">
                <a:solidFill>
                  <a:prstClr val="black"/>
                </a:solidFill>
              </a:rPr>
              <a:t> вагонның релістік жолдар бойынша қозғалысын қамтамасыз ету тиіс. Арбашалар аз шамадағы радиустың жолдың қисық бөлігі бойынша ұзын вагондардың кедергісіз қозғалысын қамтамасыз етеді</a:t>
            </a:r>
            <a:r>
              <a:rPr lang="kk-KZ" sz="2400" smtClean="0">
                <a:solidFill>
                  <a:prstClr val="black"/>
                </a:solidFill>
              </a:rPr>
              <a:t>.</a:t>
            </a:r>
            <a:endParaRPr lang="ru-RU"/>
          </a:p>
        </p:txBody>
      </p:sp>
      <p:pic>
        <p:nvPicPr>
          <p:cNvPr id="5" name="Picture 2" descr="D:\КПТК\ТЕХ сред\С интернета\Ходовая часть\page_18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r="4047"/>
          <a:stretch/>
        </p:blipFill>
        <p:spPr bwMode="auto">
          <a:xfrm>
            <a:off x="4272038" y="3658967"/>
            <a:ext cx="4912666" cy="318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" y="3658967"/>
            <a:ext cx="4266394" cy="319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2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274450"/>
              </p:ext>
            </p:extLst>
          </p:nvPr>
        </p:nvGraphicFramePr>
        <p:xfrm>
          <a:off x="395536" y="548680"/>
          <a:ext cx="8208912" cy="5696728"/>
        </p:xfrm>
        <a:graphic>
          <a:graphicData uri="http://schemas.openxmlformats.org/drawingml/2006/table">
            <a:tbl>
              <a:tblPr/>
              <a:tblGrid>
                <a:gridCol w="1912756"/>
                <a:gridCol w="6296156"/>
              </a:tblGrid>
              <a:tr h="5675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Вагондардың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жүріс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бөлігінде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kk-KZ" sz="2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олданылатын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маркалы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болаттың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химиялық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құрамы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0,04 -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0,48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0,15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0,35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Mn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0,55 - 0,85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20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Ni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 дейін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0,045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0,04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Cr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 дейін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5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Zn</a:t>
                      </a:r>
                      <a:endParaRPr lang="ru-RU" sz="240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0,25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~97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09" y="1922465"/>
            <a:ext cx="4000573" cy="373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2128883" cy="101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756473"/>
              </p:ext>
            </p:extLst>
          </p:nvPr>
        </p:nvGraphicFramePr>
        <p:xfrm>
          <a:off x="323528" y="332655"/>
          <a:ext cx="8496944" cy="5688631"/>
        </p:xfrm>
        <a:graphic>
          <a:graphicData uri="http://schemas.openxmlformats.org/drawingml/2006/table">
            <a:tbl>
              <a:tblPr/>
              <a:tblGrid>
                <a:gridCol w="1800200"/>
                <a:gridCol w="6696744"/>
              </a:tblGrid>
              <a:tr h="12339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Доңғалақтың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құрамында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қолданатын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ОсЛ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маркалы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болаттың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имиялық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құрамы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0,44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0,52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Mn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0,</a:t>
                      </a: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</a:t>
                      </a:r>
                      <a:r>
                        <a:rPr lang="en-US" sz="2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0,15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0,04 дейін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0,035 дейін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~97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464496" cy="430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13" y="3933057"/>
            <a:ext cx="2207231" cy="105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9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endParaRPr lang="ru-RU" smtClean="0"/>
          </a:p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20688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i="1" smtClean="0"/>
              <a:t>Вагон рамасы </a:t>
            </a:r>
            <a:r>
              <a:rPr lang="kk-KZ" sz="2800" smtClean="0"/>
              <a:t>шанақтың негізі болып табылады және олар бір-бірінен құрылысы және вагонның қызметіне байланысты  ажыратылады. Бірақ олар жеткілікті түрде мықты, шанақтан түсетін қысымды қабылдап алуға қабілетті болуы тиіс.</a:t>
            </a:r>
            <a:endParaRPr lang="ru-RU" sz="2800"/>
          </a:p>
        </p:txBody>
      </p:sp>
      <p:pic>
        <p:nvPicPr>
          <p:cNvPr id="5" name="Picture 2" descr="D:\КПТК\ТЕХ сред\С интернета\Рама\1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08" y="3920571"/>
            <a:ext cx="4801272" cy="282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КПТК\ТЕХ сред\С интернета\Рама\хоппер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5" t="37835" b="8811"/>
          <a:stretch/>
        </p:blipFill>
        <p:spPr bwMode="auto">
          <a:xfrm>
            <a:off x="4873280" y="3920572"/>
            <a:ext cx="4235224" cy="281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1058"/>
              </p:ext>
            </p:extLst>
          </p:nvPr>
        </p:nvGraphicFramePr>
        <p:xfrm>
          <a:off x="285720" y="428604"/>
          <a:ext cx="5582424" cy="6200544"/>
        </p:xfrm>
        <a:graphic>
          <a:graphicData uri="http://schemas.openxmlformats.org/drawingml/2006/table">
            <a:tbl>
              <a:tblPr/>
              <a:tblGrid>
                <a:gridCol w="1626045"/>
                <a:gridCol w="3956379"/>
              </a:tblGrid>
              <a:tr h="8485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Рамаларда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қолданылатын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09Г2Д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болат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маркасының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химиялық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құрамы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0,12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0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0,17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0,37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0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Mn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1,8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0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Ni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0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0,04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0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0,035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0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Cr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0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0,15 – 0,3</a:t>
                      </a: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0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As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0,08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дейін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0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0,012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дейін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0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~</a:t>
                      </a: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Documents and Settings\Пользователь\Рабочий стол\nod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0791" y="1484784"/>
            <a:ext cx="5508104" cy="511256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2816225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7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just"/>
            <a:r>
              <a:rPr lang="kk-KZ" sz="2800" i="1"/>
              <a:t>Тежегіш </a:t>
            </a:r>
            <a:r>
              <a:rPr lang="kk-KZ" sz="2800" i="1" smtClean="0"/>
              <a:t>деп </a:t>
            </a:r>
            <a:r>
              <a:rPr lang="kk-KZ"/>
              <a:t>пойыздың қозғалысына </a:t>
            </a:r>
            <a:r>
              <a:rPr lang="kk-KZ" sz="2800" smtClean="0"/>
              <a:t>жасанды кедергі құрылғыны айтады. </a:t>
            </a:r>
            <a:r>
              <a:rPr lang="kk-KZ" sz="2800"/>
              <a:t>Оның көмегімен пойызды тоқтату немесе жылдамдықты реттеу үшін </a:t>
            </a:r>
            <a:r>
              <a:rPr lang="kk-KZ" sz="2800" smtClean="0"/>
              <a:t>қажет.</a:t>
            </a:r>
            <a:endParaRPr lang="ru-RU" sz="2800"/>
          </a:p>
          <a:p>
            <a:pPr algn="just"/>
            <a:r>
              <a:rPr lang="kk-KZ" sz="2800"/>
              <a:t>Тежегіштер </a:t>
            </a:r>
            <a:r>
              <a:rPr lang="kk-KZ"/>
              <a:t>автоматты </a:t>
            </a:r>
            <a:r>
              <a:rPr lang="kk-KZ" sz="2800" smtClean="0"/>
              <a:t>және автоматсыз болып </a:t>
            </a:r>
            <a:r>
              <a:rPr lang="kk-KZ" sz="2800"/>
              <a:t>келеді. </a:t>
            </a:r>
            <a:endParaRPr lang="ru-RU" sz="2800"/>
          </a:p>
        </p:txBody>
      </p:sp>
      <p:pic>
        <p:nvPicPr>
          <p:cNvPr id="2051" name="Picture 3" descr="C:\Мой компьютер\НОУТБУК\КЖК\Лекции\АВТОТОРМОЗА\29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" y="3303704"/>
            <a:ext cx="4280320" cy="30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Мой компьютер\НОУТБУК\КЖК\Лекции\АВТОТОРМОЗА\page_4_shema_gruz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88905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2784372"/>
          </a:xfrm>
        </p:spPr>
        <p:txBody>
          <a:bodyPr>
            <a:normAutofit/>
          </a:bodyPr>
          <a:lstStyle/>
          <a:p>
            <a:pPr algn="just"/>
            <a:r>
              <a:rPr lang="ru-RU" err="1"/>
              <a:t>Автотіркегіштік</a:t>
            </a:r>
            <a:r>
              <a:rPr lang="ru-RU"/>
              <a:t> </a:t>
            </a:r>
            <a:r>
              <a:rPr lang="ru-RU" err="1"/>
              <a:t>құрылғы</a:t>
            </a:r>
            <a:r>
              <a:rPr lang="ru-RU"/>
              <a:t> </a:t>
            </a:r>
            <a:r>
              <a:rPr lang="ru-RU" err="1"/>
              <a:t>вагондарда</a:t>
            </a:r>
            <a:r>
              <a:rPr lang="ru-RU"/>
              <a:t> </a:t>
            </a:r>
            <a:r>
              <a:rPr lang="ru-RU" err="1"/>
              <a:t>өзара</a:t>
            </a:r>
            <a:r>
              <a:rPr lang="ru-RU"/>
              <a:t> </a:t>
            </a:r>
            <a:r>
              <a:rPr lang="ru-RU" err="1"/>
              <a:t>және</a:t>
            </a:r>
            <a:r>
              <a:rPr lang="ru-RU"/>
              <a:t> </a:t>
            </a:r>
            <a:r>
              <a:rPr lang="ru-RU" err="1"/>
              <a:t>локомотивтермен</a:t>
            </a:r>
            <a:r>
              <a:rPr lang="ru-RU"/>
              <a:t> </a:t>
            </a:r>
            <a:r>
              <a:rPr lang="ru-RU" err="1"/>
              <a:t>тіркеуге</a:t>
            </a:r>
            <a:r>
              <a:rPr lang="ru-RU"/>
              <a:t> </a:t>
            </a:r>
            <a:r>
              <a:rPr lang="ru-RU" err="1"/>
              <a:t>арналған</a:t>
            </a:r>
            <a:r>
              <a:rPr lang="ru-RU" smtClean="0"/>
              <a:t>. </a:t>
            </a:r>
            <a:r>
              <a:rPr lang="ru-RU" err="1" smtClean="0"/>
              <a:t>Автоматты</a:t>
            </a:r>
            <a:r>
              <a:rPr lang="ru-RU" smtClean="0"/>
              <a:t> </a:t>
            </a:r>
            <a:r>
              <a:rPr lang="ru-RU" err="1"/>
              <a:t>тіркегіштік</a:t>
            </a:r>
            <a:r>
              <a:rPr lang="ru-RU"/>
              <a:t> </a:t>
            </a:r>
            <a:r>
              <a:rPr lang="ru-RU" err="1"/>
              <a:t>құрылғы</a:t>
            </a:r>
            <a:r>
              <a:rPr lang="ru-RU"/>
              <a:t> </a:t>
            </a:r>
            <a:r>
              <a:rPr lang="ru-RU" err="1"/>
              <a:t>кезінде</a:t>
            </a:r>
            <a:r>
              <a:rPr lang="ru-RU"/>
              <a:t> </a:t>
            </a:r>
            <a:r>
              <a:rPr lang="ru-RU" err="1"/>
              <a:t>жылжымалы</a:t>
            </a:r>
            <a:r>
              <a:rPr lang="ru-RU"/>
              <a:t> </a:t>
            </a:r>
            <a:r>
              <a:rPr lang="ru-RU" err="1"/>
              <a:t>құрамның</a:t>
            </a:r>
            <a:r>
              <a:rPr lang="ru-RU"/>
              <a:t> </a:t>
            </a:r>
            <a:r>
              <a:rPr lang="ru-RU" err="1"/>
              <a:t>тіркелуі</a:t>
            </a:r>
            <a:r>
              <a:rPr lang="ru-RU"/>
              <a:t> </a:t>
            </a:r>
            <a:r>
              <a:rPr lang="ru-RU" err="1"/>
              <a:t>тіркеушінің</a:t>
            </a:r>
            <a:r>
              <a:rPr lang="ru-RU"/>
              <a:t> </a:t>
            </a:r>
            <a:r>
              <a:rPr lang="ru-RU" err="1"/>
              <a:t>қатысуынсыз</a:t>
            </a:r>
            <a:r>
              <a:rPr lang="ru-RU"/>
              <a:t> </a:t>
            </a:r>
            <a:r>
              <a:rPr lang="ru-RU" err="1"/>
              <a:t>автоматты</a:t>
            </a:r>
            <a:r>
              <a:rPr lang="ru-RU"/>
              <a:t> </a:t>
            </a:r>
            <a:r>
              <a:rPr lang="ru-RU" err="1"/>
              <a:t>түрде</a:t>
            </a:r>
            <a:r>
              <a:rPr lang="ru-RU"/>
              <a:t> </a:t>
            </a:r>
            <a:r>
              <a:rPr lang="ru-RU" err="1"/>
              <a:t>орындалады</a:t>
            </a:r>
            <a:r>
              <a:rPr lang="ru-RU" smtClean="0"/>
              <a:t>.</a:t>
            </a:r>
            <a:endParaRPr lang="ru-RU"/>
          </a:p>
        </p:txBody>
      </p:sp>
      <p:pic>
        <p:nvPicPr>
          <p:cNvPr id="3074" name="Picture 2" descr="E:\КПТК\Лекции\ТЕХ сред\Тех ср\Лекция 9 Автосцепное устройство и требования, предъявляемые к ним\Автосцепка\page_2_aszep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0957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КПТК\Лекции\ТЕХ сред\Тех ср\Лекция 9 Автосцепное устройство и требования, предъявляемые к ним\Автосцепка\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4949"/>
            <a:ext cx="4202832" cy="33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205374"/>
              </p:ext>
            </p:extLst>
          </p:nvPr>
        </p:nvGraphicFramePr>
        <p:xfrm>
          <a:off x="214282" y="260644"/>
          <a:ext cx="5725870" cy="6505747"/>
        </p:xfrm>
        <a:graphic>
          <a:graphicData uri="http://schemas.openxmlformats.org/drawingml/2006/table">
            <a:tbl>
              <a:tblPr/>
              <a:tblGrid>
                <a:gridCol w="1477398"/>
                <a:gridCol w="4248472"/>
              </a:tblGrid>
              <a:tr h="10838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Автотіркегіш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бөлігінде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қолданылатын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20ГФЛ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болат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маркасының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химиялық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құрамы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</a:t>
                      </a: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</a:t>
                      </a: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5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</a:t>
                      </a: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5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Mn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,5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5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Ni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</a:t>
                      </a:r>
                      <a:r>
                        <a:rPr lang="en-US" sz="24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24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en-US" sz="24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kk-KZ" sz="24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5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0,04 </a:t>
                      </a:r>
                      <a:r>
                        <a:rPr lang="kk-KZ" sz="24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5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0,04 </a:t>
                      </a:r>
                      <a:r>
                        <a:rPr lang="kk-KZ" sz="24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5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Cr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 </a:t>
                      </a:r>
                      <a:r>
                        <a:rPr lang="kk-KZ" sz="24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дейін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5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0,</a:t>
                      </a: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06</a:t>
                      </a:r>
                      <a:r>
                        <a:rPr lang="en-US" sz="2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0,13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5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~97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18" marR="30518" marT="30518" marB="30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Documents and Settings\Пользователь\Рабочий стол\nod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6401" y="1578452"/>
            <a:ext cx="4997686" cy="465886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37396"/>
            <a:ext cx="2816225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2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6"/>
          <a:stretch/>
        </p:blipFill>
        <p:spPr bwMode="auto">
          <a:xfrm>
            <a:off x="0" y="0"/>
            <a:ext cx="4572000" cy="358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2" b="-1"/>
          <a:stretch/>
        </p:blipFill>
        <p:spPr bwMode="auto">
          <a:xfrm>
            <a:off x="4572000" y="0"/>
            <a:ext cx="4565932" cy="3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t="7133" r="13083"/>
          <a:stretch/>
        </p:blipFill>
        <p:spPr bwMode="auto">
          <a:xfrm>
            <a:off x="0" y="3590846"/>
            <a:ext cx="3563888" cy="326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r="15964"/>
          <a:stretch/>
        </p:blipFill>
        <p:spPr bwMode="auto">
          <a:xfrm>
            <a:off x="5951095" y="3571374"/>
            <a:ext cx="3192905" cy="326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3933056"/>
            <a:ext cx="2381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Вагонның жоғары вольтті электр жабдықтау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05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83880" cy="4536504"/>
          </a:xfrm>
        </p:spPr>
        <p:txBody>
          <a:bodyPr>
            <a:noAutofit/>
          </a:bodyPr>
          <a:lstStyle/>
          <a:p>
            <a:r>
              <a:rPr lang="kk-KZ" sz="2400" dirty="0" smtClean="0">
                <a:solidFill>
                  <a:srgbClr val="00B0F0"/>
                </a:solidFill>
              </a:rPr>
              <a:t>      </a:t>
            </a:r>
            <a:r>
              <a:rPr lang="kk-KZ" sz="6000" dirty="0" smtClean="0">
                <a:solidFill>
                  <a:srgbClr val="E0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Коррозия</a:t>
            </a:r>
            <a:r>
              <a:rPr lang="kk-KZ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(лат. с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orrosio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kk-KZ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жемірілу)</a:t>
            </a:r>
            <a:r>
              <a:rPr lang="kk-KZ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қоршаған  ортаның  әсерінен металл  бетінің  бүлінуі.  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183880" cy="4043936"/>
          </a:xfrm>
        </p:spPr>
        <p:txBody>
          <a:bodyPr/>
          <a:lstStyle/>
          <a:p>
            <a:r>
              <a:rPr lang="sr-Cyrl-CS" sz="44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Ұйымдастыру кезеңі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724710"/>
              </p:ext>
            </p:extLst>
          </p:nvPr>
        </p:nvGraphicFramePr>
        <p:xfrm>
          <a:off x="539551" y="2976937"/>
          <a:ext cx="8208914" cy="1553887"/>
        </p:xfrm>
        <a:graphic>
          <a:graphicData uri="http://schemas.openxmlformats.org/drawingml/2006/table">
            <a:tbl>
              <a:tblPr firstRow="1" firstCol="1" bandRow="1"/>
              <a:tblGrid>
                <a:gridCol w="1382100"/>
                <a:gridCol w="944601"/>
                <a:gridCol w="944601"/>
                <a:gridCol w="1761597"/>
                <a:gridCol w="1057291"/>
                <a:gridCol w="1182619"/>
                <a:gridCol w="936105"/>
              </a:tblGrid>
              <a:tr h="10498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Times New Roman"/>
                          <a:cs typeface="Times New Roman"/>
                        </a:rPr>
                        <a:t>        Үй тапсырмасы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Times New Roman"/>
                          <a:cs typeface="Times New Roman"/>
                        </a:rPr>
                        <a:t>    ұпайы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Times New Roman"/>
                          <a:cs typeface="Times New Roman"/>
                        </a:rPr>
                        <a:t>Жаңа  сабақ 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Times New Roman"/>
                          <a:cs typeface="Times New Roman"/>
                        </a:rPr>
                        <a:t>ұпайы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Times New Roman"/>
                          <a:cs typeface="Times New Roman"/>
                        </a:rPr>
                        <a:t>Есеп  шығару ұпайы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Times New Roman"/>
                          <a:cs typeface="Times New Roman"/>
                        </a:rPr>
                        <a:t>„О,счастливчик“ </a:t>
                      </a:r>
                      <a:r>
                        <a:rPr lang="sr-Cyrl-CS" sz="1600" b="1" dirty="0" smtClean="0">
                          <a:effectLst/>
                          <a:latin typeface="Times New Roman"/>
                          <a:cs typeface="Times New Roman"/>
                        </a:rPr>
                        <a:t>  ойыны     </a:t>
                      </a:r>
                      <a:r>
                        <a:rPr lang="sr-Cyrl-CS" sz="1600" b="1" dirty="0">
                          <a:effectLst/>
                          <a:latin typeface="Times New Roman"/>
                          <a:cs typeface="Times New Roman"/>
                        </a:rPr>
                        <a:t>ұпайы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Times New Roman"/>
                          <a:cs typeface="Times New Roman"/>
                        </a:rPr>
                        <a:t>Тест – карточка  бойынша  ұпайы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Times New Roman"/>
                          <a:cs typeface="Times New Roman"/>
                        </a:rPr>
                        <a:t>Қортынды    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Times New Roman"/>
                          <a:cs typeface="Times New Roman"/>
                        </a:rPr>
                        <a:t>     ұпай 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Times New Roman"/>
                          <a:cs typeface="Times New Roman"/>
                        </a:rPr>
                        <a:t>Бағасы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1294889"/>
            <a:ext cx="748883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Бағалау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парағы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Студенттің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аты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жөні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 ________ </a:t>
            </a:r>
            <a:r>
              <a:rPr kumimoji="0" lang="kk-KZ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4653136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Бағалау критериясы:</a:t>
            </a:r>
          </a:p>
          <a:p>
            <a:r>
              <a:rPr lang="kk-KZ" sz="2400" dirty="0" smtClean="0"/>
              <a:t>1-5 ұпай: қанағат емес (нашар)</a:t>
            </a:r>
          </a:p>
          <a:p>
            <a:r>
              <a:rPr lang="kk-KZ" sz="2400" dirty="0" smtClean="0"/>
              <a:t>6-14 ұпай: қанағат</a:t>
            </a:r>
          </a:p>
          <a:p>
            <a:r>
              <a:rPr lang="kk-KZ" sz="2400" dirty="0" smtClean="0"/>
              <a:t>15-24 ұпай: жақсы</a:t>
            </a:r>
          </a:p>
          <a:p>
            <a:r>
              <a:rPr lang="kk-KZ" sz="2400" dirty="0" smtClean="0"/>
              <a:t>25-27 ұпай: үздік (өте жақсы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93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024601"/>
            <a:ext cx="5544615" cy="4889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k-KZ" smtClean="0"/>
              <a:t>Вагон шанақтары бүлінушілігінің жоғары деңгейі осы кезге дейін қолданылып келген төмен легирленген болаттардың беріктігінің төмендігі және коррозиялық тұрақтылығының жеткіліксіздігімен түсіндіріледі. Вагон элементерінің 100°С аса температураға дейін қызуы шанақтың пісірілген конструкциясының майысуын, металлдың ескіруін, және жоғарылаған коррозияны тудырады 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13426"/>
            <a:ext cx="2828925" cy="471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90206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50"/>
              </a:spcBef>
              <a:buClr>
                <a:srgbClr val="94B6D2"/>
              </a:buClr>
              <a:buSzPct val="80000"/>
            </a:pPr>
            <a:r>
              <a:rPr lang="kk-KZ" sz="2800" b="1">
                <a:solidFill>
                  <a:prstClr val="black"/>
                </a:solidFill>
              </a:rPr>
              <a:t>Вагонда кездесетін коррозиялар</a:t>
            </a:r>
          </a:p>
        </p:txBody>
      </p:sp>
    </p:spTree>
    <p:extLst>
      <p:ext uri="{BB962C8B-B14F-4D97-AF65-F5344CB8AC3E}">
        <p14:creationId xmlns:p14="http://schemas.microsoft.com/office/powerpoint/2010/main" val="37569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150" t="20042" r="60811" b="7340"/>
          <a:stretch/>
        </p:blipFill>
        <p:spPr>
          <a:xfrm>
            <a:off x="395536" y="1268760"/>
            <a:ext cx="3456384" cy="40324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052736"/>
            <a:ext cx="5050904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k-KZ" smtClean="0"/>
              <a:t>Жабық жүк вагондарының тұтас металл шатырларының коррозиялық бүлінушілігінің деңгейі де өте жоғары. Тоттану ең қарқынды жүретін орын осы шатырдың жұқа беттік қаптамасы, доғалар және пісіру жіктеріндегі саңылаулар </a:t>
            </a:r>
            <a:r>
              <a:rPr lang="ru-RU" smtClean="0"/>
              <a:t>(саңылаулық коррозия) болып табылады. Бұған әлсіз антикоррозияық </a:t>
            </a:r>
            <a:r>
              <a:rPr lang="ru-RU" err="1" smtClean="0"/>
              <a:t>қорғаныс</a:t>
            </a:r>
            <a:r>
              <a:rPr lang="ru-RU" smtClean="0"/>
              <a:t>, </a:t>
            </a:r>
            <a:r>
              <a:rPr lang="ru-RU" err="1" smtClean="0"/>
              <a:t>пісіру</a:t>
            </a:r>
            <a:r>
              <a:rPr lang="ru-RU" smtClean="0"/>
              <a:t> </a:t>
            </a:r>
            <a:r>
              <a:rPr lang="ru-RU" err="1" smtClean="0"/>
              <a:t>жұмыстарының</a:t>
            </a:r>
            <a:r>
              <a:rPr lang="ru-RU" smtClean="0"/>
              <a:t> </a:t>
            </a:r>
            <a:r>
              <a:rPr lang="ru-RU" err="1" smtClean="0"/>
              <a:t>төмен</a:t>
            </a:r>
            <a:r>
              <a:rPr lang="ru-RU" smtClean="0"/>
              <a:t> </a:t>
            </a:r>
            <a:r>
              <a:rPr lang="ru-RU" err="1" smtClean="0"/>
              <a:t>сапасы</a:t>
            </a:r>
            <a:r>
              <a:rPr lang="ru-RU" smtClean="0"/>
              <a:t> </a:t>
            </a:r>
            <a:r>
              <a:rPr lang="ru-RU" err="1" smtClean="0"/>
              <a:t>себеп</a:t>
            </a:r>
            <a:r>
              <a:rPr lang="ru-RU" smtClean="0"/>
              <a:t> </a:t>
            </a:r>
            <a:r>
              <a:rPr lang="ru-RU" err="1" smtClean="0"/>
              <a:t>болады</a:t>
            </a:r>
            <a:r>
              <a:rPr lang="ru-RU" smtClean="0"/>
              <a:t>.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35596" y="40466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50"/>
              </a:spcBef>
              <a:buClr>
                <a:srgbClr val="94B6D2"/>
              </a:buClr>
              <a:buSzPct val="80000"/>
            </a:pPr>
            <a:r>
              <a:rPr lang="kk-KZ" sz="2800" b="1">
                <a:solidFill>
                  <a:prstClr val="black"/>
                </a:solidFill>
              </a:rPr>
              <a:t>Вагонда кездесетін коррозиялар</a:t>
            </a:r>
          </a:p>
        </p:txBody>
      </p:sp>
    </p:spTree>
    <p:extLst>
      <p:ext uri="{BB962C8B-B14F-4D97-AF65-F5344CB8AC3E}">
        <p14:creationId xmlns:p14="http://schemas.microsoft.com/office/powerpoint/2010/main" val="4463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200800" cy="661824"/>
          </a:xfrm>
        </p:spPr>
        <p:txBody>
          <a:bodyPr>
            <a:normAutofit/>
          </a:bodyPr>
          <a:lstStyle/>
          <a:p>
            <a:pPr lvl="0">
              <a:spcBef>
                <a:spcPts val="250"/>
              </a:spcBef>
            </a:pPr>
            <a:r>
              <a:rPr lang="kk-KZ" sz="2800">
                <a:solidFill>
                  <a:prstClr val="black"/>
                </a:solidFill>
                <a:effectLst/>
                <a:ea typeface="+mn-ea"/>
                <a:cs typeface="+mn-cs"/>
              </a:rPr>
              <a:t>Вагонда кездесетін </a:t>
            </a:r>
            <a:r>
              <a:rPr lang="kk-KZ" sz="2800" smtClean="0">
                <a:solidFill>
                  <a:prstClr val="black"/>
                </a:solidFill>
                <a:effectLst/>
                <a:ea typeface="+mn-ea"/>
                <a:cs typeface="+mn-cs"/>
              </a:rPr>
              <a:t>коррозиялар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 r="56249"/>
          <a:stretch/>
        </p:blipFill>
        <p:spPr bwMode="auto">
          <a:xfrm>
            <a:off x="482930" y="1268760"/>
            <a:ext cx="390791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5741" y="1268760"/>
            <a:ext cx="4471059" cy="4464496"/>
          </a:xfrm>
        </p:spPr>
        <p:txBody>
          <a:bodyPr/>
          <a:lstStyle/>
          <a:p>
            <a:pPr marL="0" indent="0">
              <a:buNone/>
            </a:pPr>
            <a:r>
              <a:rPr lang="kk-KZ" smtClean="0"/>
              <a:t>Сонымен қатар вагондардың рамалары, рельстер және олардың бұрандалары, гайкалары да коррозияға ұшырайды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02920" y="530352"/>
                <a:ext cx="8183880" cy="58509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kk-KZ" sz="4400" b="1" dirty="0" smtClean="0">
                    <a:solidFill>
                      <a:srgbClr val="E010C2"/>
                    </a:solidFill>
                  </a:rPr>
                  <a:t>Коррозия жылдамдығын есептеу</a:t>
                </a:r>
              </a:p>
              <a:p>
                <a:pPr marL="0" indent="0">
                  <a:buNone/>
                </a:pPr>
                <a:endParaRPr lang="kk-KZ" b="1" dirty="0"/>
              </a:p>
              <a:p>
                <a:pPr marL="0" indent="0" algn="ctr">
                  <a:buNone/>
                </a:pPr>
                <a:r>
                  <a:rPr lang="en-US" sz="5400" b="1" dirty="0" smtClean="0"/>
                  <a:t>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5400" b="1" i="1" smtClean="0">
                            <a:latin typeface="Cambria Math"/>
                          </a:rPr>
                          <m:t>𝚫</m:t>
                        </m:r>
                        <m:r>
                          <a:rPr lang="en-US" sz="5400" b="1" i="1" smtClean="0"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sz="5400" b="1" i="1" smtClean="0">
                            <a:latin typeface="Cambria Math"/>
                          </a:rPr>
                          <m:t>𝐒</m:t>
                        </m:r>
                        <m:r>
                          <a:rPr lang="en-US" sz="54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5400" b="1" i="1" smtClean="0">
                            <a:latin typeface="Cambria Math"/>
                          </a:rPr>
                          <m:t>𝒕</m:t>
                        </m:r>
                      </m:den>
                    </m:f>
                    <m:r>
                      <a:rPr lang="kk-KZ" sz="5400" b="1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sz="5400" b="1" dirty="0" smtClean="0"/>
                  <a:t> г/м²·сағ.</a:t>
                </a:r>
              </a:p>
              <a:p>
                <a:pPr marL="0" indent="0">
                  <a:buNone/>
                </a:pPr>
                <a:r>
                  <a:rPr lang="kk-KZ" b="1" dirty="0"/>
                  <a:t> </a:t>
                </a:r>
                <a:endParaRPr lang="kk-KZ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V</a:t>
                </a:r>
                <a:r>
                  <a:rPr lang="kk-KZ" b="1" dirty="0" smtClean="0"/>
                  <a:t> - коррозия жылдамдығы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b="1" i="1" smtClean="0">
                        <a:latin typeface="Cambria Math"/>
                      </a:rPr>
                      <m:t>𝚫</m:t>
                    </m:r>
                    <m:r>
                      <a:rPr lang="en-US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kk-KZ" b="1" dirty="0"/>
                  <a:t> </a:t>
                </a:r>
                <a:r>
                  <a:rPr lang="kk-KZ" b="1" dirty="0" smtClean="0"/>
                  <a:t>- массаның  өзгерісі, г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S</a:t>
                </a:r>
                <a:r>
                  <a:rPr lang="kk-KZ" b="1" dirty="0"/>
                  <a:t> </a:t>
                </a:r>
                <a:r>
                  <a:rPr lang="kk-KZ" b="1" dirty="0" smtClean="0"/>
                  <a:t>- бет  қабатының  алаңы</a:t>
                </a:r>
                <a:r>
                  <a:rPr lang="kk-KZ" b="1" dirty="0"/>
                  <a:t>, </a:t>
                </a:r>
                <a:r>
                  <a:rPr lang="ru-RU" b="1" dirty="0" smtClean="0"/>
                  <a:t>м² </a:t>
                </a:r>
              </a:p>
              <a:p>
                <a:pPr marL="0" indent="0">
                  <a:buNone/>
                </a:pPr>
                <a:r>
                  <a:rPr lang="kk-KZ" b="1" dirty="0" smtClean="0"/>
                  <a:t>𝑡 - уақыт, сағ.</a:t>
                </a:r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530352"/>
                <a:ext cx="8183880" cy="5850976"/>
              </a:xfrm>
              <a:blipFill rotWithShape="1">
                <a:blip r:embed="rId2"/>
                <a:stretch>
                  <a:fillRect l="-1937" t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4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53285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Clr>
                <a:srgbClr val="94B6D2"/>
              </a:buClr>
              <a:buNone/>
            </a:pPr>
            <a:r>
              <a:rPr lang="kk-KZ" b="1">
                <a:solidFill>
                  <a:prstClr val="black"/>
                </a:solidFill>
              </a:rPr>
              <a:t>Коррозия жылдамдығын есептеу</a:t>
            </a:r>
          </a:p>
          <a:p>
            <a:pPr marL="0" indent="0">
              <a:buNone/>
            </a:pPr>
            <a:endParaRPr lang="kk-KZ" smtClean="0"/>
          </a:p>
          <a:p>
            <a:pPr marL="0" indent="0">
              <a:buNone/>
            </a:pPr>
            <a:r>
              <a:rPr lang="kk-KZ" sz="3600" b="1" smtClean="0">
                <a:solidFill>
                  <a:srgbClr val="0070C0"/>
                </a:solidFill>
              </a:rPr>
              <a:t>Егер </a:t>
            </a:r>
            <a:r>
              <a:rPr lang="kk-KZ" sz="3600" b="1">
                <a:solidFill>
                  <a:srgbClr val="0070C0"/>
                </a:solidFill>
              </a:rPr>
              <a:t>массаның өзгерісі 1000 грамм, бет қабатының алаңы </a:t>
            </a:r>
            <a:r>
              <a:rPr lang="kk-KZ" sz="3600" b="1" smtClean="0">
                <a:solidFill>
                  <a:srgbClr val="0070C0"/>
                </a:solidFill>
              </a:rPr>
              <a:t>1м², коррозияның жүрілген уақыты 25 сағат болса, коррозия жылдамдығын анықтандар.</a:t>
            </a:r>
            <a:endParaRPr lang="ru-RU" sz="3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530352"/>
                <a:ext cx="8352928" cy="5202904"/>
              </a:xfr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lvl="0" indent="0">
                  <a:buClr>
                    <a:srgbClr val="94B6D2"/>
                  </a:buClr>
                  <a:buNone/>
                </a:pPr>
                <a:r>
                  <a:rPr lang="kk-KZ" b="1" dirty="0" smtClean="0">
                    <a:solidFill>
                      <a:prstClr val="black"/>
                    </a:solidFill>
                  </a:rPr>
                  <a:t>Коррозия </a:t>
                </a:r>
                <a:r>
                  <a:rPr lang="kk-KZ" b="1" dirty="0">
                    <a:solidFill>
                      <a:prstClr val="black"/>
                    </a:solidFill>
                  </a:rPr>
                  <a:t>жылдамдығын </a:t>
                </a:r>
                <a:r>
                  <a:rPr lang="kk-KZ" b="1" dirty="0" smtClean="0">
                    <a:solidFill>
                      <a:prstClr val="black"/>
                    </a:solidFill>
                  </a:rPr>
                  <a:t>есептеу</a:t>
                </a:r>
              </a:p>
              <a:p>
                <a:pPr marL="0" indent="0">
                  <a:buClr>
                    <a:srgbClr val="94B6D2"/>
                  </a:buClr>
                  <a:buNone/>
                </a:pPr>
                <a:endParaRPr lang="kk-KZ" sz="1200" b="1" dirty="0" smtClean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94B6D2"/>
                  </a:buClr>
                  <a:buNone/>
                </a:pPr>
                <a:r>
                  <a:rPr lang="kk-KZ" sz="48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smtClean="0">
                    <a:solidFill>
                      <a:prstClr val="black"/>
                    </a:solidFill>
                  </a:rPr>
                  <a:t>V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𝚫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𝒕</m:t>
                        </m:r>
                      </m:den>
                    </m:f>
                    <m:r>
                      <a:rPr lang="kk-KZ" sz="4800" b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ru-RU" sz="4800" b="1" dirty="0">
                    <a:solidFill>
                      <a:prstClr val="black"/>
                    </a:solidFill>
                  </a:rPr>
                  <a:t> </a:t>
                </a:r>
                <a:r>
                  <a:rPr lang="ru-RU" sz="4800" b="1" dirty="0" smtClean="0">
                    <a:solidFill>
                      <a:prstClr val="black"/>
                    </a:solidFill>
                  </a:rPr>
                  <a:t>1000г/1м²·25сағ = 40г/м²·сағ</a:t>
                </a:r>
                <a:endParaRPr lang="kk-KZ" sz="4800" b="1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94B6D2"/>
                  </a:buClr>
                  <a:buNone/>
                </a:pPr>
                <a:endParaRPr lang="kk-KZ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  <a:p>
                <a:pPr marL="0" indent="0">
                  <a:buClr>
                    <a:srgbClr val="94B6D2"/>
                  </a:buClr>
                  <a:buNone/>
                </a:pPr>
                <a:r>
                  <a:rPr lang="kk-KZ" sz="3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Жауап: </a:t>
                </a:r>
                <a:r>
                  <a:rPr lang="kk-KZ" sz="3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коррозия 40 г/</a:t>
                </a:r>
                <a:r>
                  <a:rPr lang="ru-RU" sz="3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м²·сағ.</a:t>
                </a:r>
              </a:p>
              <a:p>
                <a:pPr marL="0" indent="0">
                  <a:buClr>
                    <a:srgbClr val="94B6D2"/>
                  </a:buClr>
                  <a:buNone/>
                </a:pPr>
                <a:r>
                  <a:rPr lang="ru-RU" sz="3600" b="1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жылдамдықпен</a:t>
                </a:r>
                <a:r>
                  <a:rPr lang="ru-RU" sz="3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</a:t>
                </a:r>
                <a:r>
                  <a:rPr lang="ru-RU" sz="3600" b="1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жүріледі</a:t>
                </a:r>
                <a:endParaRPr lang="kk-KZ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  <a:p>
                <a:pPr marL="0" lvl="0" indent="0">
                  <a:buClr>
                    <a:srgbClr val="94B6D2"/>
                  </a:buClr>
                  <a:buNone/>
                </a:pPr>
                <a:endParaRPr lang="kk-KZ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530352"/>
                <a:ext cx="8352928" cy="520290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2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1926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E010C2"/>
                </a:solidFill>
                <a:latin typeface="Times New Roman"/>
                <a:ea typeface="Calibri"/>
                <a:cs typeface="Times New Roman"/>
              </a:rPr>
              <a:t>Тест  </a:t>
            </a:r>
            <a:r>
              <a:rPr lang="ru-RU" sz="3600" b="1" dirty="0" err="1" smtClean="0">
                <a:solidFill>
                  <a:srgbClr val="E010C2"/>
                </a:solidFill>
                <a:latin typeface="Times New Roman"/>
                <a:ea typeface="Calibri"/>
                <a:cs typeface="Times New Roman"/>
              </a:rPr>
              <a:t>сұрақтарының</a:t>
            </a:r>
            <a:r>
              <a:rPr lang="ru-RU" sz="3600" b="1" dirty="0" smtClean="0">
                <a:solidFill>
                  <a:srgbClr val="E010C2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3600" b="1" dirty="0" err="1" smtClean="0">
                <a:solidFill>
                  <a:srgbClr val="E010C2"/>
                </a:solidFill>
                <a:latin typeface="Times New Roman"/>
                <a:ea typeface="Calibri"/>
                <a:cs typeface="Times New Roman"/>
              </a:rPr>
              <a:t>дұрыс</a:t>
            </a:r>
            <a:r>
              <a:rPr lang="ru-RU" sz="3600" b="1" dirty="0" smtClean="0">
                <a:solidFill>
                  <a:srgbClr val="E010C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dirty="0" err="1" smtClean="0">
                <a:solidFill>
                  <a:srgbClr val="E010C2"/>
                </a:solidFill>
                <a:latin typeface="Times New Roman"/>
                <a:ea typeface="Calibri"/>
                <a:cs typeface="Times New Roman"/>
              </a:rPr>
              <a:t>жауаптары</a:t>
            </a:r>
            <a:endParaRPr lang="ru-RU" sz="3600" b="1" dirty="0" smtClean="0">
              <a:solidFill>
                <a:srgbClr val="E010C2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kk-KZ" b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I</a:t>
            </a:r>
            <a:r>
              <a:rPr lang="kk-KZ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kk-KZ" b="1" dirty="0">
                <a:latin typeface="Times New Roman"/>
                <a:ea typeface="Calibri"/>
                <a:cs typeface="Times New Roman"/>
              </a:rPr>
              <a:t>-  </a:t>
            </a:r>
            <a:r>
              <a:rPr lang="kk-KZ" b="1" dirty="0" smtClean="0">
                <a:latin typeface="Times New Roman"/>
                <a:ea typeface="Calibri"/>
                <a:cs typeface="Times New Roman"/>
              </a:rPr>
              <a:t>Нұсқа                </a:t>
            </a:r>
            <a:r>
              <a:rPr lang="sr-Cyrl-CS" b="1" dirty="0" smtClean="0">
                <a:latin typeface="Times New Roman"/>
                <a:ea typeface="Calibri"/>
                <a:cs typeface="Times New Roman"/>
              </a:rPr>
              <a:t>IІ </a:t>
            </a:r>
            <a:r>
              <a:rPr lang="sr-Cyrl-CS" b="1" dirty="0">
                <a:latin typeface="Times New Roman"/>
                <a:ea typeface="Calibri"/>
                <a:cs typeface="Times New Roman"/>
              </a:rPr>
              <a:t>-  Нұсқа</a:t>
            </a:r>
            <a:r>
              <a:rPr lang="kk-KZ" b="1" dirty="0" smtClean="0">
                <a:latin typeface="Times New Roman"/>
                <a:ea typeface="Calibri"/>
                <a:cs typeface="Times New Roman"/>
              </a:rPr>
              <a:t>             </a:t>
            </a:r>
            <a:r>
              <a:rPr lang="sr-Cyrl-CS" b="1" dirty="0" smtClean="0">
                <a:latin typeface="Times New Roman"/>
                <a:ea typeface="Calibri"/>
              </a:rPr>
              <a:t>IІІ </a:t>
            </a:r>
            <a:r>
              <a:rPr lang="sr-Cyrl-CS" b="1" dirty="0">
                <a:latin typeface="Times New Roman"/>
                <a:ea typeface="Calibri"/>
              </a:rPr>
              <a:t>-  Нұсқа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 </a:t>
            </a:r>
            <a:r>
              <a:rPr lang="kk-KZ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1.  </a:t>
            </a:r>
            <a:r>
              <a:rPr lang="kk-KZ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1. </a:t>
            </a:r>
            <a:r>
              <a:rPr lang="kk-KZ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</a:p>
          <a:p>
            <a:pPr marL="0" indent="0">
              <a:buNone/>
            </a:pP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 </a:t>
            </a:r>
            <a:r>
              <a:rPr lang="kk-KZ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2.  </a:t>
            </a:r>
            <a:r>
              <a:rPr lang="kk-KZ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  </a:t>
            </a: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2.  </a:t>
            </a:r>
            <a:r>
              <a:rPr lang="kk-KZ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marL="0" indent="0">
              <a:buNone/>
            </a:pP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 </a:t>
            </a:r>
            <a:r>
              <a:rPr lang="kk-KZ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3. </a:t>
            </a:r>
            <a:r>
              <a:rPr lang="kk-KZ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          </a:t>
            </a: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kk-KZ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  <a:p>
            <a:pPr marL="0" indent="0">
              <a:buNone/>
            </a:pP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  </a:t>
            </a:r>
            <a:r>
              <a:rPr lang="kk-KZ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4.  </a:t>
            </a:r>
            <a:r>
              <a:rPr lang="kk-KZ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4. </a:t>
            </a:r>
            <a:r>
              <a:rPr lang="kk-KZ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</a:p>
          <a:p>
            <a:pPr marL="0" indent="0">
              <a:buNone/>
            </a:pP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  </a:t>
            </a:r>
            <a:r>
              <a:rPr lang="kk-KZ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5. </a:t>
            </a:r>
            <a:r>
              <a:rPr lang="kk-KZ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5. </a:t>
            </a:r>
            <a:r>
              <a:rPr lang="kk-KZ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</a:p>
          <a:p>
            <a:pPr marL="0" indent="0">
              <a:buNone/>
            </a:pP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6.  </a:t>
            </a:r>
            <a:r>
              <a:rPr lang="kk-KZ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6. </a:t>
            </a:r>
            <a:r>
              <a:rPr lang="kk-KZ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           </a:t>
            </a: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kk-KZ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</a:p>
          <a:p>
            <a:pPr marL="514350" indent="-514350">
              <a:buAutoNum type="arabicPeriod"/>
            </a:pPr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23616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335492"/>
            <a:ext cx="7776864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rgbClr val="CC0099"/>
                </a:solidFill>
                <a:latin typeface="Times New Roman"/>
                <a:ea typeface="Calibri"/>
                <a:cs typeface="Times New Roman"/>
              </a:rPr>
              <a:t>Химия  пәнінен:  </a:t>
            </a:r>
            <a:r>
              <a:rPr lang="kk-KZ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Сізге </a:t>
            </a:r>
            <a:r>
              <a:rPr lang="kk-KZ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ас  үйге  кранник  сатып  алу  керек  болып  дүкенге  келсеңіз  </a:t>
            </a:r>
            <a:r>
              <a:rPr lang="kk-KZ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сатушы  сізге  хромдалған</a:t>
            </a:r>
            <a:r>
              <a:rPr lang="kk-KZ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 мырышпен  қапталған,  латунь  және  қоладан  жасалған  кранниктер  </a:t>
            </a:r>
            <a:r>
              <a:rPr lang="kk-KZ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ұсынды.  </a:t>
            </a:r>
            <a:r>
              <a:rPr lang="kk-KZ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Сіз  қайсысын  сатып  алар  </a:t>
            </a:r>
            <a:r>
              <a:rPr lang="kk-KZ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едіңіз?  </a:t>
            </a:r>
            <a:r>
              <a:rPr lang="kk-KZ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Неліктен оны  таңдайсыз?  </a:t>
            </a:r>
            <a:endParaRPr lang="kk-KZ" sz="2400" b="1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rgbClr val="CC0099"/>
                </a:solidFill>
                <a:latin typeface="Times New Roman"/>
                <a:ea typeface="Calibri"/>
                <a:cs typeface="Times New Roman"/>
              </a:rPr>
              <a:t>Темір  жол жалпы  курсы  </a:t>
            </a:r>
            <a:r>
              <a:rPr lang="kk-KZ" sz="2400" b="1" smtClean="0">
                <a:solidFill>
                  <a:srgbClr val="CC0099"/>
                </a:solidFill>
                <a:latin typeface="Times New Roman"/>
                <a:ea typeface="Calibri"/>
                <a:cs typeface="Times New Roman"/>
              </a:rPr>
              <a:t>пәнінен:</a:t>
            </a:r>
            <a:endParaRPr lang="en-US" sz="2400" b="1" smtClean="0">
              <a:solidFill>
                <a:srgbClr val="CC0099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Коррозяның түрлері, күресу жолдары және </a:t>
            </a:r>
            <a:r>
              <a:rPr lang="ru-RU" sz="2400" b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вагон бөлшектерінің </a:t>
            </a:r>
            <a:r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пайдалану кезінде коррозиядан қорғау</a:t>
            </a:r>
            <a:endParaRPr lang="ru-RU" sz="2400" b="1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solidFill>
                <a:srgbClr val="CC0099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464484"/>
            <a:ext cx="4793133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4400" b="1" dirty="0" smtClean="0">
                <a:solidFill>
                  <a:srgbClr val="A80845"/>
                </a:solidFill>
                <a:latin typeface="Times New Roman"/>
                <a:ea typeface="Calibri"/>
                <a:cs typeface="Times New Roman"/>
              </a:rPr>
              <a:t>Үй  тапсырмасы</a:t>
            </a:r>
            <a:endParaRPr lang="ru-RU" sz="4400" b="1" dirty="0">
              <a:solidFill>
                <a:srgbClr val="A80845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72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9580" y="762408"/>
            <a:ext cx="4079414" cy="525658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860032" y="762408"/>
            <a:ext cx="403244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374" y="98072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4800" b="1" dirty="0">
                <a:solidFill>
                  <a:srgbClr val="CC0099"/>
                </a:solidFill>
                <a:latin typeface="Times New Roman"/>
                <a:ea typeface="Calibri"/>
              </a:rPr>
              <a:t>Кен орны  </a:t>
            </a:r>
            <a:r>
              <a:rPr lang="sr-Cyrl-CS" sz="4800" b="1" dirty="0">
                <a:latin typeface="Times New Roman"/>
                <a:ea typeface="Calibri"/>
              </a:rPr>
              <a:t>– мөлшері мен сапасы жағынан өндірістік игеруге тиімді жер бетіндегі немесе қойнауындағы минералдық заттардың шоғырланған  жері.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959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467" y="980728"/>
            <a:ext cx="849694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r-Cyrl-CS" sz="36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Табиғаттағы </a:t>
            </a:r>
            <a:r>
              <a:rPr lang="sr-Cyrl-CS" sz="3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түзілу тегіне қарай </a:t>
            </a:r>
            <a:r>
              <a:rPr lang="sr-Cyrl-CS" sz="36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кен  </a:t>
            </a:r>
          </a:p>
          <a:p>
            <a:pPr>
              <a:lnSpc>
                <a:spcPct val="115000"/>
              </a:lnSpc>
            </a:pPr>
            <a:r>
              <a:rPr lang="sr-Cyrl-CS" sz="3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sr-Cyrl-CS" sz="36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орындары</a:t>
            </a:r>
            <a:r>
              <a:rPr lang="sr-Cyrl-CS" sz="3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:  </a:t>
            </a:r>
            <a:endParaRPr lang="ru-RU" sz="36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00" y="2636912"/>
            <a:ext cx="854520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Wingdings"/>
              <a:buChar char=""/>
            </a:pPr>
            <a:r>
              <a:rPr lang="kk-KZ" sz="4000" b="1" dirty="0" smtClean="0">
                <a:solidFill>
                  <a:srgbClr val="CC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Магмалық  </a:t>
            </a:r>
            <a:r>
              <a:rPr lang="sr-Cyrl-C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(тереңдегі</a:t>
            </a:r>
            <a:r>
              <a:rPr lang="sr-Cyrl-C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sr-Cyrl-C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эндогендік)</a:t>
            </a:r>
          </a:p>
          <a:p>
            <a:pPr marL="342900" indent="-342900">
              <a:lnSpc>
                <a:spcPct val="115000"/>
              </a:lnSpc>
              <a:buFont typeface="Wingdings"/>
              <a:buChar char=""/>
            </a:pPr>
            <a:r>
              <a:rPr lang="sr-Cyrl-CS" sz="4000" b="1" dirty="0" smtClean="0">
                <a:solidFill>
                  <a:srgbClr val="CC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Метаморфтық  </a:t>
            </a:r>
            <a:r>
              <a:rPr lang="sr-Cyrl-C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(тау жыныстары)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/>
              <a:buChar char=""/>
            </a:pPr>
            <a:r>
              <a:rPr lang="sr-Cyrl-CS" sz="4000" b="1" dirty="0" smtClean="0">
                <a:solidFill>
                  <a:srgbClr val="CC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Шөгінді  </a:t>
            </a:r>
            <a:r>
              <a:rPr lang="sr-Cyrl-C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sr-Cyrl-C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жер бетіндегі</a:t>
            </a:r>
            <a:r>
              <a:rPr lang="sr-Cyrl-C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kk-KZ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kk-KZ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экзогендік</a:t>
            </a:r>
            <a:r>
              <a:rPr lang="sr-Cyrl-C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 </a:t>
            </a:r>
          </a:p>
          <a:p>
            <a:pPr>
              <a:lnSpc>
                <a:spcPct val="115000"/>
              </a:lnSpc>
            </a:pPr>
            <a:r>
              <a:rPr lang="sr-Cyrl-C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болып  </a:t>
            </a:r>
            <a:r>
              <a:rPr lang="sr-Cyrl-C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үш  топқа бөлінеді. </a:t>
            </a:r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9" y="836712"/>
            <a:ext cx="8496944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r-Cyrl-CS" sz="4800" b="1" dirty="0" smtClean="0">
                <a:solidFill>
                  <a:srgbClr val="CC0099"/>
                </a:solidFill>
                <a:latin typeface="Times New Roman"/>
                <a:ea typeface="Calibri"/>
                <a:cs typeface="Times New Roman"/>
              </a:rPr>
              <a:t>    Магмалық</a:t>
            </a:r>
            <a:r>
              <a:rPr lang="sr-Cyrl-CS" sz="4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sr-Cyrl-CS" sz="4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sr-Cyrl-CS" sz="4400" b="1" dirty="0">
                <a:latin typeface="Times New Roman"/>
                <a:ea typeface="Calibri"/>
                <a:cs typeface="Times New Roman"/>
              </a:rPr>
              <a:t>кен орындары </a:t>
            </a:r>
            <a:endParaRPr lang="sr-Cyrl-CS" sz="4400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sr-Cyrl-CS" sz="4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CS" sz="4400" b="1" dirty="0" smtClean="0">
                <a:latin typeface="Times New Roman"/>
                <a:ea typeface="Calibri"/>
                <a:cs typeface="Times New Roman"/>
              </a:rPr>
              <a:t>     жер   қыртысындағы</a:t>
            </a:r>
          </a:p>
          <a:p>
            <a:pPr>
              <a:lnSpc>
                <a:spcPct val="115000"/>
              </a:lnSpc>
            </a:pPr>
            <a:r>
              <a:rPr lang="sr-Cyrl-CS" sz="4400" b="1" dirty="0" smtClean="0">
                <a:latin typeface="Times New Roman"/>
                <a:ea typeface="Calibri"/>
                <a:cs typeface="Times New Roman"/>
              </a:rPr>
              <a:t>  жарықшақтарды  толтырып</a:t>
            </a:r>
            <a:r>
              <a:rPr lang="sr-Cyrl-CS" sz="44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sr-Cyrl-CS" sz="4400" b="1" dirty="0" smtClean="0">
                <a:latin typeface="Times New Roman"/>
                <a:ea typeface="Calibri"/>
                <a:cs typeface="Times New Roman"/>
              </a:rPr>
              <a:t>    </a:t>
            </a:r>
          </a:p>
          <a:p>
            <a:pPr>
              <a:lnSpc>
                <a:spcPct val="115000"/>
              </a:lnSpc>
            </a:pPr>
            <a:r>
              <a:rPr lang="sr-Cyrl-CS" sz="4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CS" sz="4400" b="1" dirty="0" smtClean="0">
                <a:latin typeface="Times New Roman"/>
                <a:ea typeface="Calibri"/>
                <a:cs typeface="Times New Roman"/>
              </a:rPr>
              <a:t> желілер түрінде  қалыптасады. </a:t>
            </a:r>
          </a:p>
          <a:p>
            <a:pPr>
              <a:lnSpc>
                <a:spcPct val="115000"/>
              </a:lnSpc>
            </a:pPr>
            <a:r>
              <a:rPr lang="sr-Cyrl-CS" sz="4400" b="1" dirty="0" smtClean="0">
                <a:latin typeface="Times New Roman"/>
                <a:ea typeface="Calibri"/>
                <a:cs typeface="Times New Roman"/>
              </a:rPr>
              <a:t>  Бұл  топқа</a:t>
            </a:r>
            <a:r>
              <a:rPr lang="kk-KZ" sz="4400" b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kk-KZ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хром</a:t>
            </a:r>
            <a:r>
              <a:rPr lang="kk-KZ" sz="4400" b="1" dirty="0" smtClean="0">
                <a:latin typeface="Times New Roman"/>
                <a:ea typeface="Calibri"/>
                <a:cs typeface="Times New Roman"/>
              </a:rPr>
              <a:t>,  </a:t>
            </a:r>
            <a:r>
              <a:rPr lang="kk-KZ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мыс</a:t>
            </a:r>
            <a:r>
              <a:rPr lang="kk-KZ" sz="4400" b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sr-Cyrl-CS" sz="4400" b="1" dirty="0">
                <a:latin typeface="Times New Roman"/>
                <a:ea typeface="Calibri"/>
                <a:cs typeface="Times New Roman"/>
              </a:rPr>
              <a:t>т.б. </a:t>
            </a:r>
            <a:r>
              <a:rPr lang="sr-Cyrl-CS" sz="4400" b="1" dirty="0" smtClean="0">
                <a:latin typeface="Times New Roman"/>
                <a:ea typeface="Calibri"/>
                <a:cs typeface="Times New Roman"/>
              </a:rPr>
              <a:t>кен  </a:t>
            </a:r>
          </a:p>
          <a:p>
            <a:pPr>
              <a:lnSpc>
                <a:spcPct val="115000"/>
              </a:lnSpc>
            </a:pPr>
            <a:r>
              <a:rPr lang="sr-Cyrl-CS" sz="4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CS" sz="4400" b="1" dirty="0" smtClean="0">
                <a:latin typeface="Times New Roman"/>
                <a:ea typeface="Calibri"/>
                <a:cs typeface="Times New Roman"/>
              </a:rPr>
              <a:t>            орындары </a:t>
            </a:r>
            <a:r>
              <a:rPr lang="sr-Cyrl-CS" sz="4400" b="1" dirty="0">
                <a:latin typeface="Times New Roman"/>
                <a:ea typeface="Calibri"/>
                <a:cs typeface="Times New Roman"/>
              </a:rPr>
              <a:t>жатады. </a:t>
            </a:r>
            <a:endParaRPr lang="ru-RU" sz="4400" b="1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31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r-Cyrl-CS" sz="5400" b="1" dirty="0" smtClean="0">
                <a:solidFill>
                  <a:srgbClr val="CC0099"/>
                </a:solidFill>
                <a:latin typeface="Times New Roman"/>
                <a:ea typeface="Calibri"/>
                <a:cs typeface="Times New Roman"/>
              </a:rPr>
              <a:t> Метаморфтық</a:t>
            </a:r>
            <a:r>
              <a:rPr lang="sr-Cyrl-CS" sz="5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sr-Cyrl-CS" sz="5400" b="1" dirty="0" smtClean="0">
                <a:latin typeface="Times New Roman"/>
                <a:ea typeface="Calibri"/>
                <a:cs typeface="Times New Roman"/>
              </a:rPr>
              <a:t>кен орны     </a:t>
            </a:r>
          </a:p>
          <a:p>
            <a:pPr>
              <a:lnSpc>
                <a:spcPct val="115000"/>
              </a:lnSpc>
            </a:pPr>
            <a:r>
              <a:rPr lang="sr-Cyrl-CS" sz="5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CS" sz="5400" b="1" dirty="0" smtClean="0">
                <a:latin typeface="Times New Roman"/>
                <a:ea typeface="Calibri"/>
                <a:cs typeface="Times New Roman"/>
              </a:rPr>
              <a:t>   тау </a:t>
            </a:r>
            <a:r>
              <a:rPr lang="sr-Cyrl-CS" sz="5400" b="1" dirty="0">
                <a:latin typeface="Times New Roman"/>
                <a:ea typeface="Calibri"/>
                <a:cs typeface="Times New Roman"/>
              </a:rPr>
              <a:t>жыныстарының </a:t>
            </a:r>
            <a:r>
              <a:rPr lang="sr-Cyrl-CS" sz="5400" b="1" dirty="0" smtClean="0">
                <a:latin typeface="Times New Roman"/>
                <a:ea typeface="Calibri"/>
                <a:cs typeface="Times New Roman"/>
              </a:rPr>
              <a:t>   </a:t>
            </a:r>
          </a:p>
          <a:p>
            <a:pPr>
              <a:lnSpc>
                <a:spcPct val="115000"/>
              </a:lnSpc>
            </a:pPr>
            <a:r>
              <a:rPr lang="sr-Cyrl-CS" sz="5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CS" sz="5400" b="1" dirty="0" smtClean="0">
                <a:latin typeface="Times New Roman"/>
                <a:ea typeface="Calibri"/>
                <a:cs typeface="Times New Roman"/>
              </a:rPr>
              <a:t>   өзгеріске  </a:t>
            </a:r>
            <a:r>
              <a:rPr lang="sr-Cyrl-CS" sz="5400" b="1" dirty="0">
                <a:latin typeface="Times New Roman"/>
                <a:ea typeface="Calibri"/>
                <a:cs typeface="Times New Roman"/>
              </a:rPr>
              <a:t>ұшырауынан </a:t>
            </a:r>
            <a:r>
              <a:rPr lang="sr-Cyrl-CS" sz="5400" b="1" dirty="0" smtClean="0">
                <a:latin typeface="Times New Roman"/>
                <a:ea typeface="Calibri"/>
                <a:cs typeface="Times New Roman"/>
              </a:rPr>
              <a:t>   </a:t>
            </a:r>
          </a:p>
          <a:p>
            <a:pPr>
              <a:lnSpc>
                <a:spcPct val="115000"/>
              </a:lnSpc>
            </a:pPr>
            <a:r>
              <a:rPr lang="sr-Cyrl-CS" sz="5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CS" sz="5400" b="1" dirty="0" smtClean="0">
                <a:latin typeface="Times New Roman"/>
                <a:ea typeface="Calibri"/>
                <a:cs typeface="Times New Roman"/>
              </a:rPr>
              <a:t>                түзіледі.  </a:t>
            </a:r>
          </a:p>
          <a:p>
            <a:pPr>
              <a:lnSpc>
                <a:spcPct val="115000"/>
              </a:lnSpc>
            </a:pPr>
            <a:r>
              <a:rPr lang="sr-Cyrl-CS" sz="5400" b="1" dirty="0" smtClean="0">
                <a:latin typeface="Times New Roman"/>
                <a:ea typeface="Calibri"/>
                <a:cs typeface="Times New Roman"/>
              </a:rPr>
              <a:t>  Бұл </a:t>
            </a:r>
            <a:r>
              <a:rPr lang="sr-Cyrl-CS" sz="5400" b="1" dirty="0">
                <a:latin typeface="Times New Roman"/>
                <a:ea typeface="Calibri"/>
                <a:cs typeface="Times New Roman"/>
              </a:rPr>
              <a:t>топқа</a:t>
            </a:r>
            <a:r>
              <a:rPr lang="ru-RU" sz="54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5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темір</a:t>
            </a:r>
            <a:r>
              <a:rPr lang="ru-RU" sz="54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sr-Cyrl-CS" sz="5400" b="1" dirty="0">
                <a:latin typeface="Times New Roman"/>
                <a:ea typeface="Calibri"/>
                <a:cs typeface="Times New Roman"/>
              </a:rPr>
              <a:t> т.б. кен </a:t>
            </a:r>
            <a:r>
              <a:rPr lang="sr-Cyrl-CS" sz="5400" b="1" dirty="0" smtClean="0">
                <a:latin typeface="Times New Roman"/>
                <a:ea typeface="Calibri"/>
                <a:cs typeface="Times New Roman"/>
              </a:rPr>
              <a:t>   </a:t>
            </a:r>
          </a:p>
          <a:p>
            <a:pPr>
              <a:lnSpc>
                <a:spcPct val="115000"/>
              </a:lnSpc>
            </a:pPr>
            <a:r>
              <a:rPr lang="sr-Cyrl-CS" sz="5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CS" sz="5400" b="1" dirty="0" smtClean="0">
                <a:latin typeface="Times New Roman"/>
                <a:ea typeface="Calibri"/>
                <a:cs typeface="Times New Roman"/>
              </a:rPr>
              <a:t>     орындары жатады. </a:t>
            </a:r>
            <a:endParaRPr lang="ru-RU" sz="5400" b="1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38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5984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kk-KZ" sz="4800" b="1" dirty="0" smtClean="0">
                <a:solidFill>
                  <a:srgbClr val="CC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Шөгінді</a:t>
            </a:r>
            <a:r>
              <a:rPr lang="kk-KZ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kk-KZ" sz="4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кен </a:t>
            </a:r>
            <a:r>
              <a:rPr lang="kk-KZ" sz="4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орындары </a:t>
            </a:r>
            <a:r>
              <a:rPr lang="kk-KZ" sz="4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15000"/>
              </a:lnSpc>
            </a:pPr>
            <a:r>
              <a:rPr lang="kk-KZ" sz="4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kk-KZ" sz="4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тау  </a:t>
            </a:r>
            <a:r>
              <a:rPr lang="kk-KZ" sz="4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жыныстарының  </a:t>
            </a:r>
            <a:r>
              <a:rPr lang="kk-KZ" sz="4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15000"/>
              </a:lnSpc>
            </a:pPr>
            <a:r>
              <a:rPr lang="kk-KZ" sz="4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өзен,  көл,  мұхиттардың </a:t>
            </a:r>
            <a:r>
              <a:rPr lang="kk-KZ" sz="4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4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kk-KZ" sz="4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түбінде шөгуі салдарынан </a:t>
            </a:r>
          </a:p>
          <a:p>
            <a:pPr>
              <a:lnSpc>
                <a:spcPct val="115000"/>
              </a:lnSpc>
            </a:pPr>
            <a:r>
              <a:rPr lang="kk-KZ" sz="4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kk-KZ" sz="4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пайда болады. </a:t>
            </a:r>
          </a:p>
          <a:p>
            <a:pPr>
              <a:lnSpc>
                <a:spcPct val="115000"/>
              </a:lnSpc>
            </a:pPr>
            <a:r>
              <a:rPr lang="kk-KZ" sz="4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kk-KZ" sz="4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sr-Cyrl-CS" sz="4800" b="1" dirty="0" smtClean="0">
                <a:latin typeface="Times New Roman"/>
                <a:ea typeface="Calibri"/>
                <a:cs typeface="Times New Roman"/>
              </a:rPr>
              <a:t>Бұл </a:t>
            </a:r>
            <a:r>
              <a:rPr lang="sr-Cyrl-CS" sz="4800" b="1" dirty="0">
                <a:latin typeface="Times New Roman"/>
                <a:ea typeface="Calibri"/>
                <a:cs typeface="Times New Roman"/>
              </a:rPr>
              <a:t>топқа</a:t>
            </a:r>
            <a:r>
              <a:rPr lang="ru-RU" sz="4800" b="1" dirty="0">
                <a:latin typeface="Times New Roman"/>
                <a:ea typeface="Calibri"/>
                <a:cs typeface="Times New Roman"/>
              </a:rPr>
              <a:t>  </a:t>
            </a:r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темір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sr-Cyrl-CS" sz="4800" b="1" dirty="0">
                <a:latin typeface="Times New Roman"/>
                <a:ea typeface="Calibri"/>
                <a:cs typeface="Times New Roman"/>
              </a:rPr>
              <a:t> т.б. кен    </a:t>
            </a:r>
          </a:p>
          <a:p>
            <a:pPr>
              <a:lnSpc>
                <a:spcPct val="115000"/>
              </a:lnSpc>
            </a:pPr>
            <a:r>
              <a:rPr lang="sr-Cyrl-CS" sz="4800" b="1" dirty="0">
                <a:latin typeface="Times New Roman"/>
                <a:ea typeface="Calibri"/>
                <a:cs typeface="Times New Roman"/>
              </a:rPr>
              <a:t>      орындары жатады. </a:t>
            </a:r>
            <a:endParaRPr lang="ru-RU" sz="4800" b="1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82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2612</TotalTime>
  <Words>1096</Words>
  <Application>Microsoft Office PowerPoint</Application>
  <PresentationFormat>Экран (4:3)</PresentationFormat>
  <Paragraphs>267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Аспект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Коррозия  (лат. сorrosio - жемірілу) – қоршаған  ортаның  әсерінен металл  бетінің  бүлінуі.  </vt:lpstr>
      <vt:lpstr>Презентация PowerPoint</vt:lpstr>
      <vt:lpstr>Презентация PowerPoint</vt:lpstr>
      <vt:lpstr>Вагонда кездесетін коррозиялар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Тақырып 1.2 Вагондардың негізгі элементтері және техника-экономикалық сипаттамасы</dc:title>
  <dc:creator>Санжар</dc:creator>
  <cp:lastModifiedBy>Imash</cp:lastModifiedBy>
  <cp:revision>84</cp:revision>
  <dcterms:created xsi:type="dcterms:W3CDTF">2012-01-16T18:38:40Z</dcterms:created>
  <dcterms:modified xsi:type="dcterms:W3CDTF">2020-04-23T17:04:59Z</dcterms:modified>
</cp:coreProperties>
</file>