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6" r:id="rId7"/>
    <p:sldId id="261" r:id="rId8"/>
    <p:sldId id="262" r:id="rId9"/>
    <p:sldId id="263" r:id="rId10"/>
    <p:sldId id="265" r:id="rId11"/>
    <p:sldId id="264" r:id="rId12"/>
    <p:sldId id="267" r:id="rId13"/>
    <p:sldId id="268" r:id="rId14"/>
    <p:sldId id="269" r:id="rId15"/>
    <p:sldId id="270" r:id="rId16"/>
    <p:sldId id="271" r:id="rId17"/>
    <p:sldId id="272" r:id="rId18"/>
    <p:sldId id="273" r:id="rId19"/>
    <p:sldId id="276" r:id="rId20"/>
    <p:sldId id="275" r:id="rId21"/>
    <p:sldId id="274"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15.06.2020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15.06.2020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764846"/>
          </a:xfrm>
        </p:spPr>
        <p:txBody>
          <a:bodyPr>
            <a:normAutofit fontScale="90000"/>
          </a:bodyPr>
          <a:lstStyle/>
          <a:p>
            <a:pPr algn="ctr"/>
            <a:r>
              <a:rPr lang="kk-KZ" sz="2800" dirty="0" smtClean="0">
                <a:latin typeface="Times New Roman" panose="02020603050405020304" pitchFamily="18" charset="0"/>
                <a:cs typeface="Times New Roman" panose="02020603050405020304" pitchFamily="18" charset="0"/>
              </a:rPr>
              <a:t>Қарағанды облыстық жоғары мейіргер колледжі </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32560" y="1850064"/>
            <a:ext cx="7406640" cy="4531264"/>
          </a:xfrm>
        </p:spPr>
        <p:txBody>
          <a:bodyPr>
            <a:normAutofit/>
          </a:bodyPr>
          <a:lstStyle/>
          <a:p>
            <a:pPr algn="ctr"/>
            <a:r>
              <a:rPr lang="ru-RU" sz="3200" dirty="0" err="1" smtClean="0">
                <a:latin typeface="Times New Roman" panose="02020603050405020304" pitchFamily="18" charset="0"/>
                <a:cs typeface="Times New Roman" panose="02020603050405020304" pitchFamily="18" charset="0"/>
              </a:rPr>
              <a:t>Дүние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жүзі</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тарихы</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пәні</a:t>
            </a:r>
            <a:endParaRPr lang="ru-RU" sz="3200" dirty="0" smtClean="0">
              <a:latin typeface="Times New Roman" panose="02020603050405020304" pitchFamily="18" charset="0"/>
              <a:cs typeface="Times New Roman" panose="02020603050405020304" pitchFamily="18" charset="0"/>
            </a:endParaRPr>
          </a:p>
          <a:p>
            <a:pPr algn="ctr"/>
            <a:r>
              <a:rPr lang="ru-RU" sz="3600" dirty="0" err="1" smtClean="0">
                <a:latin typeface="Times New Roman" panose="02020603050405020304" pitchFamily="18" charset="0"/>
                <a:cs typeface="Times New Roman" panose="02020603050405020304" pitchFamily="18" charset="0"/>
              </a:rPr>
              <a:t>Тақырыбы</a:t>
            </a:r>
            <a:r>
              <a:rPr lang="ru-RU" sz="3600" dirty="0" smtClean="0">
                <a:latin typeface="Times New Roman" panose="02020603050405020304" pitchFamily="18" charset="0"/>
                <a:cs typeface="Times New Roman" panose="02020603050405020304" pitchFamily="18" charset="0"/>
              </a:rPr>
              <a:t>: </a:t>
            </a:r>
          </a:p>
          <a:p>
            <a:pPr algn="ctr"/>
            <a:r>
              <a:rPr lang="ru-RU" sz="3600" dirty="0" err="1" smtClean="0">
                <a:latin typeface="Times New Roman" panose="02020603050405020304" pitchFamily="18" charset="0"/>
                <a:cs typeface="Times New Roman" panose="02020603050405020304" pitchFamily="18" charset="0"/>
              </a:rPr>
              <a:t>Әлемдік</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экономикалық</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дағдарыс</a:t>
            </a:r>
            <a:endParaRPr lang="ru-RU" sz="3600" dirty="0" smtClean="0">
              <a:latin typeface="Times New Roman" panose="02020603050405020304" pitchFamily="18" charset="0"/>
              <a:cs typeface="Times New Roman" panose="02020603050405020304" pitchFamily="18" charset="0"/>
            </a:endParaRPr>
          </a:p>
          <a:p>
            <a:pPr algn="ctr"/>
            <a:endParaRPr lang="kk-KZ" sz="3600" dirty="0">
              <a:latin typeface="Times New Roman" panose="02020603050405020304" pitchFamily="18" charset="0"/>
              <a:cs typeface="Times New Roman" panose="02020603050405020304" pitchFamily="18" charset="0"/>
            </a:endParaRPr>
          </a:p>
          <a:p>
            <a:pPr algn="r"/>
            <a:r>
              <a:rPr lang="kk-KZ" sz="2800" dirty="0" smtClean="0">
                <a:latin typeface="Times New Roman" panose="02020603050405020304" pitchFamily="18" charset="0"/>
                <a:cs typeface="Times New Roman" panose="02020603050405020304" pitchFamily="18" charset="0"/>
              </a:rPr>
              <a:t>Дайындаған: әлеуметтік- экономикалық </a:t>
            </a:r>
          </a:p>
          <a:p>
            <a:pPr algn="r"/>
            <a:r>
              <a:rPr lang="kk-KZ" sz="2800" dirty="0" smtClean="0">
                <a:latin typeface="Times New Roman" panose="02020603050405020304" pitchFamily="18" charset="0"/>
                <a:cs typeface="Times New Roman" panose="02020603050405020304" pitchFamily="18" charset="0"/>
              </a:rPr>
              <a:t>пәндер оқытушысы</a:t>
            </a:r>
          </a:p>
          <a:p>
            <a:pPr algn="r"/>
            <a:r>
              <a:rPr lang="kk-KZ" sz="2800" dirty="0" smtClean="0">
                <a:latin typeface="Times New Roman" panose="02020603050405020304" pitchFamily="18" charset="0"/>
                <a:cs typeface="Times New Roman" panose="02020603050405020304" pitchFamily="18" charset="0"/>
              </a:rPr>
              <a:t>Зейнегабиева Ж.М</a:t>
            </a:r>
            <a:r>
              <a:rPr lang="kk-KZ"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690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normAutofit fontScale="90000"/>
          </a:bodyPr>
          <a:lstStyle/>
          <a:p>
            <a:r>
              <a:rPr lang="kk-KZ" sz="2800" dirty="0" smtClean="0">
                <a:latin typeface="Times New Roman" panose="02020603050405020304" pitchFamily="18" charset="0"/>
                <a:cs typeface="Times New Roman" panose="02020603050405020304" pitchFamily="18" charset="0"/>
              </a:rPr>
              <a:t>Өндірістің өсуіне маңызды ықпал еткен жаппай өндірістің конвейерлік әдісінің таралуы.</a:t>
            </a:r>
            <a:endParaRPr lang="ru-RU" sz="28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457200" y="2492896"/>
            <a:ext cx="4023360" cy="432048"/>
          </a:xfrm>
        </p:spPr>
        <p:txBody>
          <a:bodyPr/>
          <a:lstStyle/>
          <a:p>
            <a:endParaRPr lang="ru-RU" dirty="0"/>
          </a:p>
        </p:txBody>
      </p:sp>
      <p:sp>
        <p:nvSpPr>
          <p:cNvPr id="5" name="Текст 4"/>
          <p:cNvSpPr>
            <a:spLocks noGrp="1"/>
          </p:cNvSpPr>
          <p:nvPr>
            <p:ph type="body" sz="half" idx="3"/>
          </p:nvPr>
        </p:nvSpPr>
        <p:spPr>
          <a:xfrm flipH="1" flipV="1">
            <a:off x="8686800" y="2636912"/>
            <a:ext cx="61664" cy="72008"/>
          </a:xfrm>
        </p:spPr>
        <p:txBody>
          <a:bodyPr>
            <a:normAutofit fontScale="25000" lnSpcReduction="20000"/>
          </a:bodyPr>
          <a:lstStyle/>
          <a:p>
            <a:endParaRPr lang="ru-RU" dirty="0"/>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63922" y="1628800"/>
            <a:ext cx="440807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5"/>
          <p:cNvSpPr>
            <a:spLocks noGrp="1"/>
          </p:cNvSpPr>
          <p:nvPr>
            <p:ph sz="quarter" idx="4"/>
          </p:nvPr>
        </p:nvSpPr>
        <p:spPr>
          <a:xfrm>
            <a:off x="4663440" y="2852936"/>
            <a:ext cx="4023360" cy="2231200"/>
          </a:xfrm>
        </p:spPr>
        <p:txBody>
          <a:bodyPr/>
          <a:lstStyle/>
          <a:p>
            <a:r>
              <a:rPr lang="kk-KZ" dirty="0" smtClean="0">
                <a:latin typeface="Times New Roman" panose="02020603050405020304" pitchFamily="18" charset="0"/>
                <a:cs typeface="Times New Roman" panose="02020603050405020304" pitchFamily="18" charset="0"/>
              </a:rPr>
              <a:t>Алғаш рет бұл әдісті Детройттағы Генри Фортың автомобильді зауыттарында қолданған</a:t>
            </a:r>
            <a:r>
              <a:rPr lang="kk-KZ" dirty="0" smtClean="0"/>
              <a:t>.</a:t>
            </a:r>
            <a:endParaRPr lang="ru-RU" dirty="0"/>
          </a:p>
        </p:txBody>
      </p:sp>
    </p:spTree>
    <p:extLst>
      <p:ext uri="{BB962C8B-B14F-4D97-AF65-F5344CB8AC3E}">
        <p14:creationId xmlns:p14="http://schemas.microsoft.com/office/powerpoint/2010/main" val="3659289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1920 ж. Тұтыну қоғамының қалыптасу уақыты болды. Өндірушілер қарапайым американдықтарды сатып алуға көбірек шағырды. Осыған байланысты қазіргі жарнамалар дами бастады. Өзінде қажетті сомасы болмағандар үшін бөліп төлеу арқылы сатып алу ұсынылды. Қоғамда «Несиелі өмір» ұғымы пайда болды.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671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Өркендеумен бірге экономиканың белгілі бір секторларының төмендеуі байқалды. Кеме жасау, теміржол жабдықтары, тоқыма, көмір салалары құлдырай бастады, ауылшаруашылық дағдарысқа ұшырады. Қаржылық жүйе тұрақсыз болды.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479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kk-KZ" dirty="0" smtClean="0">
                <a:latin typeface="Times New Roman" panose="02020603050405020304" pitchFamily="18" charset="0"/>
                <a:cs typeface="Times New Roman" panose="02020603050405020304" pitchFamily="18" charset="0"/>
              </a:rPr>
              <a:t>Кулидж ішкі саясатта иммиграцияны әрі қарай шектеудің жақтаушысы болды.</a:t>
            </a:r>
          </a:p>
          <a:p>
            <a:pPr marL="0" indent="0">
              <a:buNone/>
            </a:pPr>
            <a:r>
              <a:rPr lang="kk-KZ" dirty="0" smtClean="0">
                <a:latin typeface="Times New Roman" panose="02020603050405020304" pitchFamily="18" charset="0"/>
                <a:cs typeface="Times New Roman" panose="02020603050405020304" pitchFamily="18" charset="0"/>
              </a:rPr>
              <a:t>«Просперити» кезеңі тұрғындардың  басым бөлігі үшін тұрмыстық деңгейін өсірді:</a:t>
            </a:r>
          </a:p>
          <a:p>
            <a:r>
              <a:rPr lang="kk-KZ" dirty="0" smtClean="0">
                <a:latin typeface="Times New Roman" panose="02020603050405020304" pitchFamily="18" charset="0"/>
                <a:cs typeface="Times New Roman" panose="02020603050405020304" pitchFamily="18" charset="0"/>
              </a:rPr>
              <a:t>Орташа алғанда жұмысшының еңбекақысы 25 пайызға өсті;</a:t>
            </a:r>
          </a:p>
          <a:p>
            <a:r>
              <a:rPr lang="kk-KZ" dirty="0" smtClean="0">
                <a:latin typeface="Times New Roman" panose="02020603050405020304" pitchFamily="18" charset="0"/>
                <a:cs typeface="Times New Roman" panose="02020603050405020304" pitchFamily="18" charset="0"/>
              </a:rPr>
              <a:t> жұмыссыздық деңгейі 5 пайыздан аспады;</a:t>
            </a:r>
          </a:p>
          <a:p>
            <a:r>
              <a:rPr lang="kk-KZ" dirty="0" smtClean="0">
                <a:latin typeface="Times New Roman" panose="02020603050405020304" pitchFamily="18" charset="0"/>
                <a:cs typeface="Times New Roman" panose="02020603050405020304" pitchFamily="18" charset="0"/>
              </a:rPr>
              <a:t>Тұтыну тауарларына сұраныс артты;</a:t>
            </a:r>
          </a:p>
          <a:p>
            <a:r>
              <a:rPr lang="kk-KZ" dirty="0" smtClean="0">
                <a:latin typeface="Times New Roman" panose="02020603050405020304" pitchFamily="18" charset="0"/>
                <a:cs typeface="Times New Roman" panose="02020603050405020304" pitchFamily="18" charset="0"/>
              </a:rPr>
              <a:t>Газеттер, журналдар, кинотеатрлар, джаз- оркестрлер кең тарала бастады.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67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kk-KZ" dirty="0" smtClean="0"/>
              <a:t>Кулидждің оң ішкі саяси шараларына 1924 ж американдық үндістер үшін азаматтық құқығын беру жатады.</a:t>
            </a:r>
          </a:p>
          <a:p>
            <a:pPr marL="0" indent="0">
              <a:buNone/>
            </a:pPr>
            <a:r>
              <a:rPr lang="kk-KZ" dirty="0" smtClean="0"/>
              <a:t>Ішкі саясатының теріс жақтары:</a:t>
            </a:r>
          </a:p>
          <a:p>
            <a:pPr marL="0" indent="0">
              <a:buNone/>
            </a:pPr>
            <a:r>
              <a:rPr lang="kk-KZ" dirty="0" smtClean="0"/>
              <a:t>Фермерлер мен кеншілердің жағдайы мен қажеттіліктерін елеген жоқ, қара нәсілді американдықтарды кемсітушілікке немқұрайлы қарады, нәсілшілдік, антисемиттік, антикатоликтік көңіл күй жандана бастады.</a:t>
            </a:r>
          </a:p>
          <a:p>
            <a:pPr marL="0" indent="0">
              <a:buNone/>
            </a:pPr>
            <a:r>
              <a:rPr lang="kk-KZ" dirty="0" smtClean="0"/>
              <a:t> </a:t>
            </a:r>
            <a:endParaRPr lang="ru-RU" dirty="0"/>
          </a:p>
        </p:txBody>
      </p:sp>
    </p:spTree>
    <p:extLst>
      <p:ext uri="{BB962C8B-B14F-4D97-AF65-F5344CB8AC3E}">
        <p14:creationId xmlns:p14="http://schemas.microsoft.com/office/powerpoint/2010/main" val="330066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1929 ж. АҚШ экономикасы дағдарыс алдында тұрды. 5 күннен кейін дағдарыс жалпымемлекеттік сипат алды. </a:t>
            </a:r>
          </a:p>
          <a:p>
            <a:r>
              <a:rPr lang="kk-KZ" dirty="0" smtClean="0">
                <a:latin typeface="Times New Roman" panose="02020603050405020304" pitchFamily="18" charset="0"/>
                <a:cs typeface="Times New Roman" panose="02020603050405020304" pitchFamily="18" charset="0"/>
              </a:rPr>
              <a:t>Бұл дағдарыс «Ұлы дағдарыс» деген атауға ие болды.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73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Бұл дағдарыс АҚШ экономикасына қатты соққы болды. Сыртқы сауда көлемі 3 есе төмендеді, жалпыұлттық табыс 50 пайызға азайды, ірі компаниялардың акцияларының төмендеуіне алып келді, мыңдаған банктер, өнеркәсіптік, сауда компаниялары банкротқа ұшырады.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02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Дағдарыстың себептері?</a:t>
            </a:r>
          </a:p>
          <a:p>
            <a:r>
              <a:rPr lang="kk-KZ" dirty="0" smtClean="0">
                <a:latin typeface="Times New Roman" panose="02020603050405020304" pitchFamily="18" charset="0"/>
                <a:cs typeface="Times New Roman" panose="02020603050405020304" pitchFamily="18" charset="0"/>
              </a:rPr>
              <a:t>- негізгі капитал ауыр өнеркәсіпке салынды, ал басқа салалар шығынға ұшырады. </a:t>
            </a:r>
          </a:p>
          <a:p>
            <a:r>
              <a:rPr lang="kk-KZ" dirty="0" smtClean="0">
                <a:latin typeface="Times New Roman" panose="02020603050405020304" pitchFamily="18" charset="0"/>
                <a:cs typeface="Times New Roman" panose="02020603050405020304" pitchFamily="18" charset="0"/>
              </a:rPr>
              <a:t>- өндіріс көлемі күрт өсті,</a:t>
            </a:r>
          </a:p>
          <a:p>
            <a:r>
              <a:rPr lang="kk-KZ" dirty="0" smtClean="0">
                <a:latin typeface="Times New Roman" panose="02020603050405020304" pitchFamily="18" charset="0"/>
                <a:cs typeface="Times New Roman" panose="02020603050405020304" pitchFamily="18" charset="0"/>
              </a:rPr>
              <a:t>- өндірістің өсуі көптеген америкалықтардың табысының өсуінен асып түсті.</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89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kk-KZ" dirty="0" smtClean="0">
                <a:latin typeface="Times New Roman" panose="02020603050405020304" pitchFamily="18" charset="0"/>
                <a:cs typeface="Times New Roman" panose="02020603050405020304" pitchFamily="18" charset="0"/>
              </a:rPr>
              <a:t>Қызметкерлердің енбекақысы 40 пайызға, жұмысшылардың еңбекақысы 60 пайызға азайды. Американдық фермерлер өз өнімдерін өткізе алмағандықтан малды жаппай союға көшті, астықты жанармайға айырбастады, сүтті өзендерге төкті. Егіннің егістік алқабында шіруіне алып келді, сол уақытта елдің басқа аумағында адамдар аштықтан қиналды.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68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Демонстрациялар, қозғалыстар жұмыспен қамтуды, әлеуметтік сақтандыру жүйесі мен жұмыссыздық бойынша жәрдемаөы төлеу, жұмыстан шығаруды тоқтату, жұмысшылардың жалақысын сақтау сияқты талаптарды қамтыды.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52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ctr"/>
            <a:r>
              <a:rPr lang="kk-KZ" dirty="0" smtClean="0">
                <a:latin typeface="Times New Roman" panose="02020603050405020304" pitchFamily="18" charset="0"/>
                <a:cs typeface="Times New Roman" panose="02020603050405020304" pitchFamily="18" charset="0"/>
              </a:rPr>
              <a:t>Америка Құрама Штаттары тұрақтану дәуіріне басқа жоғары дамыған мемлекеттерден бұрын келді. </a:t>
            </a:r>
          </a:p>
          <a:p>
            <a:pPr marL="0" indent="0" algn="ctr">
              <a:buNone/>
            </a:pPr>
            <a:r>
              <a:rPr lang="kk-KZ" dirty="0" smtClean="0">
                <a:latin typeface="Times New Roman" panose="02020603050405020304" pitchFamily="18" charset="0"/>
                <a:cs typeface="Times New Roman" panose="02020603050405020304" pitchFamily="18" charset="0"/>
              </a:rPr>
              <a:t>АҚШ, Англия, Франция, Германия индустриялық қоғамға аяқ басты.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643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435100" y="1534243"/>
            <a:ext cx="3657600" cy="464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sz="half" idx="2"/>
          </p:nvPr>
        </p:nvSpPr>
        <p:spPr/>
        <p:txBody>
          <a:bodyPr/>
          <a:lstStyle/>
          <a:p>
            <a:pPr marL="0" indent="0">
              <a:buNone/>
            </a:pPr>
            <a:endParaRPr lang="kk-KZ" dirty="0" smtClean="0"/>
          </a:p>
          <a:p>
            <a:pPr marL="0" indent="0">
              <a:buNone/>
            </a:pPr>
            <a:endParaRPr lang="kk-KZ" dirty="0"/>
          </a:p>
          <a:p>
            <a:pPr marL="0" indent="0">
              <a:buNone/>
            </a:pPr>
            <a:endParaRPr lang="kk-KZ" dirty="0" smtClean="0"/>
          </a:p>
          <a:p>
            <a:pPr marL="0" indent="0">
              <a:buNone/>
            </a:pPr>
            <a:endParaRPr lang="kk-KZ" dirty="0"/>
          </a:p>
          <a:p>
            <a:pPr marL="0" indent="0">
              <a:buNone/>
            </a:pPr>
            <a:endParaRPr lang="kk-KZ" dirty="0" smtClean="0"/>
          </a:p>
          <a:p>
            <a:pPr marL="0" indent="0">
              <a:buNone/>
            </a:pPr>
            <a:endParaRPr lang="kk-KZ" dirty="0"/>
          </a:p>
          <a:p>
            <a:pPr marL="0" indent="0">
              <a:buNone/>
            </a:pPr>
            <a:r>
              <a:rPr lang="kk-KZ" dirty="0" smtClean="0">
                <a:latin typeface="Times New Roman" panose="02020603050405020304" pitchFamily="18" charset="0"/>
                <a:cs typeface="Times New Roman" panose="02020603050405020304" pitchFamily="18" charset="0"/>
              </a:rPr>
              <a:t>АҚШ- тың 31 президенті Г.Гувер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74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kk-KZ" dirty="0" smtClean="0">
                <a:latin typeface="Times New Roman" panose="02020603050405020304" pitchFamily="18" charset="0"/>
                <a:cs typeface="Times New Roman" panose="02020603050405020304" pitchFamily="18" charset="0"/>
              </a:rPr>
              <a:t>Гувер экономиканы құтқару жоспарын жасады. Мемлекеттік бюджеттегі көп қаржы банктерді, мекемелер, фермерлік шаруашылықты қолдауға жұмсалды.</a:t>
            </a:r>
          </a:p>
          <a:p>
            <a:r>
              <a:rPr lang="kk-KZ" dirty="0" smtClean="0">
                <a:latin typeface="Times New Roman" panose="02020603050405020304" pitchFamily="18" charset="0"/>
                <a:cs typeface="Times New Roman" panose="02020603050405020304" pitchFamily="18" charset="0"/>
              </a:rPr>
              <a:t>Үкімет кедейлер мен жұмыссыздарға гуманитарлық көмек көрсетуге тырысты. </a:t>
            </a:r>
          </a:p>
          <a:p>
            <a:r>
              <a:rPr lang="kk-KZ" dirty="0" smtClean="0">
                <a:latin typeface="Times New Roman" panose="02020603050405020304" pitchFamily="18" charset="0"/>
                <a:cs typeface="Times New Roman" panose="02020603050405020304" pitchFamily="18" charset="0"/>
              </a:rPr>
              <a:t>Гувер апаттың тек мерзімің ғана ұзарта алды.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62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kk-KZ" dirty="0" smtClean="0">
                <a:latin typeface="Times New Roman" panose="02020603050405020304" pitchFamily="18" charset="0"/>
                <a:cs typeface="Times New Roman" panose="02020603050405020304" pitchFamily="18" charset="0"/>
              </a:rPr>
              <a:t>Дағдарысты жеңу жолындағы президент саясатының дәрменсіздігі нәтижесінде, 1932 ж. Президенттік сайлауда республикалық партия жеңіліске ұшырады, Ф.Д.Рузвельт басқарған демократиялық партия жеңіске жетті.</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88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a:spcAft>
                <a:spcPts val="0"/>
              </a:spcAft>
            </a:pPr>
            <a:r>
              <a:rPr lang="kk-KZ" dirty="0">
                <a:latin typeface="Times New Roman" panose="02020603050405020304" pitchFamily="18" charset="0"/>
                <a:ea typeface="Calibri"/>
                <a:cs typeface="Times New Roman" panose="02020603050405020304" pitchFamily="18" charset="0"/>
              </a:rPr>
              <a:t>Сұрақтарға жауап бер</a:t>
            </a:r>
            <a:endParaRPr lang="ru-RU" sz="2400" dirty="0">
              <a:latin typeface="Times New Roman" panose="02020603050405020304" pitchFamily="18" charset="0"/>
              <a:ea typeface="Calibri"/>
              <a:cs typeface="Times New Roman" panose="02020603050405020304" pitchFamily="18" charset="0"/>
            </a:endParaRPr>
          </a:p>
          <a:p>
            <a:pPr lvl="0">
              <a:buFont typeface="+mj-lt"/>
              <a:buAutoNum type="arabicPeriod"/>
            </a:pPr>
            <a:r>
              <a:rPr lang="kk-KZ" dirty="0">
                <a:latin typeface="Times New Roman" panose="02020603050405020304" pitchFamily="18" charset="0"/>
                <a:ea typeface="Calibri"/>
                <a:cs typeface="Times New Roman" panose="02020603050405020304" pitchFamily="18" charset="0"/>
              </a:rPr>
              <a:t>Индустриялық қоғамы бар елдерге тән үрдістерді атаңдар.</a:t>
            </a:r>
            <a:endParaRPr lang="ru-RU" sz="2400" dirty="0">
              <a:latin typeface="Times New Roman" panose="02020603050405020304" pitchFamily="18" charset="0"/>
              <a:ea typeface="Calibri"/>
              <a:cs typeface="Times New Roman" panose="02020603050405020304" pitchFamily="18" charset="0"/>
            </a:endParaRPr>
          </a:p>
          <a:p>
            <a:pPr lvl="0">
              <a:buFont typeface="+mj-lt"/>
              <a:buAutoNum type="arabicPeriod"/>
            </a:pPr>
            <a:r>
              <a:rPr lang="kk-KZ" dirty="0">
                <a:latin typeface="Times New Roman" panose="02020603050405020304" pitchFamily="18" charset="0"/>
                <a:ea typeface="Calibri"/>
                <a:cs typeface="Times New Roman" panose="02020603050405020304" pitchFamily="18" charset="0"/>
              </a:rPr>
              <a:t>Неге АҚШ-та тұрақтану жылдары тұтынушылық ой қалыптаса бастады?</a:t>
            </a:r>
            <a:endParaRPr lang="ru-RU" sz="2400" dirty="0">
              <a:latin typeface="Times New Roman" panose="02020603050405020304" pitchFamily="18" charset="0"/>
              <a:ea typeface="Calibri"/>
              <a:cs typeface="Times New Roman" panose="02020603050405020304" pitchFamily="18" charset="0"/>
            </a:endParaRPr>
          </a:p>
          <a:p>
            <a:pPr lvl="0">
              <a:buFont typeface="+mj-lt"/>
              <a:buAutoNum type="arabicPeriod"/>
            </a:pPr>
            <a:r>
              <a:rPr lang="kk-KZ" dirty="0">
                <a:latin typeface="Times New Roman" panose="02020603050405020304" pitchFamily="18" charset="0"/>
                <a:ea typeface="Calibri"/>
                <a:cs typeface="Times New Roman" panose="02020603050405020304" pitchFamily="18" charset="0"/>
              </a:rPr>
              <a:t>К.Кулидждің президенттілігі кезіңдегі Америка дамуының оң және теріс факторлары туралы айтыңдар.</a:t>
            </a:r>
            <a:endParaRPr lang="ru-RU" sz="2400" dirty="0">
              <a:latin typeface="Times New Roman" panose="02020603050405020304" pitchFamily="18" charset="0"/>
              <a:ea typeface="Calibri"/>
              <a:cs typeface="Times New Roman" panose="02020603050405020304" pitchFamily="18" charset="0"/>
            </a:endParaRPr>
          </a:p>
          <a:p>
            <a:pPr lvl="0">
              <a:buFont typeface="+mj-lt"/>
              <a:buAutoNum type="arabicPeriod"/>
            </a:pPr>
            <a:r>
              <a:rPr lang="kk-KZ" dirty="0">
                <a:latin typeface="Times New Roman" panose="02020603050405020304" pitchFamily="18" charset="0"/>
                <a:ea typeface="Calibri"/>
                <a:cs typeface="Times New Roman" panose="02020603050405020304" pitchFamily="18" charset="0"/>
              </a:rPr>
              <a:t>Ұды дағдарыс кезеңінде америкалықтар үкіметтен қандай реформаларды талап етті?</a:t>
            </a:r>
            <a:endParaRPr lang="ru-RU" sz="2400" dirty="0">
              <a:latin typeface="Times New Roman" panose="02020603050405020304" pitchFamily="18" charset="0"/>
              <a:ea typeface="Calibri"/>
              <a:cs typeface="Times New Roman" panose="02020603050405020304" pitchFamily="18" charset="0"/>
            </a:endParaRPr>
          </a:p>
          <a:p>
            <a:endParaRPr lang="ru-RU" dirty="0"/>
          </a:p>
        </p:txBody>
      </p:sp>
    </p:spTree>
    <p:extLst>
      <p:ext uri="{BB962C8B-B14F-4D97-AF65-F5344CB8AC3E}">
        <p14:creationId xmlns:p14="http://schemas.microsoft.com/office/powerpoint/2010/main" val="354741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kk-KZ" dirty="0" smtClean="0">
                <a:latin typeface="Times New Roman" panose="02020603050405020304" pitchFamily="18" charset="0"/>
                <a:cs typeface="Times New Roman" panose="02020603050405020304" pitchFamily="18" charset="0"/>
              </a:rPr>
              <a:t>Бұл үдерісте ортақ ұлттық табыстағы өнеркәсіптік өнімнің басымдығы, ғылым мен техникадағы жаңа жетістіктердің жылдам енуі, өнеркәсіптегі жаңа салалардың дамуы, дамыған және біршама тұрақты саяси жүйенің қалыптасуы, қала тұрғындары үлесінің артуы, халықтың сауаттылығының біршама жоғары деңгейі сияқты ортақ сипаттарды атап өтуге болады.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64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331640" y="274638"/>
            <a:ext cx="103968" cy="130026"/>
          </a:xfrm>
        </p:spPr>
        <p:txBody>
          <a:bodyPr>
            <a:normAutofit fontScale="90000"/>
          </a:bodyPr>
          <a:lstStyle/>
          <a:p>
            <a:r>
              <a:rPr lang="kk-KZ" dirty="0" smtClean="0"/>
              <a:t/>
            </a:r>
            <a:br>
              <a:rPr lang="kk-KZ" dirty="0" smtClean="0"/>
            </a:br>
            <a:r>
              <a:rPr lang="ru-RU" dirty="0"/>
              <a:t/>
            </a:r>
            <a:br>
              <a:rPr lang="ru-RU" dirty="0"/>
            </a:br>
            <a:endParaRPr lang="ru-RU" dirty="0"/>
          </a:p>
        </p:txBody>
      </p:sp>
      <p:sp>
        <p:nvSpPr>
          <p:cNvPr id="3" name="Объект 2"/>
          <p:cNvSpPr>
            <a:spLocks noGrp="1"/>
          </p:cNvSpPr>
          <p:nvPr>
            <p:ph idx="1"/>
          </p:nvPr>
        </p:nvSpPr>
        <p:spPr/>
        <p:txBody>
          <a:bodyPr>
            <a:normAutofit fontScale="92500"/>
          </a:bodyPr>
          <a:lstStyle/>
          <a:p>
            <a:r>
              <a:rPr lang="kk-KZ" dirty="0" smtClean="0">
                <a:latin typeface="Times New Roman" panose="02020603050405020304" pitchFamily="18" charset="0"/>
                <a:cs typeface="Times New Roman" panose="02020603050405020304" pitchFamily="18" charset="0"/>
              </a:rPr>
              <a:t>АҚШта 1922 ж.бастап өнеркәсіптің өркендеуі орын алды. Америка экономикасының гүлденуі туралы айтыла бастады. Бұл тұрақтандыру кезеңін </a:t>
            </a:r>
            <a:r>
              <a:rPr lang="kk-KZ" i="1" dirty="0" smtClean="0">
                <a:latin typeface="Times New Roman" panose="02020603050405020304" pitchFamily="18" charset="0"/>
                <a:cs typeface="Times New Roman" panose="02020603050405020304" pitchFamily="18" charset="0"/>
              </a:rPr>
              <a:t>Просперити (гүлдену) кезеңі </a:t>
            </a:r>
            <a:r>
              <a:rPr lang="kk-KZ" dirty="0" smtClean="0">
                <a:latin typeface="Times New Roman" panose="02020603050405020304" pitchFamily="18" charset="0"/>
                <a:cs typeface="Times New Roman" panose="02020603050405020304" pitchFamily="18" charset="0"/>
              </a:rPr>
              <a:t>деп атады.</a:t>
            </a: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pPr marL="0" indent="0" algn="r">
              <a:buNone/>
            </a:pPr>
            <a:r>
              <a:rPr lang="kk-KZ" sz="2400" i="1" dirty="0" smtClean="0">
                <a:latin typeface="Times New Roman" panose="02020603050405020304" pitchFamily="18" charset="0"/>
                <a:cs typeface="Times New Roman" panose="02020603050405020304" pitchFamily="18" charset="0"/>
              </a:rPr>
              <a:t>«Просперити»(ағылш. </a:t>
            </a:r>
            <a:r>
              <a:rPr lang="en-US" sz="2400" i="1" dirty="0" smtClean="0">
                <a:latin typeface="Times New Roman" panose="02020603050405020304" pitchFamily="18" charset="0"/>
                <a:cs typeface="Times New Roman" panose="02020603050405020304" pitchFamily="18" charset="0"/>
              </a:rPr>
              <a:t>Prosperity</a:t>
            </a:r>
            <a:r>
              <a:rPr lang="kk-KZ" sz="2400" i="1" dirty="0" smtClean="0">
                <a:latin typeface="Times New Roman" panose="02020603050405020304" pitchFamily="18" charset="0"/>
                <a:cs typeface="Times New Roman" panose="02020603050405020304" pitchFamily="18" charset="0"/>
              </a:rPr>
              <a:t>)- бірінші дүниежүзілік соғыстан кейін АҚШ-тың ерекше экономикалық дамуы</a:t>
            </a:r>
            <a:endParaRPr lang="ru-RU"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34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marL="0" indent="0">
              <a:buNone/>
            </a:pPr>
            <a:r>
              <a:rPr lang="kk-KZ" dirty="0" smtClean="0">
                <a:latin typeface="Times New Roman" panose="02020603050405020304" pitchFamily="18" charset="0"/>
                <a:cs typeface="Times New Roman" panose="02020603050405020304" pitchFamily="18" charset="0"/>
              </a:rPr>
              <a:t>Соғыс АҚШ-ты таңғаларлық ауқатты елге айналдырды. Американдық кәсіпкерлер ірі әскери тапсырыстармен пайда тауып отырды. АҚШ әлемнің қаржы орталығына айналды. </a:t>
            </a:r>
          </a:p>
          <a:p>
            <a:pPr marL="0" indent="0">
              <a:buNone/>
            </a:pPr>
            <a:r>
              <a:rPr lang="kk-KZ" dirty="0" smtClean="0">
                <a:latin typeface="Times New Roman" panose="02020603050405020304" pitchFamily="18" charset="0"/>
                <a:cs typeface="Times New Roman" panose="02020603050405020304" pitchFamily="18" charset="0"/>
              </a:rPr>
              <a:t>АҚШ жылдам экономикалық даму үшін қолайлы жағдайларда болды:</a:t>
            </a:r>
          </a:p>
          <a:p>
            <a:r>
              <a:rPr lang="kk-KZ" dirty="0" smtClean="0">
                <a:latin typeface="Times New Roman" panose="02020603050405020304" pitchFamily="18" charset="0"/>
                <a:cs typeface="Times New Roman" panose="02020603050405020304" pitchFamily="18" charset="0"/>
              </a:rPr>
              <a:t>Соғыс жылдары АҚШ-та адам шығыны төмен болды;</a:t>
            </a:r>
          </a:p>
          <a:p>
            <a:r>
              <a:rPr lang="kk-KZ" dirty="0" smtClean="0">
                <a:latin typeface="Times New Roman" panose="02020603050405020304" pitchFamily="18" charset="0"/>
                <a:cs typeface="Times New Roman" panose="02020603050405020304" pitchFamily="18" charset="0"/>
              </a:rPr>
              <a:t>Еуропадан келушілер есебінен елдің зияткерлік әлеуеті күшейді.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88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3888432" cy="45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sz="half" idx="2"/>
          </p:nvPr>
        </p:nvSpPr>
        <p:spPr/>
        <p:txBody>
          <a:bodyPr/>
          <a:lstStyle/>
          <a:p>
            <a:pPr marL="0" indent="0">
              <a:buNone/>
            </a:pPr>
            <a:endParaRPr lang="kk-KZ" dirty="0" smtClean="0"/>
          </a:p>
          <a:p>
            <a:pPr marL="0" indent="0">
              <a:buNone/>
            </a:pPr>
            <a:endParaRPr lang="kk-KZ" dirty="0"/>
          </a:p>
          <a:p>
            <a:pPr marL="0" indent="0">
              <a:buNone/>
            </a:pPr>
            <a:endParaRPr lang="kk-KZ" dirty="0" smtClean="0"/>
          </a:p>
          <a:p>
            <a:pPr marL="0" indent="0">
              <a:buNone/>
            </a:pPr>
            <a:endParaRPr lang="kk-KZ" dirty="0"/>
          </a:p>
          <a:p>
            <a:pPr marL="0" indent="0">
              <a:buNone/>
            </a:pPr>
            <a:endParaRPr lang="kk-KZ" dirty="0" smtClean="0"/>
          </a:p>
          <a:p>
            <a:pPr marL="0" indent="0">
              <a:buNone/>
            </a:pPr>
            <a:r>
              <a:rPr lang="kk-KZ" dirty="0" smtClean="0">
                <a:latin typeface="Times New Roman" panose="02020603050405020304" pitchFamily="18" charset="0"/>
                <a:cs typeface="Times New Roman" panose="02020603050405020304" pitchFamily="18" charset="0"/>
              </a:rPr>
              <a:t>АҚШ-тың 30 президенті </a:t>
            </a:r>
          </a:p>
          <a:p>
            <a:pPr marL="0" indent="0">
              <a:buNone/>
            </a:pPr>
            <a:r>
              <a:rPr lang="kk-KZ" dirty="0" smtClean="0">
                <a:latin typeface="Times New Roman" panose="02020603050405020304" pitchFamily="18" charset="0"/>
                <a:cs typeface="Times New Roman" panose="02020603050405020304" pitchFamily="18" charset="0"/>
              </a:rPr>
              <a:t>Кальвин Кулидж</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83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0" indent="0">
              <a:buNone/>
            </a:pPr>
            <a:r>
              <a:rPr lang="kk-KZ" dirty="0" smtClean="0">
                <a:latin typeface="Times New Roman" panose="02020603050405020304" pitchFamily="18" charset="0"/>
                <a:cs typeface="Times New Roman" panose="02020603050405020304" pitchFamily="18" charset="0"/>
              </a:rPr>
              <a:t>1923-1929 жж. Кальвин Кулидж ел басқарды. Кулидж президенттігі 20- жылдардың экономикалық гүлденудің өрлеген кезі еді. </a:t>
            </a:r>
          </a:p>
          <a:p>
            <a:pPr marL="0" indent="0">
              <a:buNone/>
            </a:pPr>
            <a:r>
              <a:rPr lang="kk-KZ" dirty="0" smtClean="0">
                <a:latin typeface="Times New Roman" panose="02020603050405020304" pitchFamily="18" charset="0"/>
                <a:cs typeface="Times New Roman" panose="02020603050405020304" pitchFamily="18" charset="0"/>
              </a:rPr>
              <a:t>Жаңа үкімет өзінің: «Америка ісі- бизнес» ұраның жариялады.  Ол жыл сайын корпорацияларға салықты төмендетіп және ірі компанияларға мемлекеттік субсидия бере отырып, монополия табысының өсуіне жағдай жасады.</a:t>
            </a:r>
            <a:r>
              <a:rPr lang="kk-KZ" dirty="0" smtClean="0"/>
              <a:t>  </a:t>
            </a:r>
            <a:endParaRPr lang="ru-RU" dirty="0"/>
          </a:p>
        </p:txBody>
      </p:sp>
    </p:spTree>
    <p:extLst>
      <p:ext uri="{BB962C8B-B14F-4D97-AF65-F5344CB8AC3E}">
        <p14:creationId xmlns:p14="http://schemas.microsoft.com/office/powerpoint/2010/main" val="3077174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0" indent="0">
              <a:buNone/>
            </a:pPr>
            <a:r>
              <a:rPr lang="kk-KZ" dirty="0" smtClean="0">
                <a:latin typeface="Times New Roman" panose="02020603050405020304" pitchFamily="18" charset="0"/>
                <a:cs typeface="Times New Roman" panose="02020603050405020304" pitchFamily="18" charset="0"/>
              </a:rPr>
              <a:t>Мемлекеттің </a:t>
            </a:r>
            <a:r>
              <a:rPr lang="kk-KZ" dirty="0" smtClean="0">
                <a:latin typeface="Times New Roman" panose="02020603050405020304" pitchFamily="18" charset="0"/>
                <a:cs typeface="Times New Roman" panose="02020603050405020304" pitchFamily="18" charset="0"/>
              </a:rPr>
              <a:t>экономикалық өмірге барынша аз араласуы және үкімет пен бизнестің тығыз ресми емес ынтымақтастығы Кулидж уақытының сипатты белгілері болды. </a:t>
            </a:r>
          </a:p>
          <a:p>
            <a:pPr marL="0" indent="0">
              <a:buNone/>
            </a:pPr>
            <a:r>
              <a:rPr lang="kk-KZ" dirty="0" smtClean="0">
                <a:latin typeface="Times New Roman" panose="02020603050405020304" pitchFamily="18" charset="0"/>
                <a:cs typeface="Times New Roman" panose="02020603050405020304" pitchFamily="18" charset="0"/>
              </a:rPr>
              <a:t>Гүлдену кезеңі жаңа ғылыми және техникалық жетістіктер негізінде дамыды. </a:t>
            </a:r>
          </a:p>
          <a:p>
            <a:pPr>
              <a:buFont typeface="Wingdings" panose="05000000000000000000" pitchFamily="2" charset="2"/>
              <a:buChar char="ü"/>
            </a:pPr>
            <a:r>
              <a:rPr lang="kk-KZ" dirty="0" smtClean="0">
                <a:latin typeface="Times New Roman" panose="02020603050405020304" pitchFamily="18" charset="0"/>
                <a:cs typeface="Times New Roman" panose="02020603050405020304" pitchFamily="18" charset="0"/>
              </a:rPr>
              <a:t>Жаңа зауыттар мен фабрикалар салынды.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547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a:buFont typeface="Wingdings" panose="05000000000000000000" pitchFamily="2" charset="2"/>
              <a:buChar char="ü"/>
            </a:pPr>
            <a:r>
              <a:rPr lang="kk-KZ" dirty="0" smtClean="0"/>
              <a:t>Капитал мен өндірісті шоғырландырудың жоғары деңгейі байқалды.</a:t>
            </a:r>
          </a:p>
          <a:p>
            <a:pPr>
              <a:buFont typeface="Wingdings" panose="05000000000000000000" pitchFamily="2" charset="2"/>
              <a:buChar char="ü"/>
            </a:pPr>
            <a:r>
              <a:rPr lang="kk-KZ" dirty="0" smtClean="0"/>
              <a:t>Акциялардың жаппай пайда болуы қор нарығының дамуына ықпал етті. </a:t>
            </a:r>
          </a:p>
          <a:p>
            <a:pPr>
              <a:buFont typeface="Wingdings" panose="05000000000000000000" pitchFamily="2" charset="2"/>
              <a:buChar char="ü"/>
            </a:pPr>
            <a:r>
              <a:rPr lang="kk-KZ" dirty="0" smtClean="0"/>
              <a:t>Банктердің шоғырлану үрдісі  жүрді.</a:t>
            </a:r>
          </a:p>
          <a:p>
            <a:pPr>
              <a:buFont typeface="Wingdings" panose="05000000000000000000" pitchFamily="2" charset="2"/>
              <a:buChar char="ü"/>
            </a:pPr>
            <a:r>
              <a:rPr lang="kk-KZ" dirty="0" smtClean="0"/>
              <a:t>Автомобиль, машина жасау, электртехникалық, химиялық, авияциялық және басқа да салалар қарқынды түрде дамыды.  </a:t>
            </a:r>
          </a:p>
          <a:p>
            <a:endParaRPr lang="ru-RU" dirty="0"/>
          </a:p>
        </p:txBody>
      </p:sp>
    </p:spTree>
    <p:extLst>
      <p:ext uri="{BB962C8B-B14F-4D97-AF65-F5344CB8AC3E}">
        <p14:creationId xmlns:p14="http://schemas.microsoft.com/office/powerpoint/2010/main" val="3292136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156</TotalTime>
  <Words>791</Words>
  <Application>Microsoft Office PowerPoint</Application>
  <PresentationFormat>Экран (4:3)</PresentationFormat>
  <Paragraphs>75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Солнцестояние</vt:lpstr>
      <vt:lpstr>Қарағанды облыстық жоғары мейіргер колледжі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Өндірістің өсуіне маңызды ықпал еткен жаппай өндірістің конвейерлік әдісінің таралуы.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Әлемдік экономикалық дағдарыс</dc:title>
  <dc:creator>user</dc:creator>
  <cp:lastModifiedBy>HP</cp:lastModifiedBy>
  <cp:revision>16</cp:revision>
  <dcterms:created xsi:type="dcterms:W3CDTF">2020-03-25T14:28:52Z</dcterms:created>
  <dcterms:modified xsi:type="dcterms:W3CDTF">2020-06-15T10:34:20Z</dcterms:modified>
</cp:coreProperties>
</file>