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8" r:id="rId3"/>
    <p:sldId id="320" r:id="rId4"/>
    <p:sldId id="30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E42B-A07B-487C-A17F-7A81ABB8E4C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D5C89-5194-4F13-BB72-395C8CEAF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5C89-5194-4F13-BB72-395C8CEAF5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DC4A-2A11-4A5C-B3C6-A71A63F301B7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6637-8488-4714-AB7C-BD820F39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706" r="15269" b="650"/>
          <a:stretch/>
        </p:blipFill>
        <p:spPr>
          <a:xfrm>
            <a:off x="148188" y="0"/>
            <a:ext cx="88163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14282" y="1402883"/>
            <a:ext cx="8929718" cy="3538285"/>
          </a:xfrm>
        </p:spPr>
        <p:txBody>
          <a:bodyPr>
            <a:normAutofit fontScale="90000"/>
          </a:bodyPr>
          <a:lstStyle/>
          <a:p>
            <a:pPr algn="l"/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4000" b="1" dirty="0">
                <a:solidFill>
                  <a:srgbClr val="FFFF00"/>
                </a:solidFill>
              </a:rPr>
              <a:t>Социальная экологогическая </a:t>
            </a:r>
            <a:br>
              <a:rPr lang="kk-KZ" sz="4000" b="1" dirty="0">
                <a:solidFill>
                  <a:srgbClr val="FFFF00"/>
                </a:solidFill>
              </a:rPr>
            </a:br>
            <a:r>
              <a:rPr lang="kk-KZ" sz="4000" b="1" dirty="0">
                <a:solidFill>
                  <a:srgbClr val="FFFF00"/>
                </a:solidFill>
              </a:rPr>
              <a:t>инициатива «ЭкоАсар»</a:t>
            </a:r>
            <a:br>
              <a:rPr lang="kk-KZ" sz="40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/>
            </a:r>
            <a:br>
              <a:rPr lang="kk-KZ" sz="3200" b="1" dirty="0">
                <a:solidFill>
                  <a:srgbClr val="FFFF00"/>
                </a:solidFill>
              </a:rPr>
            </a:br>
            <a:r>
              <a:rPr lang="kk-KZ" sz="3200" b="1" dirty="0">
                <a:solidFill>
                  <a:srgbClr val="FFFF00"/>
                </a:solidFill>
              </a:rPr>
              <a:t>Слоган</a:t>
            </a:r>
            <a:r>
              <a:rPr lang="kk-KZ" sz="3200" b="1" dirty="0" smtClean="0">
                <a:solidFill>
                  <a:srgbClr val="92D050"/>
                </a:solidFill>
              </a:rPr>
              <a:t>: «</a:t>
            </a:r>
            <a:r>
              <a:rPr lang="kk-KZ" sz="3200" b="1" dirty="0">
                <a:solidFill>
                  <a:srgbClr val="92D050"/>
                </a:solidFill>
              </a:rPr>
              <a:t>Қалдықты өңдеу – досқа демеу!»</a:t>
            </a:r>
            <a:r>
              <a:rPr lang="kk-KZ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kk-KZ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5805264"/>
            <a:ext cx="7416823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Караганда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571612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5D8287-3F9E-491E-ACF4-31792D5B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3547"/>
            <a:ext cx="1310754" cy="1341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424192-81B1-411A-8C14-ACE1791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54" y="83547"/>
            <a:ext cx="1286367" cy="12863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2578"/>
            <a:ext cx="1944216" cy="12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latin typeface="Century Gothic" pitchFamily="34" charset="0"/>
              </a:rPr>
              <a:t>Цель акции</a:t>
            </a:r>
            <a:br>
              <a:rPr lang="ru-RU" sz="2800" dirty="0">
                <a:latin typeface="Century Gothic" pitchFamily="34" charset="0"/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6858048" cy="5015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latin typeface="Century Gothic" pitchFamily="34" charset="0"/>
              </a:rPr>
              <a:t>    Повысить </a:t>
            </a:r>
            <a:r>
              <a:rPr lang="ru-RU" sz="2400" i="1" dirty="0">
                <a:latin typeface="Century Gothic" pitchFamily="34" charset="0"/>
              </a:rPr>
              <a:t>уровень экологической культуры раздельного сбора ТБО в </a:t>
            </a:r>
            <a:r>
              <a:rPr lang="ru-RU" sz="2400" i="1" dirty="0" smtClean="0">
                <a:latin typeface="Century Gothic" pitchFamily="34" charset="0"/>
              </a:rPr>
              <a:t>городе  </a:t>
            </a:r>
            <a:r>
              <a:rPr lang="ru-RU" sz="2400" i="1" dirty="0">
                <a:latin typeface="Century Gothic" pitchFamily="34" charset="0"/>
              </a:rPr>
              <a:t>Караганда, </a:t>
            </a:r>
            <a:r>
              <a:rPr lang="ru-RU" sz="2400" i="1" dirty="0" smtClean="0">
                <a:latin typeface="Century Gothic" pitchFamily="34" charset="0"/>
              </a:rPr>
              <a:t>приобрести </a:t>
            </a:r>
            <a:r>
              <a:rPr lang="ru-RU" sz="2400" i="1" dirty="0">
                <a:latin typeface="Century Gothic" pitchFamily="34" charset="0"/>
              </a:rPr>
              <a:t>из средств за собранное ТБО книги для развития процесса «</a:t>
            </a:r>
            <a:r>
              <a:rPr lang="en-US" sz="2400" i="1" dirty="0">
                <a:latin typeface="Century Gothic" pitchFamily="34" charset="0"/>
              </a:rPr>
              <a:t>Eco-book-crossing</a:t>
            </a:r>
            <a:r>
              <a:rPr lang="ru-RU" sz="2400" i="1" dirty="0">
                <a:latin typeface="Century Gothic" pitchFamily="34" charset="0"/>
              </a:rPr>
              <a:t>», направленного на  поддержку семейного чтения 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158" r="43750"/>
          <a:stretch/>
        </p:blipFill>
        <p:spPr>
          <a:xfrm>
            <a:off x="7199783" y="-594"/>
            <a:ext cx="1944217" cy="685859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285720" y="285728"/>
            <a:ext cx="857256" cy="785818"/>
          </a:xfrm>
          <a:prstGeom prst="rect">
            <a:avLst/>
          </a:prstGeom>
          <a:noFill/>
          <a:ln>
            <a:solidFill>
              <a:srgbClr val="FFC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2F1C7EB-6D91-4307-ACDE-75D213D6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509216"/>
            <a:ext cx="3212129" cy="21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50B8FB-1986-4F2D-B05B-6B0745309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538675"/>
            <a:ext cx="3388334" cy="2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191" r="63280"/>
          <a:stretch/>
        </p:blipFill>
        <p:spPr>
          <a:xfrm>
            <a:off x="0" y="0"/>
            <a:ext cx="1800200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20" y="285728"/>
            <a:ext cx="857256" cy="785818"/>
          </a:xfrm>
          <a:prstGeom prst="rect">
            <a:avLst/>
          </a:prstGeom>
          <a:noFill/>
          <a:ln>
            <a:solidFill>
              <a:srgbClr val="FFC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357166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 </a:t>
            </a:r>
            <a:endParaRPr lang="ru-RU" sz="4000" dirty="0"/>
          </a:p>
        </p:txBody>
      </p:sp>
      <p:sp>
        <p:nvSpPr>
          <p:cNvPr id="9" name="Rectangle 8"/>
          <p:cNvSpPr/>
          <p:nvPr/>
        </p:nvSpPr>
        <p:spPr>
          <a:xfrm>
            <a:off x="1800200" y="234055"/>
            <a:ext cx="73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                  Индикаторы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результативности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808143" y="695720"/>
            <a:ext cx="7050137" cy="59479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Количество проинформированных и обученных раздельному сбору ТБО детей, учителей и </a:t>
            </a:r>
            <a:r>
              <a:rPr lang="ru-RU" sz="2400" dirty="0" smtClean="0"/>
              <a:t>родителей;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Количество </a:t>
            </a:r>
            <a:r>
              <a:rPr lang="ru-RU" sz="2400" dirty="0"/>
              <a:t>проведенных экологических акций, направленных на очистку </a:t>
            </a:r>
            <a:r>
              <a:rPr lang="ru-RU" sz="2400" dirty="0" smtClean="0"/>
              <a:t>территории в </a:t>
            </a:r>
            <a:r>
              <a:rPr lang="ru-RU" sz="2400" dirty="0"/>
              <a:t>рамках движения «Б</a:t>
            </a:r>
            <a:r>
              <a:rPr lang="en-US" sz="2400" dirty="0" err="1"/>
              <a:t>i</a:t>
            </a:r>
            <a:r>
              <a:rPr lang="ru-RU" sz="2400" dirty="0" err="1"/>
              <a:t>рге</a:t>
            </a:r>
            <a:r>
              <a:rPr lang="ru-RU" sz="2400" dirty="0"/>
              <a:t> Таза </a:t>
            </a:r>
            <a:r>
              <a:rPr lang="ru-RU" sz="2400" dirty="0" err="1"/>
              <a:t>Казақстан</a:t>
            </a:r>
            <a:r>
              <a:rPr lang="ru-RU" sz="2400" dirty="0"/>
              <a:t>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Количество школ и детских садов с интеграцией тематики экологического образования в работу с детьми и их </a:t>
            </a:r>
            <a:r>
              <a:rPr lang="ru-RU" sz="2400" dirty="0" smtClean="0"/>
              <a:t>родителями</a:t>
            </a:r>
            <a:endParaRPr lang="ru-RU" sz="24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457200" lvl="1" indent="0" algn="just">
              <a:buNone/>
            </a:pPr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34E823-FC7B-4E56-BF29-DBD7986C8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47" y="4725144"/>
            <a:ext cx="3063841" cy="19082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91B885-36BE-4959-AD10-43AA9CDE6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365104"/>
            <a:ext cx="2463614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7256" cy="785818"/>
          </a:xfrm>
          <a:prstGeom prst="rect">
            <a:avLst/>
          </a:prstGeom>
          <a:noFill/>
          <a:ln>
            <a:solidFill>
              <a:srgbClr val="FFC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357166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 </a:t>
            </a:r>
            <a:endParaRPr lang="ru-RU" sz="4000" dirty="0"/>
          </a:p>
        </p:txBody>
      </p:sp>
      <p:sp>
        <p:nvSpPr>
          <p:cNvPr id="9" name="Rectangle 8"/>
          <p:cNvSpPr/>
          <p:nvPr/>
        </p:nvSpPr>
        <p:spPr>
          <a:xfrm>
            <a:off x="1465364" y="449499"/>
            <a:ext cx="767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Приоритеты в организации работы: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619672" y="1136490"/>
            <a:ext cx="7200800" cy="5460862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2400" b="1" dirty="0" smtClean="0"/>
              <a:t> Приветствуется </a:t>
            </a:r>
            <a:r>
              <a:rPr lang="ru-RU" sz="2400" i="1" dirty="0"/>
              <a:t>участие родителей в проведении мастер-классов с детьми</a:t>
            </a:r>
            <a:r>
              <a:rPr lang="ru-RU" sz="2400" b="1" dirty="0"/>
              <a:t>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400" b="1" dirty="0" smtClean="0"/>
              <a:t> Приветствуется </a:t>
            </a:r>
            <a:r>
              <a:rPr lang="ru-RU" sz="2400" i="1" dirty="0"/>
              <a:t>использование видео и анимационных ресурсов экологического содержания, подготовленных  ТОО «Оператор РОП»;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400" b="1" dirty="0" smtClean="0"/>
              <a:t> Приветствуется </a:t>
            </a:r>
            <a:r>
              <a:rPr lang="ru-RU" sz="2400" i="1" dirty="0"/>
              <a:t>организация волонтерских инициатив во дворах по разъяснению приоритетов раздельного сбора ТБО, порядка. Чистоты в общественных местах;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400" b="1" dirty="0" smtClean="0"/>
              <a:t> Приветствуется </a:t>
            </a:r>
            <a:r>
              <a:rPr lang="ru-RU" sz="2400" i="1" dirty="0"/>
              <a:t>проведение классных часов с учетом приоритетов г. </a:t>
            </a:r>
            <a:r>
              <a:rPr lang="ru-RU" sz="2400" i="1" dirty="0" smtClean="0"/>
              <a:t>Караганды </a:t>
            </a:r>
            <a:r>
              <a:rPr lang="ru-RU" sz="2400" i="1" dirty="0"/>
              <a:t>в продвижении экологической культуры раздельного сбора ТБО. </a:t>
            </a:r>
            <a:br>
              <a:rPr lang="ru-RU" sz="2400" i="1" dirty="0"/>
            </a:b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9133" t="55245" r="62119" b="21657"/>
          <a:stretch/>
        </p:blipFill>
        <p:spPr>
          <a:xfrm>
            <a:off x="329137" y="2236869"/>
            <a:ext cx="1099759" cy="1008112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/>
          <a:srcRect l="19133" t="55245" r="62119" b="21657"/>
          <a:stretch/>
        </p:blipFill>
        <p:spPr>
          <a:xfrm>
            <a:off x="329137" y="4602088"/>
            <a:ext cx="1099759" cy="10081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3344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16082</TotalTime>
  <Words>159</Words>
  <Application>Microsoft Office PowerPoint</Application>
  <PresentationFormat>Экран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     Социальная экологогическая  инициатива «ЭкоАсар»      Слоган: «Қалдықты өңдеу – досқа демеу!»  </vt:lpstr>
      <vt:lpstr>Цель акции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Пользователь Windows</dc:creator>
  <cp:lastModifiedBy>UseR</cp:lastModifiedBy>
  <cp:revision>87</cp:revision>
  <dcterms:created xsi:type="dcterms:W3CDTF">2018-06-14T01:47:50Z</dcterms:created>
  <dcterms:modified xsi:type="dcterms:W3CDTF">2021-02-23T16:02:05Z</dcterms:modified>
</cp:coreProperties>
</file>