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3" r:id="rId3"/>
    <p:sldId id="264" r:id="rId4"/>
    <p:sldId id="262" r:id="rId5"/>
    <p:sldId id="265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8" autoAdjust="0"/>
    <p:restoredTop sz="94660"/>
  </p:normalViewPr>
  <p:slideViewPr>
    <p:cSldViewPr>
      <p:cViewPr>
        <p:scale>
          <a:sx n="70" d="100"/>
          <a:sy n="70" d="100"/>
        </p:scale>
        <p:origin x="-145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0B2-E973-48ED-8D2E-E47854AF829B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04B6-773E-4A44-A197-B831EC9F6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67544" y="1124744"/>
            <a:ext cx="8281987" cy="73025"/>
          </a:xfrm>
          <a:prstGeom prst="rect">
            <a:avLst/>
          </a:pr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9" descr="C:\Users\Ainura\Downloads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753" y="249727"/>
            <a:ext cx="974734" cy="79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8" y="183480"/>
            <a:ext cx="1657710" cy="89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67544" y="1268760"/>
            <a:ext cx="8496943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35696" y="1268760"/>
            <a:ext cx="69144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«Білімал. Электронная аттестация педагогических работников» </a:t>
            </a:r>
            <a:r>
              <a:rPr lang="kk-KZ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предназначена для автоматизации процесса прохождения аттестации педагогических работников учебных заведений, подтверждения или присвоения новой квалификационной категории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684" y="2636912"/>
            <a:ext cx="826997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 </a:t>
            </a: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позволяет следующее: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заявления в электронном виде; 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сбор и прикрепление документов, необходимых для прохождения педагогической аттестации с Портфолио;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передачу документов, необходимых для прохождения аттестации между организацией образования и аттестационной комиссией;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просмотр аттестационной комиссией предоставленных документов;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вынесение решения о соответствии деятельности педагогических работников заявленной квалификационной категории;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хранение данных о прохождении аттестации.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544303"/>
            <a:ext cx="8499412" cy="4053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395953"/>
            <a:ext cx="604867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АСУ «</a:t>
            </a:r>
            <a:r>
              <a:rPr lang="ru-RU"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Білімал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Электронная аттестация педагогических работников»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332014"/>
            <a:ext cx="872849" cy="87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80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101652" y="3488602"/>
            <a:ext cx="1636349" cy="21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Модуль «Экспертный совет»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Рассмотрение пакета документов экспертным советом (ЭС);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77267" y="3500286"/>
            <a:ext cx="1719010" cy="21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Модуль «Аттестацион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ная комиссия»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Рассмотрение заключений ЭС Аттестационной комиссией</a:t>
            </a:r>
            <a:r>
              <a:rPr lang="ru-RU" sz="14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96276" y="3538933"/>
            <a:ext cx="1913137" cy="2593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«Заключение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экспертного совета» и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«Решение аттестацион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ной комиссии».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решения, высылаемые педагогу 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и заместителю директора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155" y="1484784"/>
            <a:ext cx="8060821" cy="870417"/>
          </a:xfrm>
        </p:spPr>
        <p:txBody>
          <a:bodyPr anchor="t">
            <a:normAutofit/>
          </a:bodyPr>
          <a:lstStyle/>
          <a:p>
            <a:pPr algn="l"/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МОДУЛИ СИСТЕМЫ «БIЛIМАЛ. ЭЛЕКТРОННАЯ АТТЕСТАЦИЯ ПЕДАГОГИЧЕСКИХ РАБОТНИКОВ»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944721" y="3488602"/>
            <a:ext cx="1625455" cy="21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Модуль «Электронная комиссия»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Сбор документов и предоставление заявление от учителя;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67" y="1798551"/>
            <a:ext cx="1140955" cy="152127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41" y="1798551"/>
            <a:ext cx="1140955" cy="152127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513" y="1798551"/>
            <a:ext cx="1140955" cy="15212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81" y="1798551"/>
            <a:ext cx="1140955" cy="1521273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654284" y="3414546"/>
            <a:ext cx="29043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D55F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846388" y="3418953"/>
            <a:ext cx="29043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D55F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871332" y="3426623"/>
            <a:ext cx="29043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D55F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3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173064" y="204326"/>
            <a:ext cx="8805004" cy="850120"/>
            <a:chOff x="230751" y="204326"/>
            <a:chExt cx="11740005" cy="85012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113342" y="204326"/>
              <a:ext cx="10857414" cy="850120"/>
            </a:xfrm>
            <a:prstGeom prst="rect">
              <a:avLst/>
            </a:prstGeom>
            <a:solidFill>
              <a:srgbClr val="00D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51" y="204326"/>
              <a:ext cx="850120" cy="850120"/>
            </a:xfrm>
            <a:prstGeom prst="rect">
              <a:avLst/>
            </a:prstGeom>
          </p:spPr>
        </p:pic>
        <p:sp>
          <p:nvSpPr>
            <p:cNvPr id="39" name="Прямоугольник 38"/>
            <p:cNvSpPr/>
            <p:nvPr/>
          </p:nvSpPr>
          <p:spPr>
            <a:xfrm>
              <a:off x="1308655" y="358483"/>
              <a:ext cx="1006793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</a:rPr>
                <a:t>  </a:t>
              </a:r>
              <a:r>
                <a:rPr lang="ru-RU" sz="12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АВТОМАТИЗИРОВАННАЯ СИСТЕМА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r>
                <a:rPr lang="ru-RU" sz="12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«Б</a:t>
              </a:r>
              <a:r>
                <a:rPr lang="en-US" sz="12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</a:t>
              </a:r>
              <a:r>
                <a:rPr lang="ru-RU" sz="12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Л</a:t>
              </a:r>
              <a:r>
                <a:rPr lang="en-US" sz="12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</a:t>
              </a:r>
              <a:r>
                <a:rPr lang="ru-RU" sz="12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МАЛ. </a:t>
              </a:r>
              <a:r>
                <a:rPr lang="ru-RU" sz="1200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ЭЛЕКТРОННАЯ АТТЕСТАЦИЯ ПЕДАГОГИЧЕСКИХ РАБОТНИКОВ»</a:t>
              </a:r>
              <a:endParaRPr lang="ru-RU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67544" y="980728"/>
            <a:ext cx="8281987" cy="73025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01225" y="498158"/>
            <a:ext cx="7416824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22 </a:t>
            </a:r>
            <a:r>
              <a:rPr lang="ru-RU" sz="1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вошедшие в пилотный проект: </a:t>
            </a:r>
            <a:endParaRPr lang="ru-RU" sz="16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198" y="5634881"/>
            <a:ext cx="1223119" cy="122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7800"/>
            <a:ext cx="7920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25261"/>
              </p:ext>
            </p:extLst>
          </p:nvPr>
        </p:nvGraphicFramePr>
        <p:xfrm>
          <a:off x="1043608" y="1124744"/>
          <a:ext cx="7338119" cy="569282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86063"/>
                <a:gridCol w="5230561"/>
                <a:gridCol w="1721495"/>
              </a:tblGrid>
              <a:tr h="292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№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Организация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Регион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</a:tr>
              <a:tr h="38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1930" algn="l"/>
                          <a:tab pos="540385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Коммунальное государственное учреждение "Общеобразовательная школа №8 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города Шахтинска"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г.Шахтинск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1930" algn="l"/>
                          <a:tab pos="540385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Ясли-сад «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Еркетай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».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г.Шахтинск</a:t>
                      </a:r>
                    </a:p>
                  </a:txBody>
                  <a:tcPr marL="51150" marR="51150" marT="0" marB="0" anchor="ctr"/>
                </a:tc>
              </a:tr>
              <a:tr h="38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Коммунальное государственное учреждение "Школа-лицей №14" отдела образования 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Абайского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района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г.Абай</a:t>
                      </a:r>
                    </a:p>
                  </a:txBody>
                  <a:tcPr marL="51150" marR="51150" marT="0" marB="0" anchor="ctr"/>
                </a:tc>
              </a:tr>
              <a:tr h="38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КГУ «Специальный детский сад «</a:t>
                      </a:r>
                      <a:r>
                        <a:rPr lang="kk-KZ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Бөбек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 для детей с ограниченными возможностями в развитии»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г.Абай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КГУ "Средняя общеобразовательная школа №83 имени Г. Мустафина"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№ 102 Ясли-сад «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Айсулу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».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Детская музыкальная школа №1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580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Коммунальное государственное учреждение "Общеобразовательная школа №13 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города Сарани, государственного учреждения "Отдел образования города Сарани"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г.Сарань</a:t>
                      </a:r>
                      <a:endParaRPr lang="ru-RU" sz="11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Ясли-сад «</a:t>
                      </a:r>
                      <a:r>
                        <a:rPr lang="kk-KZ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ал</a:t>
                      </a:r>
                      <a:r>
                        <a:rPr lang="kk-KZ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ғын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».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г.Сарань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ru-RU" sz="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</a:t>
                      </a:r>
                      <a:r>
                        <a:rPr lang="kk-KZ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Детская школа  искусств</a:t>
                      </a:r>
                      <a:endParaRPr lang="ru-RU" sz="11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г.Сарань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"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Карагандиснкий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высший политехнический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"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Темиртауский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высший политехнический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г.Темиртау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"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Жезказганский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политехнический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г.Жезказган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"Саранский гуманитарно- технический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г.Сарань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"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Балхашский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гуманитарно- технический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г.Балхаш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КГКП "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Абайский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многопрофильный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Абайский район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КГУ "Карагандинский профессионально- технический 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КГУ "</a:t>
                      </a: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Темиртауский</a:t>
                      </a: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профессионально- технический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г.Темиртау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КГУ "Карагандинский транспортно- технологический колледж"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КГУ "Карагандинский технико-строительный колледж" 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ЧУ "Карагандинский коммерческий колледж" 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</a:p>
                  </a:txBody>
                  <a:tcPr marL="51150" marR="51150" marT="0" marB="0" anchor="ctr"/>
                </a:tc>
              </a:tr>
              <a:tr h="18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ru-RU" sz="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marL="21590" indent="2070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ЧУ "Карагандинский коммерческий колледж</a:t>
                      </a:r>
                    </a:p>
                  </a:txBody>
                  <a:tcPr marL="51150" marR="511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г.Караганда</a:t>
                      </a:r>
                      <a:endParaRPr lang="ru-RU" sz="11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1150" marR="511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105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67544" y="1124744"/>
            <a:ext cx="8281987" cy="73025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72842"/>
            <a:ext cx="820891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АСУ «</a:t>
            </a:r>
            <a:r>
              <a:rPr lang="ru-RU" sz="20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Білімал</a:t>
            </a:r>
            <a:r>
              <a:rPr lang="ru-RU" sz="20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ru-RU" sz="2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Электронная аттестация педагогических работников» </a:t>
            </a:r>
            <a:endParaRPr lang="ru-RU" sz="20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6322" y="4077072"/>
            <a:ext cx="82732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Планируется проведение </a:t>
            </a:r>
            <a:r>
              <a:rPr lang="ru-RU" sz="1400" b="1" dirty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онлайн формате </a:t>
            </a:r>
            <a:r>
              <a:rPr lang="kk-KZ" sz="1400" b="1" dirty="0" smtClean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обучающих </a:t>
            </a:r>
            <a:r>
              <a:rPr lang="ru-RU" sz="1400" b="1" dirty="0" smtClean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семинаров </a:t>
            </a:r>
            <a:r>
              <a:rPr lang="ru-RU" sz="1400" b="1" dirty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ответственных за электронную систему, председателей и секретарей аттестационных комиссий и экспертных советов всех уровней (организаций образования, отделов образования, управления </a:t>
            </a:r>
            <a:r>
              <a:rPr lang="ru-RU" sz="1400" b="1" dirty="0" smtClean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образования) по АСУ «</a:t>
            </a:r>
            <a:r>
              <a:rPr lang="ru-RU" sz="1400" b="1" dirty="0" err="1" smtClean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Бiлiмал</a:t>
            </a:r>
            <a:r>
              <a:rPr lang="ru-RU" sz="1400" b="1" dirty="0" smtClean="0">
                <a:solidFill>
                  <a:srgbClr val="3074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Электронная аттестация педагогических работников»</a:t>
            </a:r>
            <a:endParaRPr lang="ru-RU" sz="1400" b="1" dirty="0">
              <a:solidFill>
                <a:srgbClr val="3074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7536" y="3356992"/>
            <a:ext cx="8868960" cy="274498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1412776"/>
            <a:ext cx="7344816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556792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С марта 2021 года  планируется внедрение электронной педагогической аттестации  в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школах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г.Караганды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специализированных 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школах-интернатах, 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государственных 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колледжах Карагандинской области 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организациях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приняли участие в пилотном проекте в 2019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году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36" y="1268760"/>
            <a:ext cx="2178819" cy="2178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89" y="5877272"/>
            <a:ext cx="926659" cy="69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0" y="5877272"/>
            <a:ext cx="1693108" cy="855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9191"/>
            <a:ext cx="871537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694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23" y="372872"/>
            <a:ext cx="7120463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График обучения</a:t>
            </a:r>
          </a:p>
          <a:p>
            <a:pPr algn="ctr"/>
            <a:r>
              <a:rPr lang="ru-RU" sz="1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АСУ «</a:t>
            </a:r>
            <a:r>
              <a:rPr lang="ru-RU" sz="1200" b="1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Білімал</a:t>
            </a:r>
            <a:r>
              <a:rPr lang="ru-RU" sz="1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Электронная аттестация педагогических работников» </a:t>
            </a:r>
            <a:endParaRPr lang="ru-RU" sz="1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268760"/>
            <a:ext cx="8856984" cy="55892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790" y="85252"/>
            <a:ext cx="1138618" cy="57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33244"/>
              </p:ext>
            </p:extLst>
          </p:nvPr>
        </p:nvGraphicFramePr>
        <p:xfrm>
          <a:off x="179511" y="1349507"/>
          <a:ext cx="8712968" cy="52385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17068"/>
                <a:gridCol w="727149"/>
                <a:gridCol w="2664296"/>
                <a:gridCol w="3168352"/>
                <a:gridCol w="936103"/>
              </a:tblGrid>
              <a:tr h="190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u="none" strike="noStrike" dirty="0">
                          <a:effectLst/>
                        </a:rPr>
                        <a:t>Этапы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u="none" strike="noStrike" dirty="0">
                          <a:effectLst/>
                        </a:rPr>
                        <a:t>Дата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u="none" strike="noStrike" dirty="0">
                          <a:effectLst/>
                        </a:rPr>
                        <a:t>Организации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u="none" strike="noStrike" dirty="0">
                          <a:effectLst/>
                        </a:rPr>
                        <a:t>Слушатели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u="none" strike="noStrike" dirty="0">
                          <a:effectLst/>
                        </a:rPr>
                        <a:t>Язык </a:t>
                      </a:r>
                      <a:r>
                        <a:rPr lang="ru-RU" sz="1150" b="1" u="none" strike="noStrike" dirty="0" err="1">
                          <a:effectLst/>
                        </a:rPr>
                        <a:t>обуения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</a:tr>
              <a:tr h="508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I </a:t>
                      </a:r>
                      <a:r>
                        <a:rPr lang="ru-RU" sz="1150" u="none" strike="noStrike" dirty="0">
                          <a:effectLst/>
                        </a:rPr>
                        <a:t>этап Заполнение портфолио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16</a:t>
                      </a:r>
                      <a:r>
                        <a:rPr lang="ru-RU" sz="1150" u="none" strike="noStrike" dirty="0" smtClean="0">
                          <a:effectLst/>
                        </a:rPr>
                        <a:t>.03.2021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u="none" strike="noStrike">
                          <a:effectLst/>
                        </a:rPr>
                        <a:t>ответственный по информатизации - 1 чел., зам,директора по УВР или ответственный за педагогическую аттестацию - 1 чел.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русский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50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16</a:t>
                      </a:r>
                      <a:r>
                        <a:rPr lang="ru-RU" sz="1150" u="none" strike="noStrike" dirty="0" smtClean="0">
                          <a:effectLst/>
                        </a:rPr>
                        <a:t>.03.2021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u="none" strike="noStrike">
                          <a:effectLst/>
                        </a:rPr>
                        <a:t>ответственный по информатизации - 1 чел., зам,директора по УВР или ответственный за педагогическую аттестацию - 1 чел.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казахский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4092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II </a:t>
                      </a:r>
                      <a:r>
                        <a:rPr lang="ru-RU" sz="1150" u="none" strike="noStrike" dirty="0">
                          <a:effectLst/>
                        </a:rPr>
                        <a:t>этап Государственная услуга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50" u="none" strike="noStrike" dirty="0" smtClean="0">
                          <a:effectLst/>
                        </a:rPr>
                        <a:t>1</a:t>
                      </a:r>
                      <a:r>
                        <a:rPr lang="en-US" sz="1150" u="none" strike="noStrike" dirty="0" smtClean="0">
                          <a:effectLst/>
                        </a:rPr>
                        <a:t>8</a:t>
                      </a:r>
                      <a:r>
                        <a:rPr lang="ru-RU" sz="1150" u="none" strike="noStrike" dirty="0" smtClean="0">
                          <a:effectLst/>
                        </a:rPr>
                        <a:t>.03.2021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образования, отделы образования и управление </a:t>
                      </a:r>
                      <a:r>
                        <a:rPr lang="ru-RU" sz="1150" u="none" strike="noStrike" dirty="0" smtClean="0">
                          <a:effectLst/>
                        </a:rPr>
                        <a:t>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секретарь аттестационной комиссии - 1 чел.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русский 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50" u="none" strike="noStrike" dirty="0" smtClean="0">
                          <a:effectLst/>
                        </a:rPr>
                        <a:t>1</a:t>
                      </a:r>
                      <a:r>
                        <a:rPr lang="en-US" sz="1150" u="none" strike="noStrike" dirty="0" smtClean="0">
                          <a:effectLst/>
                        </a:rPr>
                        <a:t>8</a:t>
                      </a:r>
                      <a:r>
                        <a:rPr lang="ru-RU" sz="1150" u="none" strike="noStrike" dirty="0" smtClean="0">
                          <a:effectLst/>
                        </a:rPr>
                        <a:t>.03.2021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образования, отделы образования и управление </a:t>
                      </a:r>
                      <a:r>
                        <a:rPr lang="ru-RU" sz="1150" u="none" strike="noStrike" dirty="0" smtClean="0">
                          <a:effectLst/>
                        </a:rPr>
                        <a:t>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аттестационной комиссии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казахский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496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III </a:t>
                      </a:r>
                      <a:r>
                        <a:rPr lang="ru-RU" sz="1150" u="none" strike="noStrike" dirty="0">
                          <a:effectLst/>
                        </a:rPr>
                        <a:t>этап Экспертный совет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06.04</a:t>
                      </a:r>
                      <a:r>
                        <a:rPr lang="ru-RU" sz="1150" u="none" strike="noStrike" dirty="0" smtClean="0">
                          <a:effectLst/>
                        </a:rPr>
                        <a:t>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образования, отделы образования, УМЦ РО КО  и управление </a:t>
                      </a:r>
                      <a:r>
                        <a:rPr lang="ru-RU" sz="1150" u="none" strike="noStrike" dirty="0" smtClean="0">
                          <a:effectLst/>
                        </a:rPr>
                        <a:t>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экспертного совета - 1 чел.,  член экспертного совета - 1 чел., председатель экспертного совета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русский 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49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08.</a:t>
                      </a:r>
                      <a:r>
                        <a:rPr lang="ru-RU" sz="1150" u="none" strike="noStrike" dirty="0" smtClean="0">
                          <a:effectLst/>
                        </a:rPr>
                        <a:t>0</a:t>
                      </a:r>
                      <a:r>
                        <a:rPr lang="en-US" sz="1150" u="none" strike="noStrike" dirty="0" smtClean="0">
                          <a:effectLst/>
                        </a:rPr>
                        <a:t>4</a:t>
                      </a:r>
                      <a:r>
                        <a:rPr lang="ru-RU" sz="1150" u="none" strike="noStrike" dirty="0" smtClean="0">
                          <a:effectLst/>
                        </a:rPr>
                        <a:t>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образования, отделы образования, УМЦ РО КО  и управление </a:t>
                      </a:r>
                      <a:r>
                        <a:rPr lang="ru-RU" sz="1150" u="none" strike="noStrike" dirty="0" smtClean="0">
                          <a:effectLst/>
                        </a:rPr>
                        <a:t>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экспертного совета - 1 чел.,  член экспертного совета - 1 чел., председатель экспертного совета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казахский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260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50" u="none" strike="noStrike" dirty="0">
                          <a:effectLst/>
                        </a:rPr>
                        <a:t>IV </a:t>
                      </a:r>
                      <a:r>
                        <a:rPr lang="ru-RU" sz="1150" u="none" strike="noStrike" dirty="0">
                          <a:effectLst/>
                        </a:rPr>
                        <a:t>этап </a:t>
                      </a:r>
                      <a:r>
                        <a:rPr lang="ru-RU" sz="1150" u="none" strike="noStrike" dirty="0" smtClean="0">
                          <a:effectLst/>
                        </a:rPr>
                        <a:t>Аттестационная </a:t>
                      </a:r>
                      <a:r>
                        <a:rPr lang="ru-RU" sz="1150" u="none" strike="noStrike" dirty="0">
                          <a:effectLst/>
                        </a:rPr>
                        <a:t>комиссия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09</a:t>
                      </a:r>
                      <a:r>
                        <a:rPr lang="ru-RU" sz="1150" u="none" strike="noStrike" dirty="0" smtClean="0">
                          <a:effectLst/>
                        </a:rPr>
                        <a:t>.0</a:t>
                      </a:r>
                      <a:r>
                        <a:rPr lang="en-US" sz="1150" u="none" strike="noStrike" dirty="0" smtClean="0">
                          <a:effectLst/>
                        </a:rPr>
                        <a:t>4</a:t>
                      </a:r>
                      <a:r>
                        <a:rPr lang="ru-RU" sz="1150" u="none" strike="noStrike" dirty="0" smtClean="0">
                          <a:effectLst/>
                        </a:rPr>
                        <a:t>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образования, отделы 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аттестационной комиссии - 1 чел., член аттестационной комиссии - 1 чел., председатель аттестационной комиссии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>
                          <a:effectLst/>
                        </a:rPr>
                        <a:t>русский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328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09</a:t>
                      </a:r>
                      <a:r>
                        <a:rPr lang="ru-RU" sz="1150" u="none" strike="noStrike" smtClean="0">
                          <a:effectLst/>
                        </a:rPr>
                        <a:t>.</a:t>
                      </a:r>
                      <a:r>
                        <a:rPr lang="en-US" sz="1150" u="none" strike="noStrike" smtClean="0">
                          <a:effectLst/>
                        </a:rPr>
                        <a:t>04</a:t>
                      </a:r>
                      <a:r>
                        <a:rPr lang="ru-RU" sz="1150" u="none" strike="noStrike" dirty="0" smtClean="0">
                          <a:effectLst/>
                        </a:rPr>
                        <a:t>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 smtClean="0">
                          <a:effectLst/>
                        </a:rPr>
                        <a:t>14</a:t>
                      </a:r>
                      <a:r>
                        <a:rPr lang="en-US" sz="1150" u="none" strike="noStrike" dirty="0" smtClean="0">
                          <a:effectLst/>
                        </a:rPr>
                        <a:t>6</a:t>
                      </a:r>
                      <a:r>
                        <a:rPr lang="ru-RU" sz="1150" u="none" strike="noStrike" dirty="0" smtClean="0">
                          <a:effectLst/>
                        </a:rPr>
                        <a:t> </a:t>
                      </a:r>
                      <a:r>
                        <a:rPr lang="ru-RU" sz="1150" u="none" strike="noStrike" dirty="0">
                          <a:effectLst/>
                        </a:rPr>
                        <a:t>организаций образования, отделы 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аттестационной комиссии - 1 чел., член аттестационной комиссии - 1 чел., председатель аттестационной комиссии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казахский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3965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50" u="none" strike="noStrike" dirty="0">
                          <a:effectLst/>
                        </a:rPr>
                        <a:t>V </a:t>
                      </a:r>
                      <a:r>
                        <a:rPr lang="ru-RU" sz="1150" u="none" strike="noStrike" dirty="0">
                          <a:effectLst/>
                        </a:rPr>
                        <a:t>этап Аттестационная комиссия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13</a:t>
                      </a:r>
                      <a:r>
                        <a:rPr lang="ru-RU" sz="1150" u="none" strike="noStrike" dirty="0" smtClean="0">
                          <a:effectLst/>
                        </a:rPr>
                        <a:t>.0</a:t>
                      </a:r>
                      <a:r>
                        <a:rPr lang="en-US" sz="1150" u="none" strike="noStrike" dirty="0" smtClean="0">
                          <a:effectLst/>
                        </a:rPr>
                        <a:t>4</a:t>
                      </a:r>
                      <a:r>
                        <a:rPr lang="ru-RU" sz="1150" u="none" strike="noStrike" dirty="0" smtClean="0">
                          <a:effectLst/>
                        </a:rPr>
                        <a:t>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 dirty="0">
                          <a:effectLst/>
                        </a:rPr>
                        <a:t>управление образования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аттестационной комиссии - 1 чел., член аттестационной комиссии - 1 чел., председатель аттестационной комиссии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русский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  <a:tr h="580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 smtClean="0">
                          <a:effectLst/>
                        </a:rPr>
                        <a:t>13</a:t>
                      </a:r>
                      <a:r>
                        <a:rPr lang="ru-RU" sz="1150" u="none" strike="noStrike" dirty="0" smtClean="0">
                          <a:effectLst/>
                        </a:rPr>
                        <a:t>.0</a:t>
                      </a:r>
                      <a:r>
                        <a:rPr lang="en-US" sz="1150" u="none" strike="noStrike" dirty="0" smtClean="0">
                          <a:effectLst/>
                        </a:rPr>
                        <a:t>4</a:t>
                      </a:r>
                      <a:r>
                        <a:rPr lang="ru-RU" sz="1150" u="none" strike="noStrike" dirty="0" smtClean="0">
                          <a:effectLst/>
                        </a:rPr>
                        <a:t>.2021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u="none" strike="noStrike">
                          <a:effectLst/>
                        </a:rPr>
                        <a:t>управление образования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секретарь аттестационной комиссии - 1 чел., член аттестационной комиссии - 1 чел., председатель аттестационной комиссии - 1 чел.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50" u="none" strike="noStrike" dirty="0">
                          <a:effectLst/>
                        </a:rPr>
                        <a:t>казахский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3" marR="3493" marT="3493" marB="0" anchor="b"/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929" y="548680"/>
            <a:ext cx="850340" cy="63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155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828</Words>
  <Application>Microsoft Office PowerPoint</Application>
  <PresentationFormat>Экран (4:3)</PresentationFormat>
  <Paragraphs>159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МОДУЛИ СИСТЕМЫ «БIЛIМАЛ. ЭЛЕКТРОННАЯ АТТЕСТАЦИЯ ПЕДАГОГИЧЕСКИХ РАБОТНИКОВ»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областного проектов «Шаги в цифровой мир» и «Дистанционный ВООM» с 7 по 25 декабря 2020 года Учебно-методическим центром совместно с акдемией «Шаг» были проведены проблемные курсы: - Искусственный интеллект Computer Vision - «Основы Bigdata на языке Python»,  - «Основы программирования на языке Python»</dc:title>
  <dc:creator>Ainura</dc:creator>
  <cp:lastModifiedBy>Ainura</cp:lastModifiedBy>
  <cp:revision>39</cp:revision>
  <cp:lastPrinted>2021-03-10T02:52:21Z</cp:lastPrinted>
  <dcterms:created xsi:type="dcterms:W3CDTF">2021-02-09T11:43:11Z</dcterms:created>
  <dcterms:modified xsi:type="dcterms:W3CDTF">2021-03-10T03:02:49Z</dcterms:modified>
</cp:coreProperties>
</file>