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19" r:id="rId3"/>
    <p:sldId id="320" r:id="rId4"/>
    <p:sldId id="338" r:id="rId5"/>
    <p:sldId id="321" r:id="rId6"/>
    <p:sldId id="339" r:id="rId7"/>
    <p:sldId id="322" r:id="rId8"/>
    <p:sldId id="323" r:id="rId9"/>
    <p:sldId id="325" r:id="rId10"/>
    <p:sldId id="326" r:id="rId11"/>
    <p:sldId id="328" r:id="rId12"/>
    <p:sldId id="329" r:id="rId13"/>
    <p:sldId id="333" r:id="rId14"/>
    <p:sldId id="334" r:id="rId15"/>
    <p:sldId id="332" r:id="rId16"/>
    <p:sldId id="330" r:id="rId17"/>
    <p:sldId id="340" r:id="rId18"/>
    <p:sldId id="348" r:id="rId19"/>
    <p:sldId id="341" r:id="rId20"/>
    <p:sldId id="347" r:id="rId21"/>
    <p:sldId id="342" r:id="rId22"/>
    <p:sldId id="343" r:id="rId23"/>
    <p:sldId id="344" r:id="rId24"/>
    <p:sldId id="33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5" autoAdjust="0"/>
    <p:restoredTop sz="94660"/>
  </p:normalViewPr>
  <p:slideViewPr>
    <p:cSldViewPr>
      <p:cViewPr>
        <p:scale>
          <a:sx n="99" d="100"/>
          <a:sy n="99" d="100"/>
        </p:scale>
        <p:origin x="-979"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ru-RU"/>
              <a:t>Образец заголовка</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a:xfrm>
            <a:off x="2396319" y="329308"/>
            <a:ext cx="3086292"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4703" y="798973"/>
            <a:ext cx="802005" cy="503578"/>
          </a:xfrm>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3340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1297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73538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ru-RU"/>
              <a:t>Образец заголовка</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a:xfrm>
            <a:off x="2396319" y="329308"/>
            <a:ext cx="3086292"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4703" y="798973"/>
            <a:ext cx="802005" cy="503578"/>
          </a:xfrm>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3340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020979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ru-RU"/>
              <a:t>Образец заголовка</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3480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83298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443491" y="2824270"/>
            <a:ext cx="3125766"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89182" y="2821491"/>
            <a:ext cx="31256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8506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272888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98438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04552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020979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a:xfrm>
            <a:off x="1437530" y="318641"/>
            <a:ext cx="3251553"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57302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12970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7353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ru-RU"/>
              <a:t>Образец заголовка</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3480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83298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443491" y="2824270"/>
            <a:ext cx="3125766"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89182" y="2821491"/>
            <a:ext cx="31256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8506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27288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spTree>
    <p:extLst>
      <p:ext uri="{BB962C8B-B14F-4D97-AF65-F5344CB8AC3E}">
        <p14:creationId xmlns="" xmlns:p14="http://schemas.microsoft.com/office/powerpoint/2010/main" val="198438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04552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1E7815E-F7B8-4E93-9F6C-89F6C3C8DBB8}" type="datetimeFigureOut">
              <a:rPr lang="en-US" smtClean="0">
                <a:solidFill>
                  <a:prstClr val="black">
                    <a:tint val="75000"/>
                  </a:prstClr>
                </a:solidFill>
              </a:rPr>
              <a:pPr/>
              <a:t>1/6/2021</a:t>
            </a:fld>
            <a:endParaRPr lang="en-US">
              <a:solidFill>
                <a:prstClr val="black">
                  <a:tint val="75000"/>
                </a:prstClr>
              </a:solidFill>
            </a:endParaRPr>
          </a:p>
        </p:txBody>
      </p:sp>
      <p:sp>
        <p:nvSpPr>
          <p:cNvPr id="6" name="Footer Placeholder 5"/>
          <p:cNvSpPr>
            <a:spLocks noGrp="1"/>
          </p:cNvSpPr>
          <p:nvPr>
            <p:ph type="ftr" sz="quarter" idx="11"/>
          </p:nvPr>
        </p:nvSpPr>
        <p:spPr>
          <a:xfrm>
            <a:off x="1437530" y="318641"/>
            <a:ext cx="3251553"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5730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F1E7815E-F7B8-4E93-9F6C-89F6C3C8DBB8}" type="datetimeFigureOut">
              <a:rPr lang="en-US" smtClean="0">
                <a:solidFill>
                  <a:prstClr val="black">
                    <a:tint val="75000"/>
                  </a:prstClr>
                </a:solidFill>
              </a:rPr>
              <a:pPr defTabSz="457200"/>
              <a:t>1/6/2021</a:t>
            </a:fld>
            <a:endParaRPr lang="en-US">
              <a:solidFill>
                <a:prstClr val="black">
                  <a:tint val="75000"/>
                </a:prstClr>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defTabSz="457200"/>
            <a:fld id="{30837FF7-5919-41BF-8DD0-96FAEA1BD99B}" type="slidenum">
              <a:rPr lang="en-US" smtClean="0">
                <a:solidFill>
                  <a:srgbClr val="B71E42"/>
                </a:solidFill>
              </a:rPr>
              <a:pPr defTabSz="457200"/>
              <a:t>‹#›</a:t>
            </a:fld>
            <a:endParaRPr lang="en-US">
              <a:solidFill>
                <a:srgbClr val="B71E42"/>
              </a:solidFill>
            </a:endParaRPr>
          </a:p>
        </p:txBody>
      </p:sp>
      <p:pic>
        <p:nvPicPr>
          <p:cNvPr id="11" name="Picture 6">
            <a:extLst>
              <a:ext uri="{FF2B5EF4-FFF2-40B4-BE49-F238E27FC236}">
                <a16:creationId xmlns="" xmlns:a16="http://schemas.microsoft.com/office/drawing/2014/main" id="{2D3AE237-1F8B-4023-BC13-49ADF99B1729}"/>
              </a:ext>
            </a:extLst>
          </p:cNvPr>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80406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F1E7815E-F7B8-4E93-9F6C-89F6C3C8DBB8}" type="datetimeFigureOut">
              <a:rPr lang="en-US" smtClean="0">
                <a:solidFill>
                  <a:prstClr val="black">
                    <a:tint val="75000"/>
                  </a:prstClr>
                </a:solidFill>
              </a:rPr>
              <a:pPr defTabSz="457200"/>
              <a:t>1/6/2021</a:t>
            </a:fld>
            <a:endParaRPr lang="en-US">
              <a:solidFill>
                <a:prstClr val="black">
                  <a:tint val="75000"/>
                </a:prstClr>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defTabSz="457200"/>
            <a:fld id="{30837FF7-5919-41BF-8DD0-96FAEA1BD99B}" type="slidenum">
              <a:rPr lang="en-US" smtClean="0">
                <a:solidFill>
                  <a:srgbClr val="B71E42"/>
                </a:solidFill>
              </a:rPr>
              <a:pPr defTabSz="457200"/>
              <a:t>‹#›</a:t>
            </a:fld>
            <a:endParaRPr lang="en-US">
              <a:solidFill>
                <a:srgbClr val="B71E42"/>
              </a:solidFill>
            </a:endParaRPr>
          </a:p>
        </p:txBody>
      </p:sp>
      <p:pic>
        <p:nvPicPr>
          <p:cNvPr id="11" name="Picture 6">
            <a:extLst>
              <a:ext uri="{FF2B5EF4-FFF2-40B4-BE49-F238E27FC236}">
                <a16:creationId xmlns="" xmlns:a16="http://schemas.microsoft.com/office/drawing/2014/main" id="{2D3AE237-1F8B-4023-BC13-49ADF99B1729}"/>
              </a:ext>
            </a:extLst>
          </p:cNvPr>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804066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earningapps.org/display?v=px60itpgn2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VID-20210106-WA0097.mp4"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chool.bilimal.kz/gradebook/marks/admission?id=1118&amp;period=2&amp;ctp_id=983725961&amp;subject=10674&amp;start_date=1598896800&amp;end_date=162187920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1041;&#1072;&#1083;&#1179;&#1072;&#1096;%20&#1179;&#1072;&#1083;&#1072;&#1089;&#1099;%20-%20&#1082;&#1086;&#1087;&#1080;&#1103;.mp4"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2160" y="435451"/>
            <a:ext cx="6717135" cy="3600986"/>
          </a:xfrm>
          <a:prstGeom prst="rect">
            <a:avLst/>
          </a:prstGeom>
        </p:spPr>
        <p:txBody>
          <a:bodyPr wrap="square">
            <a:spAutoFit/>
          </a:bodyPr>
          <a:lstStyle/>
          <a:p>
            <a:pPr algn="ctr" defTabSz="913960">
              <a:defRPr/>
            </a:pPr>
            <a:r>
              <a:rPr lang="kk-KZ" sz="4000" b="1" dirty="0" smtClean="0">
                <a:solidFill>
                  <a:srgbClr val="BC72F0">
                    <a:lumMod val="50000"/>
                  </a:srgbClr>
                </a:solidFill>
                <a:latin typeface="Times New Roman" pitchFamily="18" charset="0"/>
                <a:cs typeface="Times New Roman" pitchFamily="18" charset="0"/>
              </a:rPr>
              <a:t> </a:t>
            </a:r>
          </a:p>
          <a:p>
            <a:pPr algn="ctr" defTabSz="913960">
              <a:defRPr/>
            </a:pPr>
            <a:endParaRPr lang="kk-KZ" sz="4000" b="1" dirty="0">
              <a:solidFill>
                <a:srgbClr val="BC72F0">
                  <a:lumMod val="50000"/>
                </a:srgbClr>
              </a:solidFill>
              <a:latin typeface="Times New Roman" pitchFamily="18" charset="0"/>
              <a:cs typeface="Times New Roman" pitchFamily="18" charset="0"/>
            </a:endParaRPr>
          </a:p>
          <a:p>
            <a:pPr algn="ctr" defTabSz="913960">
              <a:defRPr/>
            </a:pPr>
            <a:endParaRPr lang="kk-KZ" sz="4000" b="1" dirty="0" smtClean="0">
              <a:solidFill>
                <a:schemeClr val="accent3">
                  <a:lumMod val="75000"/>
                </a:schemeClr>
              </a:solidFill>
              <a:latin typeface="Times New Roman" pitchFamily="18" charset="0"/>
              <a:cs typeface="Times New Roman" pitchFamily="18" charset="0"/>
            </a:endParaRPr>
          </a:p>
          <a:p>
            <a:pPr algn="ctr" defTabSz="913960">
              <a:defRPr/>
            </a:pPr>
            <a:r>
              <a:rPr lang="kk-KZ" sz="3600" b="1" dirty="0" smtClean="0">
                <a:solidFill>
                  <a:srgbClr val="002060"/>
                </a:solidFill>
                <a:latin typeface="Verdana" pitchFamily="34" charset="0"/>
                <a:ea typeface="Verdana" pitchFamily="34" charset="0"/>
                <a:cs typeface="Times New Roman" pitchFamily="18" charset="0"/>
              </a:rPr>
              <a:t>«Таза жүрек, жылы жүзбен қайырымдылық жасап жүрейік! »</a:t>
            </a:r>
            <a:endParaRPr lang="kk-KZ" sz="3600" b="1" dirty="0">
              <a:solidFill>
                <a:srgbClr val="002060"/>
              </a:solidFill>
              <a:latin typeface="Verdana" pitchFamily="34" charset="0"/>
              <a:ea typeface="Verdana" pitchFamily="34" charset="0"/>
              <a:cs typeface="Times New Roman"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r="52708"/>
          <a:stretch/>
        </p:blipFill>
        <p:spPr>
          <a:xfrm>
            <a:off x="7429520" y="428604"/>
            <a:ext cx="1583509" cy="1428760"/>
          </a:xfrm>
          <a:prstGeom prst="rect">
            <a:avLst/>
          </a:prstGeom>
        </p:spPr>
      </p:pic>
      <p:sp>
        <p:nvSpPr>
          <p:cNvPr id="4" name="TextBox 3"/>
          <p:cNvSpPr txBox="1"/>
          <p:nvPr/>
        </p:nvSpPr>
        <p:spPr>
          <a:xfrm>
            <a:off x="2123728" y="4941168"/>
            <a:ext cx="5770510" cy="461665"/>
          </a:xfrm>
          <a:prstGeom prst="rect">
            <a:avLst/>
          </a:prstGeom>
          <a:noFill/>
        </p:spPr>
        <p:txBody>
          <a:bodyPr wrap="square" rtlCol="0">
            <a:spAutoFit/>
          </a:bodyPr>
          <a:lstStyle/>
          <a:p>
            <a:r>
              <a:rPr lang="kk-KZ" sz="2400" b="1" dirty="0" smtClean="0">
                <a:solidFill>
                  <a:schemeClr val="accent3">
                    <a:lumMod val="75000"/>
                  </a:schemeClr>
                </a:solidFill>
                <a:latin typeface="Times New Roman" pitchFamily="18" charset="0"/>
                <a:cs typeface="Times New Roman" pitchFamily="18" charset="0"/>
              </a:rPr>
              <a:t>         </a:t>
            </a:r>
            <a:endParaRPr lang="ru-RU" sz="2400" b="1" dirty="0">
              <a:solidFill>
                <a:schemeClr val="accent3">
                  <a:lumMod val="75000"/>
                </a:schemeClr>
              </a:solidFill>
              <a:latin typeface="Times New Roman" pitchFamily="18" charset="0"/>
              <a:cs typeface="Times New Roman" pitchFamily="18" charset="0"/>
            </a:endParaRPr>
          </a:p>
        </p:txBody>
      </p:sp>
      <p:pic>
        <p:nvPicPr>
          <p:cNvPr id="83970" name="Picture 2" descr="https://im0-tub-kz.yandex.net/i?id=8491d44705ca334efeb112050bdd1ce4-l&amp;n=13"/>
          <p:cNvPicPr>
            <a:picLocks noChangeAspect="1" noChangeArrowheads="1"/>
          </p:cNvPicPr>
          <p:nvPr/>
        </p:nvPicPr>
        <p:blipFill>
          <a:blip r:embed="rId3" cstate="print"/>
          <a:srcRect/>
          <a:stretch>
            <a:fillRect/>
          </a:stretch>
        </p:blipFill>
        <p:spPr bwMode="auto">
          <a:xfrm>
            <a:off x="71406" y="500042"/>
            <a:ext cx="1357322" cy="135732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983662" y="-71462"/>
            <a:ext cx="7088800" cy="830997"/>
          </a:xfrm>
          <a:prstGeom prst="rect">
            <a:avLst/>
          </a:prstGeom>
          <a:noFill/>
        </p:spPr>
        <p:txBody>
          <a:bodyPr wrap="none" rtlCol="0">
            <a:spAutoFit/>
          </a:bodyPr>
          <a:lstStyle/>
          <a:p>
            <a:pPr algn="ctr"/>
            <a:r>
              <a:rPr lang="kk-KZ" sz="1600" b="1" dirty="0" smtClean="0">
                <a:solidFill>
                  <a:srgbClr val="002060"/>
                </a:solidFill>
                <a:latin typeface="Verdana" pitchFamily="34" charset="0"/>
                <a:ea typeface="Verdana" pitchFamily="34" charset="0"/>
              </a:rPr>
              <a:t>Қарағанды облысы білім басқармасының </a:t>
            </a:r>
          </a:p>
          <a:p>
            <a:pPr algn="ctr"/>
            <a:r>
              <a:rPr lang="kk-KZ" sz="1600" b="1" dirty="0" smtClean="0">
                <a:solidFill>
                  <a:srgbClr val="002060"/>
                </a:solidFill>
                <a:latin typeface="Verdana" pitchFamily="34" charset="0"/>
                <a:ea typeface="Verdana" pitchFamily="34" charset="0"/>
              </a:rPr>
              <a:t>Балқаш қаласы білім бөлімінің </a:t>
            </a:r>
          </a:p>
          <a:p>
            <a:pPr algn="ctr"/>
            <a:r>
              <a:rPr lang="kk-KZ" sz="1600" b="1" dirty="0" smtClean="0">
                <a:solidFill>
                  <a:srgbClr val="002060"/>
                </a:solidFill>
                <a:latin typeface="Verdana" pitchFamily="34" charset="0"/>
                <a:ea typeface="Verdana" pitchFamily="34" charset="0"/>
              </a:rPr>
              <a:t>“Әлихан Бөкейханов атындағы №15 мектеп-лицейі” КММ</a:t>
            </a:r>
            <a:endParaRPr lang="ru-RU" sz="1600" b="1" dirty="0">
              <a:solidFill>
                <a:srgbClr val="002060"/>
              </a:solidFill>
              <a:latin typeface="Verdana" pitchFamily="34" charset="0"/>
              <a:ea typeface="Verdana" pitchFamily="34" charset="0"/>
            </a:endParaRPr>
          </a:p>
        </p:txBody>
      </p:sp>
      <p:sp>
        <p:nvSpPr>
          <p:cNvPr id="7" name="TextBox 6"/>
          <p:cNvSpPr txBox="1"/>
          <p:nvPr/>
        </p:nvSpPr>
        <p:spPr>
          <a:xfrm>
            <a:off x="3643306" y="6072206"/>
            <a:ext cx="5267789" cy="369332"/>
          </a:xfrm>
          <a:prstGeom prst="rect">
            <a:avLst/>
          </a:prstGeom>
          <a:noFill/>
        </p:spPr>
        <p:txBody>
          <a:bodyPr wrap="none" rtlCol="0">
            <a:spAutoFit/>
          </a:bodyPr>
          <a:lstStyle/>
          <a:p>
            <a:r>
              <a:rPr lang="kk-KZ" dirty="0" smtClean="0">
                <a:solidFill>
                  <a:srgbClr val="002060"/>
                </a:solidFill>
                <a:latin typeface="Verdana" pitchFamily="34" charset="0"/>
                <a:ea typeface="Verdana" pitchFamily="34" charset="0"/>
              </a:rPr>
              <a:t>Өзін-өзі тану пәні мұғалімі: Алгадаева Г.С</a:t>
            </a:r>
            <a:endParaRPr lang="ru-RU" dirty="0">
              <a:solidFill>
                <a:srgbClr val="002060"/>
              </a:solidFill>
              <a:latin typeface="Verdana" pitchFamily="34" charset="0"/>
              <a:ea typeface="Verdana" pitchFamily="34" charset="0"/>
            </a:endParaRPr>
          </a:p>
        </p:txBody>
      </p:sp>
    </p:spTree>
    <p:extLst>
      <p:ext uri="{BB962C8B-B14F-4D97-AF65-F5344CB8AC3E}">
        <p14:creationId xmlns="" xmlns:p14="http://schemas.microsoft.com/office/powerpoint/2010/main" val="1858947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483" y="188640"/>
            <a:ext cx="7705005" cy="2675604"/>
          </a:xfrm>
          <a:prstGeom prst="rect">
            <a:avLst/>
          </a:prstGeom>
        </p:spPr>
        <p:txBody>
          <a:bodyPr wrap="square">
            <a:spAutoFit/>
          </a:bodyPr>
          <a:lstStyle/>
          <a:p>
            <a:pPr marL="228600" lvl="0" indent="-228600" algn="ctr">
              <a:lnSpc>
                <a:spcPct val="90000"/>
              </a:lnSpc>
              <a:spcBef>
                <a:spcPts val="1000"/>
              </a:spcBef>
            </a:pPr>
            <a:r>
              <a:rPr lang="ru-RU" sz="2800" b="1" dirty="0" err="1">
                <a:solidFill>
                  <a:srgbClr val="002060"/>
                </a:solidFill>
                <a:latin typeface="Verdana" pitchFamily="34" charset="0"/>
                <a:ea typeface="Verdana" pitchFamily="34" charset="0"/>
                <a:cs typeface="Arial" pitchFamily="34" charset="0"/>
              </a:rPr>
              <a:t>Жауапкершілік</a:t>
            </a:r>
            <a:r>
              <a:rPr lang="ru-RU" sz="2800" b="1" dirty="0">
                <a:solidFill>
                  <a:srgbClr val="002060"/>
                </a:solidFill>
                <a:latin typeface="Verdana" pitchFamily="34" charset="0"/>
                <a:ea typeface="Verdana" pitchFamily="34" charset="0"/>
                <a:cs typeface="Arial" pitchFamily="34" charset="0"/>
              </a:rPr>
              <a:t> </a:t>
            </a:r>
            <a:r>
              <a:rPr lang="ru-RU" sz="2800" b="1" dirty="0" err="1">
                <a:solidFill>
                  <a:srgbClr val="002060"/>
                </a:solidFill>
                <a:latin typeface="Verdana" pitchFamily="34" charset="0"/>
                <a:ea typeface="Verdana" pitchFamily="34" charset="0"/>
                <a:cs typeface="Arial" pitchFamily="34" charset="0"/>
              </a:rPr>
              <a:t>жүгі</a:t>
            </a:r>
            <a:r>
              <a:rPr lang="ru-RU" sz="2800" b="1" dirty="0" smtClean="0">
                <a:solidFill>
                  <a:srgbClr val="002060"/>
                </a:solidFill>
                <a:latin typeface="Verdana" pitchFamily="34" charset="0"/>
                <a:ea typeface="Verdana" pitchFamily="34" charset="0"/>
                <a:cs typeface="Arial" pitchFamily="34" charset="0"/>
              </a:rPr>
              <a:t>.     </a:t>
            </a:r>
          </a:p>
          <a:p>
            <a:pPr marL="228600" lvl="0" indent="-228600" algn="ctr">
              <a:lnSpc>
                <a:spcPct val="90000"/>
              </a:lnSpc>
              <a:spcBef>
                <a:spcPts val="1000"/>
              </a:spcBef>
            </a:pPr>
            <a:r>
              <a:rPr lang="ru-RU" sz="2800" dirty="0" err="1" smtClean="0">
                <a:solidFill>
                  <a:srgbClr val="002060"/>
                </a:solidFill>
                <a:latin typeface="Verdana" pitchFamily="34" charset="0"/>
                <a:ea typeface="Verdana" pitchFamily="34" charset="0"/>
                <a:cs typeface="Arial" pitchFamily="34" charset="0"/>
              </a:rPr>
              <a:t>Жобаға</a:t>
            </a:r>
            <a:r>
              <a:rPr lang="ru-RU" sz="2800" dirty="0" smtClean="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қатысатын</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әрбір</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адамның</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әрбір</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кезеңдегі</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жауапкершілігі</a:t>
            </a:r>
            <a:r>
              <a:rPr lang="ru-RU" sz="2800" dirty="0">
                <a:solidFill>
                  <a:srgbClr val="002060"/>
                </a:solidFill>
                <a:latin typeface="Verdana" pitchFamily="34" charset="0"/>
                <a:ea typeface="Verdana" pitchFamily="34" charset="0"/>
                <a:cs typeface="Arial" pitchFamily="34" charset="0"/>
              </a:rPr>
              <a:t> </a:t>
            </a:r>
          </a:p>
          <a:p>
            <a:pPr marL="228600" lvl="0" indent="-228600" algn="ctr">
              <a:lnSpc>
                <a:spcPct val="90000"/>
              </a:lnSpc>
              <a:spcBef>
                <a:spcPts val="1000"/>
              </a:spcBef>
            </a:pPr>
            <a:r>
              <a:rPr lang="ru-RU" sz="2800" dirty="0" err="1">
                <a:solidFill>
                  <a:srgbClr val="002060"/>
                </a:solidFill>
                <a:latin typeface="Verdana" pitchFamily="34" charset="0"/>
                <a:ea typeface="Verdana" pitchFamily="34" charset="0"/>
                <a:cs typeface="Arial" pitchFamily="34" charset="0"/>
              </a:rPr>
              <a:t>егжей-тегжейлі</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жазылуы</a:t>
            </a:r>
            <a:r>
              <a:rPr lang="ru-RU" sz="2800" dirty="0">
                <a:solidFill>
                  <a:srgbClr val="002060"/>
                </a:solidFill>
                <a:latin typeface="Verdana" pitchFamily="34" charset="0"/>
                <a:ea typeface="Verdana" pitchFamily="34" charset="0"/>
                <a:cs typeface="Arial" pitchFamily="34" charset="0"/>
              </a:rPr>
              <a:t> </a:t>
            </a:r>
            <a:r>
              <a:rPr lang="ru-RU" sz="2800" dirty="0" err="1" smtClean="0">
                <a:solidFill>
                  <a:srgbClr val="002060"/>
                </a:solidFill>
                <a:latin typeface="Verdana" pitchFamily="34" charset="0"/>
                <a:ea typeface="Verdana" pitchFamily="34" charset="0"/>
                <a:cs typeface="Arial" pitchFamily="34" charset="0"/>
              </a:rPr>
              <a:t>керек</a:t>
            </a:r>
            <a:r>
              <a:rPr lang="ru-RU" sz="2800" dirty="0" smtClean="0">
                <a:solidFill>
                  <a:srgbClr val="002060"/>
                </a:solidFill>
                <a:latin typeface="Verdana" pitchFamily="34" charset="0"/>
                <a:ea typeface="Verdana" pitchFamily="34" charset="0"/>
                <a:cs typeface="Arial" pitchFamily="34" charset="0"/>
              </a:rPr>
              <a:t>. </a:t>
            </a:r>
            <a:r>
              <a:rPr lang="ru-RU" sz="2800" dirty="0" err="1" smtClean="0">
                <a:solidFill>
                  <a:srgbClr val="002060"/>
                </a:solidFill>
                <a:latin typeface="Verdana" pitchFamily="34" charset="0"/>
                <a:ea typeface="Verdana" pitchFamily="34" charset="0"/>
                <a:cs typeface="Arial" pitchFamily="34" charset="0"/>
              </a:rPr>
              <a:t>Егер</a:t>
            </a:r>
            <a:r>
              <a:rPr lang="ru-RU" sz="2800" dirty="0" smtClean="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жауапты</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адам</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тағайындалмаса</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жоба</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белгіленген</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мерзімде</a:t>
            </a:r>
            <a:r>
              <a:rPr lang="ru-RU" sz="2800" dirty="0">
                <a:solidFill>
                  <a:srgbClr val="002060"/>
                </a:solidFill>
                <a:latin typeface="Verdana" pitchFamily="34" charset="0"/>
                <a:ea typeface="Verdana" pitchFamily="34" charset="0"/>
                <a:cs typeface="Arial" pitchFamily="34" charset="0"/>
              </a:rPr>
              <a:t> </a:t>
            </a:r>
            <a:r>
              <a:rPr lang="ru-RU" sz="2800" dirty="0" err="1">
                <a:solidFill>
                  <a:srgbClr val="002060"/>
                </a:solidFill>
                <a:latin typeface="Verdana" pitchFamily="34" charset="0"/>
                <a:ea typeface="Verdana" pitchFamily="34" charset="0"/>
                <a:cs typeface="Arial" pitchFamily="34" charset="0"/>
              </a:rPr>
              <a:t>орындалмайды</a:t>
            </a:r>
            <a:r>
              <a:rPr lang="ru-RU" sz="2800" dirty="0">
                <a:solidFill>
                  <a:srgbClr val="002060"/>
                </a:solidFill>
                <a:latin typeface="Verdana" pitchFamily="34" charset="0"/>
                <a:ea typeface="Verdana" pitchFamily="34" charset="0"/>
                <a:cs typeface="Arial" pitchFamily="34" charset="0"/>
              </a:rPr>
              <a:t>.</a:t>
            </a:r>
          </a:p>
        </p:txBody>
      </p:sp>
      <p:pic>
        <p:nvPicPr>
          <p:cNvPr id="3" name="Picture 3" descr="C:\Users\worker\Desktop\resize.jpg"/>
          <p:cNvPicPr>
            <a:picLocks noChangeAspect="1" noChangeArrowheads="1"/>
          </p:cNvPicPr>
          <p:nvPr/>
        </p:nvPicPr>
        <p:blipFill>
          <a:blip r:embed="rId2"/>
          <a:srcRect b="18697"/>
          <a:stretch>
            <a:fillRect/>
          </a:stretch>
        </p:blipFill>
        <p:spPr bwMode="auto">
          <a:xfrm>
            <a:off x="2285984" y="3500438"/>
            <a:ext cx="5860230" cy="2645569"/>
          </a:xfrm>
          <a:prstGeom prst="rect">
            <a:avLst/>
          </a:prstGeom>
          <a:noFill/>
        </p:spPr>
      </p:pic>
    </p:spTree>
    <p:extLst>
      <p:ext uri="{BB962C8B-B14F-4D97-AF65-F5344CB8AC3E}">
        <p14:creationId xmlns="" xmlns:p14="http://schemas.microsoft.com/office/powerpoint/2010/main" val="1482531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1445"/>
            <a:ext cx="6715156" cy="6495111"/>
          </a:xfrm>
          <a:prstGeom prst="rect">
            <a:avLst/>
          </a:prstGeom>
        </p:spPr>
        <p:txBody>
          <a:bodyPr wrap="square">
            <a:spAutoFit/>
          </a:bodyPr>
          <a:lstStyle/>
          <a:p>
            <a:pPr lvl="0">
              <a:lnSpc>
                <a:spcPct val="90000"/>
              </a:lnSpc>
              <a:spcBef>
                <a:spcPts val="1000"/>
              </a:spcBef>
            </a:pPr>
            <a:r>
              <a:rPr lang="ru-RU" sz="3200" b="1" dirty="0" err="1">
                <a:solidFill>
                  <a:srgbClr val="002060"/>
                </a:solidFill>
                <a:latin typeface="Verdana" pitchFamily="34" charset="0"/>
                <a:ea typeface="Verdana" pitchFamily="34" charset="0"/>
                <a:cs typeface="Times New Roman" pitchFamily="18" charset="0"/>
              </a:rPr>
              <a:t>Жоба</a:t>
            </a:r>
            <a:r>
              <a:rPr lang="ru-RU" sz="3200" b="1" dirty="0">
                <a:solidFill>
                  <a:srgbClr val="002060"/>
                </a:solidFill>
                <a:latin typeface="Verdana" pitchFamily="34" charset="0"/>
                <a:ea typeface="Verdana" pitchFamily="34" charset="0"/>
                <a:cs typeface="Times New Roman" pitchFamily="18" charset="0"/>
              </a:rPr>
              <a:t> </a:t>
            </a:r>
            <a:r>
              <a:rPr lang="ru-RU" sz="3200" b="1" dirty="0" err="1">
                <a:solidFill>
                  <a:srgbClr val="002060"/>
                </a:solidFill>
                <a:latin typeface="Verdana" pitchFamily="34" charset="0"/>
                <a:ea typeface="Verdana" pitchFamily="34" charset="0"/>
                <a:cs typeface="Times New Roman" pitchFamily="18" charset="0"/>
              </a:rPr>
              <a:t>ресурстарын</a:t>
            </a:r>
            <a:r>
              <a:rPr lang="ru-RU" sz="3200" b="1" dirty="0">
                <a:solidFill>
                  <a:srgbClr val="002060"/>
                </a:solidFill>
                <a:latin typeface="Verdana" pitchFamily="34" charset="0"/>
                <a:ea typeface="Verdana" pitchFamily="34" charset="0"/>
                <a:cs typeface="Times New Roman" pitchFamily="18" charset="0"/>
              </a:rPr>
              <a:t> </a:t>
            </a:r>
            <a:r>
              <a:rPr lang="ru-RU" sz="3200" b="1" dirty="0" err="1">
                <a:solidFill>
                  <a:srgbClr val="002060"/>
                </a:solidFill>
                <a:latin typeface="Verdana" pitchFamily="34" charset="0"/>
                <a:ea typeface="Verdana" pitchFamily="34" charset="0"/>
                <a:cs typeface="Times New Roman" pitchFamily="18" charset="0"/>
              </a:rPr>
              <a:t>бірнеше</a:t>
            </a:r>
            <a:r>
              <a:rPr lang="ru-RU" sz="3200" b="1" dirty="0">
                <a:solidFill>
                  <a:srgbClr val="002060"/>
                </a:solidFill>
                <a:latin typeface="Verdana" pitchFamily="34" charset="0"/>
                <a:ea typeface="Verdana" pitchFamily="34" charset="0"/>
                <a:cs typeface="Times New Roman" pitchFamily="18" charset="0"/>
              </a:rPr>
              <a:t> </a:t>
            </a:r>
            <a:r>
              <a:rPr lang="ru-RU" sz="3200" b="1" dirty="0" err="1">
                <a:solidFill>
                  <a:srgbClr val="002060"/>
                </a:solidFill>
                <a:latin typeface="Verdana" pitchFamily="34" charset="0"/>
                <a:ea typeface="Verdana" pitchFamily="34" charset="0"/>
                <a:cs typeface="Times New Roman" pitchFamily="18" charset="0"/>
              </a:rPr>
              <a:t>бағытта</a:t>
            </a:r>
            <a:r>
              <a:rPr lang="ru-RU" sz="3200" b="1" dirty="0">
                <a:solidFill>
                  <a:srgbClr val="002060"/>
                </a:solidFill>
                <a:latin typeface="Verdana" pitchFamily="34" charset="0"/>
                <a:ea typeface="Verdana" pitchFamily="34" charset="0"/>
                <a:cs typeface="Times New Roman" pitchFamily="18" charset="0"/>
              </a:rPr>
              <a:t> </a:t>
            </a:r>
            <a:r>
              <a:rPr lang="ru-RU" sz="3200" b="1" dirty="0" err="1">
                <a:solidFill>
                  <a:srgbClr val="002060"/>
                </a:solidFill>
                <a:latin typeface="Verdana" pitchFamily="34" charset="0"/>
                <a:ea typeface="Verdana" pitchFamily="34" charset="0"/>
                <a:cs typeface="Times New Roman" pitchFamily="18" charset="0"/>
              </a:rPr>
              <a:t>қарастыру</a:t>
            </a:r>
            <a:r>
              <a:rPr lang="ru-RU" sz="3200" b="1" dirty="0">
                <a:solidFill>
                  <a:srgbClr val="002060"/>
                </a:solidFill>
                <a:latin typeface="Verdana" pitchFamily="34" charset="0"/>
                <a:ea typeface="Verdana" pitchFamily="34" charset="0"/>
                <a:cs typeface="Times New Roman" pitchFamily="18" charset="0"/>
              </a:rPr>
              <a:t> </a:t>
            </a:r>
            <a:r>
              <a:rPr lang="ru-RU" sz="3200" b="1" dirty="0" err="1">
                <a:solidFill>
                  <a:srgbClr val="002060"/>
                </a:solidFill>
                <a:latin typeface="Verdana" pitchFamily="34" charset="0"/>
                <a:ea typeface="Verdana" pitchFamily="34" charset="0"/>
                <a:cs typeface="Times New Roman" pitchFamily="18" charset="0"/>
              </a:rPr>
              <a:t>қажет</a:t>
            </a:r>
            <a:r>
              <a:rPr lang="ru-RU" sz="3200" b="1" dirty="0">
                <a:solidFill>
                  <a:srgbClr val="002060"/>
                </a:solidFill>
                <a:latin typeface="Verdana" pitchFamily="34" charset="0"/>
                <a:ea typeface="Verdana" pitchFamily="34" charset="0"/>
                <a:cs typeface="Times New Roman" pitchFamily="18" charset="0"/>
              </a:rPr>
              <a:t>: </a:t>
            </a:r>
          </a:p>
          <a:p>
            <a:pPr marL="457200" lvl="0" indent="-457200">
              <a:lnSpc>
                <a:spcPct val="90000"/>
              </a:lnSpc>
              <a:spcBef>
                <a:spcPts val="1000"/>
              </a:spcBef>
              <a:buFont typeface="Arial" panose="020B0604020202020204" pitchFamily="34" charset="0"/>
              <a:buAutoNum type="arabicParenR"/>
            </a:pPr>
            <a:r>
              <a:rPr lang="ru-RU" sz="3200" dirty="0" err="1">
                <a:solidFill>
                  <a:srgbClr val="002060"/>
                </a:solidFill>
                <a:latin typeface="Verdana" pitchFamily="34" charset="0"/>
                <a:ea typeface="Verdana" pitchFamily="34" charset="0"/>
                <a:cs typeface="Times New Roman" pitchFamily="18" charset="0"/>
              </a:rPr>
              <a:t>жобаның</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құқықтық</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қамтамасыз</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етілуі</a:t>
            </a:r>
            <a:r>
              <a:rPr lang="ru-RU" sz="3200" dirty="0">
                <a:solidFill>
                  <a:srgbClr val="002060"/>
                </a:solidFill>
                <a:latin typeface="Verdana" pitchFamily="34" charset="0"/>
                <a:ea typeface="Verdana" pitchFamily="34" charset="0"/>
                <a:cs typeface="Times New Roman" pitchFamily="18" charset="0"/>
              </a:rPr>
              <a:t>; </a:t>
            </a:r>
          </a:p>
          <a:p>
            <a:pPr marL="457200" lvl="0" indent="-457200">
              <a:lnSpc>
                <a:spcPct val="90000"/>
              </a:lnSpc>
              <a:spcBef>
                <a:spcPts val="1000"/>
              </a:spcBef>
              <a:buFont typeface="Arial" panose="020B0604020202020204" pitchFamily="34" charset="0"/>
              <a:buAutoNum type="arabicParenR"/>
            </a:pPr>
            <a:r>
              <a:rPr lang="ru-RU" sz="3200" dirty="0" err="1">
                <a:solidFill>
                  <a:srgbClr val="002060"/>
                </a:solidFill>
                <a:latin typeface="Verdana" pitchFamily="34" charset="0"/>
                <a:ea typeface="Verdana" pitchFamily="34" charset="0"/>
                <a:cs typeface="Times New Roman" pitchFamily="18" charset="0"/>
              </a:rPr>
              <a:t>жобаның</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қаржылық</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қамтамасыз</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етілуі</a:t>
            </a:r>
            <a:r>
              <a:rPr lang="ru-RU" sz="3200" dirty="0">
                <a:solidFill>
                  <a:srgbClr val="002060"/>
                </a:solidFill>
                <a:latin typeface="Verdana" pitchFamily="34" charset="0"/>
                <a:ea typeface="Verdana" pitchFamily="34" charset="0"/>
                <a:cs typeface="Times New Roman" pitchFamily="18" charset="0"/>
              </a:rPr>
              <a:t>;</a:t>
            </a:r>
          </a:p>
          <a:p>
            <a:pPr marL="457200" lvl="0" indent="-457200">
              <a:lnSpc>
                <a:spcPct val="90000"/>
              </a:lnSpc>
              <a:spcBef>
                <a:spcPts val="1000"/>
              </a:spcBef>
              <a:buFont typeface="Arial" panose="020B0604020202020204" pitchFamily="34" charset="0"/>
              <a:buAutoNum type="arabicParenR"/>
            </a:pPr>
            <a:r>
              <a:rPr lang="ru-RU" sz="3200" dirty="0" err="1">
                <a:solidFill>
                  <a:srgbClr val="002060"/>
                </a:solidFill>
                <a:latin typeface="Verdana" pitchFamily="34" charset="0"/>
                <a:ea typeface="Verdana" pitchFamily="34" charset="0"/>
                <a:cs typeface="Times New Roman" pitchFamily="18" charset="0"/>
              </a:rPr>
              <a:t>жобаның</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кадрлық</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қамтамасыз</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етілуі</a:t>
            </a:r>
            <a:r>
              <a:rPr lang="ru-RU" sz="3200" dirty="0">
                <a:solidFill>
                  <a:srgbClr val="002060"/>
                </a:solidFill>
                <a:latin typeface="Verdana" pitchFamily="34" charset="0"/>
                <a:ea typeface="Verdana" pitchFamily="34" charset="0"/>
                <a:cs typeface="Times New Roman" pitchFamily="18" charset="0"/>
              </a:rPr>
              <a:t>;</a:t>
            </a:r>
          </a:p>
          <a:p>
            <a:pPr marL="457200" lvl="0" indent="-457200">
              <a:lnSpc>
                <a:spcPct val="90000"/>
              </a:lnSpc>
              <a:spcBef>
                <a:spcPts val="1000"/>
              </a:spcBef>
              <a:buFont typeface="Arial" panose="020B0604020202020204" pitchFamily="34" charset="0"/>
              <a:buAutoNum type="arabicParenR"/>
            </a:pPr>
            <a:r>
              <a:rPr lang="ru-RU" sz="3200" dirty="0" err="1">
                <a:solidFill>
                  <a:srgbClr val="002060"/>
                </a:solidFill>
                <a:latin typeface="Verdana" pitchFamily="34" charset="0"/>
                <a:ea typeface="Verdana" pitchFamily="34" charset="0"/>
                <a:cs typeface="Times New Roman" pitchFamily="18" charset="0"/>
              </a:rPr>
              <a:t>жобаның</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ақпараттық</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қамтамасыз</a:t>
            </a:r>
            <a:r>
              <a:rPr lang="ru-RU" sz="3200" dirty="0">
                <a:solidFill>
                  <a:srgbClr val="002060"/>
                </a:solidFill>
                <a:latin typeface="Verdana" pitchFamily="34" charset="0"/>
                <a:ea typeface="Verdana" pitchFamily="34" charset="0"/>
                <a:cs typeface="Times New Roman" pitchFamily="18" charset="0"/>
              </a:rPr>
              <a:t> </a:t>
            </a:r>
            <a:r>
              <a:rPr lang="ru-RU" sz="3200" dirty="0" err="1">
                <a:solidFill>
                  <a:srgbClr val="002060"/>
                </a:solidFill>
                <a:latin typeface="Verdana" pitchFamily="34" charset="0"/>
                <a:ea typeface="Verdana" pitchFamily="34" charset="0"/>
                <a:cs typeface="Times New Roman" pitchFamily="18" charset="0"/>
              </a:rPr>
              <a:t>етілуі</a:t>
            </a:r>
            <a:r>
              <a:rPr lang="ru-RU" sz="3200" dirty="0">
                <a:solidFill>
                  <a:srgbClr val="002060"/>
                </a:solidFill>
                <a:latin typeface="Verdana" pitchFamily="34" charset="0"/>
                <a:ea typeface="Verdana" pitchFamily="34" charset="0"/>
                <a:cs typeface="Times New Roman" pitchFamily="18" charset="0"/>
              </a:rPr>
              <a:t>; </a:t>
            </a:r>
          </a:p>
          <a:p>
            <a:pPr marL="457200" lvl="0" indent="-457200">
              <a:lnSpc>
                <a:spcPct val="90000"/>
              </a:lnSpc>
              <a:spcBef>
                <a:spcPts val="1000"/>
              </a:spcBef>
              <a:buFont typeface="Arial" panose="020B0604020202020204" pitchFamily="34" charset="0"/>
              <a:buAutoNum type="arabicParenR"/>
            </a:pPr>
            <a:r>
              <a:rPr lang="ru-RU" sz="3200" dirty="0" err="1">
                <a:solidFill>
                  <a:srgbClr val="002060"/>
                </a:solidFill>
                <a:latin typeface="Verdana" pitchFamily="34" charset="0"/>
                <a:ea typeface="Verdana" pitchFamily="34" charset="0"/>
                <a:cs typeface="Times New Roman" pitchFamily="18" charset="0"/>
              </a:rPr>
              <a:t>материалдық-техникалық</a:t>
            </a:r>
            <a:r>
              <a:rPr lang="ru-RU" sz="3200" dirty="0">
                <a:solidFill>
                  <a:srgbClr val="002060"/>
                </a:solidFill>
                <a:latin typeface="Verdana" pitchFamily="34" charset="0"/>
                <a:ea typeface="Verdana" pitchFamily="34" charset="0"/>
                <a:cs typeface="Times New Roman" pitchFamily="18" charset="0"/>
              </a:rPr>
              <a:t> база.</a:t>
            </a:r>
          </a:p>
        </p:txBody>
      </p:sp>
    </p:spTree>
    <p:extLst>
      <p:ext uri="{BB962C8B-B14F-4D97-AF65-F5344CB8AC3E}">
        <p14:creationId xmlns="" xmlns:p14="http://schemas.microsoft.com/office/powerpoint/2010/main" val="2804827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рнияз\Desktop\Гайша\Новая папка (3)\мам 76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5918" y="1173452"/>
            <a:ext cx="3010887" cy="239842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3076" name="Picture 4" descr="C:\Users\Ернияз\Desktop\Гайша\Новая папка (3)\мам 82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3504" y="1173451"/>
            <a:ext cx="3537458" cy="239842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3077" name="Picture 5" descr="C:\Users\Ернияз\Desktop\Гайша\Новая папка (3)\мам 77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85918" y="3857628"/>
            <a:ext cx="3000396" cy="235745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3078" name="Picture 6" descr="C:\Users\Ернияз\Desktop\Гайша\Новая папка (3)\мам 744.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143504" y="3857628"/>
            <a:ext cx="3537458" cy="235745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000232" y="214290"/>
            <a:ext cx="5469767" cy="584775"/>
          </a:xfrm>
          <a:prstGeom prst="rect">
            <a:avLst/>
          </a:prstGeom>
          <a:noFill/>
        </p:spPr>
        <p:txBody>
          <a:bodyPr wrap="none" rtlCol="0">
            <a:spAutoFit/>
          </a:bodyPr>
          <a:lstStyle/>
          <a:p>
            <a:r>
              <a:rPr lang="kk-KZ" sz="3200" b="1" dirty="0" smtClean="0">
                <a:solidFill>
                  <a:srgbClr val="7030A0"/>
                </a:solidFill>
                <a:latin typeface="Verdana" pitchFamily="34" charset="0"/>
                <a:ea typeface="Verdana" pitchFamily="34" charset="0"/>
                <a:cs typeface="Times New Roman" pitchFamily="18" charset="0"/>
              </a:rPr>
              <a:t>Біз сіздермен біргеміз</a:t>
            </a:r>
            <a:endParaRPr lang="ru-RU" sz="3200" b="1" dirty="0">
              <a:solidFill>
                <a:srgbClr val="7030A0"/>
              </a:solidFill>
              <a:latin typeface="Verdana" pitchFamily="34" charset="0"/>
              <a:ea typeface="Verdana" pitchFamily="34" charset="0"/>
              <a:cs typeface="Times New Roman" pitchFamily="18" charset="0"/>
            </a:endParaRPr>
          </a:p>
        </p:txBody>
      </p:sp>
    </p:spTree>
    <p:extLst>
      <p:ext uri="{BB962C8B-B14F-4D97-AF65-F5344CB8AC3E}">
        <p14:creationId xmlns="" xmlns:p14="http://schemas.microsoft.com/office/powerpoint/2010/main" val="242692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рнияз\Desktop\Гайша\Новая папка (3)\мам 83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84" y="3619944"/>
            <a:ext cx="6072155"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099" name="Picture 3" descr="C:\Users\Ернияз\Desktop\Гайша\Новая папка (3)\мам 79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39752" y="175138"/>
            <a:ext cx="6072154" cy="3109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6874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User\Мои документы\Downloads\IMG_8658 (1).jpg">
            <a:extLst>
              <a:ext uri="{FF2B5EF4-FFF2-40B4-BE49-F238E27FC236}">
                <a16:creationId xmlns:lc="http://schemas.openxmlformats.org/drawingml/2006/lockedCanvas" xmlns="" xmlns:a16="http://schemas.microsoft.com/office/drawing/2014/main" id="{E30FF9CB-9B33-4A0A-B58C-404E86583C48}"/>
              </a:ext>
            </a:extLst>
          </p:cNvPr>
          <p:cNvPicPr>
            <a:picLocks noChangeAspect="1" noChangeArrowheads="1"/>
          </p:cNvPicPr>
          <p:nvPr/>
        </p:nvPicPr>
        <p:blipFill>
          <a:blip r:embed="rId2"/>
          <a:srcRect l="2108" t="7893" r="250" b="-1137"/>
          <a:stretch>
            <a:fillRect/>
          </a:stretch>
        </p:blipFill>
        <p:spPr bwMode="auto">
          <a:xfrm>
            <a:off x="1643042" y="785794"/>
            <a:ext cx="7032844" cy="4560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7998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571480"/>
            <a:ext cx="7248298" cy="3395801"/>
          </a:xfrm>
          <a:prstGeom prst="rect">
            <a:avLst/>
          </a:prstGeom>
        </p:spPr>
        <p:txBody>
          <a:bodyPr wrap="square">
            <a:spAutoFit/>
          </a:bodyPr>
          <a:lstStyle/>
          <a:p>
            <a:pPr marL="228600" lvl="0" indent="-228600" algn="ctr">
              <a:lnSpc>
                <a:spcPct val="90000"/>
              </a:lnSpc>
              <a:spcBef>
                <a:spcPts val="1000"/>
              </a:spcBef>
            </a:pPr>
            <a:r>
              <a:rPr lang="ru-RU" sz="3600" b="1" dirty="0" err="1">
                <a:solidFill>
                  <a:srgbClr val="002060"/>
                </a:solidFill>
                <a:latin typeface="Verdana" pitchFamily="34" charset="0"/>
                <a:ea typeface="Verdana" pitchFamily="34" charset="0"/>
              </a:rPr>
              <a:t>Жобаның</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қауіп-қатерлері</a:t>
            </a:r>
            <a:r>
              <a:rPr lang="ru-RU" sz="3600" b="1" dirty="0">
                <a:solidFill>
                  <a:srgbClr val="002060"/>
                </a:solidFill>
                <a:latin typeface="Verdana" pitchFamily="34" charset="0"/>
                <a:ea typeface="Verdana" pitchFamily="34" charset="0"/>
              </a:rPr>
              <a:t>. </a:t>
            </a:r>
          </a:p>
          <a:p>
            <a:pPr lvl="0" algn="ctr">
              <a:lnSpc>
                <a:spcPct val="90000"/>
              </a:lnSpc>
              <a:spcBef>
                <a:spcPts val="1000"/>
              </a:spcBef>
            </a:pPr>
            <a:r>
              <a:rPr lang="ru-RU" sz="3600" b="1" dirty="0" err="1">
                <a:solidFill>
                  <a:srgbClr val="002060"/>
                </a:solidFill>
                <a:latin typeface="Verdana" pitchFamily="34" charset="0"/>
                <a:ea typeface="Verdana" pitchFamily="34" charset="0"/>
              </a:rPr>
              <a:t>Жобаның</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барлық</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қауіп-қатерлерін</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анықтап</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алдын</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алудың</a:t>
            </a:r>
            <a:r>
              <a:rPr lang="ru-RU" sz="3600" b="1" dirty="0">
                <a:solidFill>
                  <a:srgbClr val="002060"/>
                </a:solidFill>
                <a:latin typeface="Verdana" pitchFamily="34" charset="0"/>
                <a:ea typeface="Verdana" pitchFamily="34" charset="0"/>
              </a:rPr>
              <a:t> </a:t>
            </a:r>
            <a:r>
              <a:rPr lang="ru-RU" sz="3600" b="1" dirty="0" err="1">
                <a:solidFill>
                  <a:srgbClr val="002060"/>
                </a:solidFill>
                <a:latin typeface="Verdana" pitchFamily="34" charset="0"/>
                <a:ea typeface="Verdana" pitchFamily="34" charset="0"/>
              </a:rPr>
              <a:t>шешімдерін</a:t>
            </a:r>
            <a:r>
              <a:rPr lang="ru-RU" sz="3600" b="1" dirty="0">
                <a:solidFill>
                  <a:srgbClr val="002060"/>
                </a:solidFill>
                <a:latin typeface="Verdana" pitchFamily="34" charset="0"/>
                <a:ea typeface="Verdana" pitchFamily="34" charset="0"/>
              </a:rPr>
              <a:t> табу </a:t>
            </a:r>
            <a:r>
              <a:rPr lang="ru-RU" sz="3600" b="1" dirty="0" err="1">
                <a:solidFill>
                  <a:srgbClr val="002060"/>
                </a:solidFill>
                <a:latin typeface="Verdana" pitchFamily="34" charset="0"/>
                <a:ea typeface="Verdana" pitchFamily="34" charset="0"/>
              </a:rPr>
              <a:t>қажет</a:t>
            </a:r>
            <a:r>
              <a:rPr lang="ru-RU" sz="3600" b="1" dirty="0">
                <a:solidFill>
                  <a:srgbClr val="002060"/>
                </a:solidFill>
                <a:latin typeface="Verdana" pitchFamily="34" charset="0"/>
                <a:ea typeface="Verdana" pitchFamily="34" charset="0"/>
              </a:rPr>
              <a:t>. </a:t>
            </a:r>
          </a:p>
          <a:p>
            <a:pPr marL="228600" lvl="0" indent="-228600">
              <a:lnSpc>
                <a:spcPct val="90000"/>
              </a:lnSpc>
              <a:spcBef>
                <a:spcPts val="1000"/>
              </a:spcBef>
              <a:buFont typeface="Arial" panose="020B0604020202020204" pitchFamily="34" charset="0"/>
              <a:buChar char="•"/>
            </a:pPr>
            <a:endParaRPr lang="ru-RU" sz="4000" dirty="0">
              <a:solidFill>
                <a:prstClr val="black"/>
              </a:solidFill>
              <a:latin typeface="Calibri"/>
            </a:endParaRPr>
          </a:p>
        </p:txBody>
      </p:sp>
      <p:pic>
        <p:nvPicPr>
          <p:cNvPr id="3" name="Picture 2" descr="C:\Users\worker\Desktop\66f8fc.jpg"/>
          <p:cNvPicPr>
            <a:picLocks noChangeAspect="1" noChangeArrowheads="1"/>
          </p:cNvPicPr>
          <p:nvPr/>
        </p:nvPicPr>
        <p:blipFill>
          <a:blip r:embed="rId2"/>
          <a:srcRect/>
          <a:stretch>
            <a:fillRect/>
          </a:stretch>
        </p:blipFill>
        <p:spPr bwMode="auto">
          <a:xfrm>
            <a:off x="2274423" y="3714752"/>
            <a:ext cx="5753961" cy="2909268"/>
          </a:xfrm>
          <a:prstGeom prst="rect">
            <a:avLst/>
          </a:prstGeom>
          <a:noFill/>
        </p:spPr>
      </p:pic>
    </p:spTree>
    <p:extLst>
      <p:ext uri="{BB962C8B-B14F-4D97-AF65-F5344CB8AC3E}">
        <p14:creationId xmlns="" xmlns:p14="http://schemas.microsoft.com/office/powerpoint/2010/main" val="3203166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clrChange>
              <a:clrFrom>
                <a:srgbClr val="FFFFFF"/>
              </a:clrFrom>
              <a:clrTo>
                <a:srgbClr val="FFFFFF">
                  <a:alpha val="0"/>
                </a:srgbClr>
              </a:clrTo>
            </a:clrChange>
          </a:blip>
          <a:srcRect l="13044"/>
          <a:stretch>
            <a:fillRect/>
          </a:stretch>
        </p:blipFill>
        <p:spPr bwMode="auto">
          <a:xfrm>
            <a:off x="1714480" y="857232"/>
            <a:ext cx="7000924" cy="6000768"/>
          </a:xfrm>
          <a:prstGeom prst="rect">
            <a:avLst/>
          </a:prstGeom>
          <a:noFill/>
          <a:ln w="9525">
            <a:noFill/>
            <a:miter lim="800000"/>
            <a:headEnd/>
            <a:tailEnd/>
          </a:ln>
          <a:effectLst/>
        </p:spPr>
      </p:pic>
      <p:sp>
        <p:nvSpPr>
          <p:cNvPr id="3" name="Прямоугольник 2"/>
          <p:cNvSpPr/>
          <p:nvPr/>
        </p:nvSpPr>
        <p:spPr>
          <a:xfrm>
            <a:off x="1857356" y="1237686"/>
            <a:ext cx="3214710" cy="49059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15000"/>
              </a:lnSpc>
              <a:spcAft>
                <a:spcPts val="1000"/>
              </a:spcAft>
            </a:pPr>
            <a:r>
              <a:rPr lang="kk-KZ" sz="1600" b="1" i="1" dirty="0" smtClean="0">
                <a:solidFill>
                  <a:srgbClr val="C00000"/>
                </a:solidFill>
                <a:latin typeface="Times New Roman"/>
                <a:ea typeface="Calibri"/>
              </a:rPr>
              <a:t>Аяулым</a:t>
            </a:r>
            <a:r>
              <a:rPr lang="kk-KZ" sz="1600" i="1" dirty="0" smtClean="0">
                <a:solidFill>
                  <a:srgbClr val="C00000"/>
                </a:solidFill>
                <a:latin typeface="Times New Roman"/>
                <a:ea typeface="Calibri"/>
              </a:rPr>
              <a:t>:</a:t>
            </a:r>
            <a:r>
              <a:rPr lang="kk-KZ" sz="1600" i="1" dirty="0" smtClean="0">
                <a:solidFill>
                  <a:schemeClr val="tx1">
                    <a:lumMod val="95000"/>
                    <a:lumOff val="5000"/>
                  </a:schemeClr>
                </a:solidFill>
                <a:latin typeface="Times New Roman"/>
                <a:ea typeface="Calibri"/>
              </a:rPr>
              <a:t> Мектеп әкімшілігімен ақылдаса отырып , «Үлкен  жүрек» даму және әлеуметтік бейімдеу орталығымен бірлесе жұмыс атқарудамыз. Орталықтағы  балалармен жақынырақ таныстық. Мақсатымыз мүмкіндігі шектеулі жандарға деген қоғамның көзқарасын өзгерту, оларға достық қолын ұсыну, өмірге деген құлшыныстарына демеу болу,адамдарға жарқын ойлармен риясыз көмектесіп, жекебасының пайдасы емес, басқалардың әл-ауқаты туралы ойлап , халқымызға адал қызмет ету.</a:t>
            </a:r>
          </a:p>
        </p:txBody>
      </p:sp>
      <p:sp>
        <p:nvSpPr>
          <p:cNvPr id="4" name="Прямоугольник 3"/>
          <p:cNvSpPr/>
          <p:nvPr/>
        </p:nvSpPr>
        <p:spPr>
          <a:xfrm>
            <a:off x="5357818" y="1806592"/>
            <a:ext cx="3214710" cy="44678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15000"/>
              </a:lnSpc>
              <a:spcAft>
                <a:spcPts val="1000"/>
              </a:spcAft>
            </a:pPr>
            <a:r>
              <a:rPr lang="kk-KZ" sz="1600" b="1" i="1" dirty="0" smtClean="0">
                <a:solidFill>
                  <a:srgbClr val="C00000"/>
                </a:solidFill>
                <a:latin typeface="Times New Roman"/>
                <a:ea typeface="Calibri"/>
                <a:cs typeface="Times New Roman"/>
              </a:rPr>
              <a:t>Мадина</a:t>
            </a:r>
            <a:r>
              <a:rPr lang="kk-KZ" sz="1600" i="1" dirty="0" smtClean="0">
                <a:solidFill>
                  <a:srgbClr val="C00000"/>
                </a:solidFill>
                <a:latin typeface="Times New Roman"/>
                <a:ea typeface="Calibri"/>
                <a:cs typeface="Times New Roman"/>
              </a:rPr>
              <a:t>:</a:t>
            </a:r>
            <a:r>
              <a:rPr lang="kk-KZ" sz="1600" i="1" dirty="0" smtClean="0">
                <a:solidFill>
                  <a:schemeClr val="tx1">
                    <a:lumMod val="95000"/>
                    <a:lumOff val="5000"/>
                  </a:schemeClr>
                </a:solidFill>
                <a:latin typeface="Times New Roman"/>
                <a:ea typeface="Calibri"/>
                <a:cs typeface="Times New Roman"/>
              </a:rPr>
              <a:t>Орталықтағы домтарымызбен Арттерапия сабағына қатысып, бірге ән айтып, би биледік. Балалар бізді жылылықпен қарсы алды. Олардың жүздерінен қуаныш көрі біз үшін үлкен бақыт. Олар өте мейірімді жандар!</a:t>
            </a:r>
          </a:p>
          <a:p>
            <a:pPr>
              <a:lnSpc>
                <a:spcPct val="115000"/>
              </a:lnSpc>
              <a:spcAft>
                <a:spcPts val="1000"/>
              </a:spcAft>
            </a:pPr>
            <a:r>
              <a:rPr lang="kk-KZ" sz="1600" i="1" dirty="0" smtClean="0">
                <a:solidFill>
                  <a:schemeClr val="tx1">
                    <a:lumMod val="95000"/>
                    <a:lumOff val="5000"/>
                  </a:schemeClr>
                </a:solidFill>
                <a:latin typeface="Times New Roman"/>
                <a:ea typeface="Calibri"/>
                <a:cs typeface="Times New Roman"/>
              </a:rPr>
              <a:t>Аслан: А.Құнанбайұлының қара сөздерін оқып, ән айттық. Иппотерапия сабағына қатысып, “Пломбир”  есімді Пониға жем бердік. Ойын алаңын сыпырып, қалыптарға су құйып, мұздан ойыншықтар қатырдықү</a:t>
            </a:r>
            <a:endParaRPr lang="ru-RU" sz="1200" i="1" dirty="0">
              <a:solidFill>
                <a:schemeClr val="tx1">
                  <a:lumMod val="95000"/>
                  <a:lumOff val="5000"/>
                </a:schemeClr>
              </a:solidFill>
              <a:latin typeface="Calibri"/>
              <a:ea typeface="Calibri"/>
              <a:cs typeface="Times New Roman"/>
            </a:endParaRPr>
          </a:p>
        </p:txBody>
      </p:sp>
      <p:sp>
        <p:nvSpPr>
          <p:cNvPr id="5" name="TextBox 4"/>
          <p:cNvSpPr txBox="1"/>
          <p:nvPr/>
        </p:nvSpPr>
        <p:spPr>
          <a:xfrm>
            <a:off x="2000232" y="214290"/>
            <a:ext cx="5262979" cy="584775"/>
          </a:xfrm>
          <a:prstGeom prst="rect">
            <a:avLst/>
          </a:prstGeom>
          <a:noFill/>
        </p:spPr>
        <p:txBody>
          <a:bodyPr wrap="none" rtlCol="0">
            <a:spAutoFit/>
          </a:bodyPr>
          <a:lstStyle/>
          <a:p>
            <a:r>
              <a:rPr lang="kk-KZ" sz="3200" b="1" dirty="0" smtClean="0">
                <a:solidFill>
                  <a:srgbClr val="7030A0"/>
                </a:solidFill>
                <a:latin typeface="Verdana" pitchFamily="34" charset="0"/>
                <a:ea typeface="Verdana" pitchFamily="34" charset="0"/>
                <a:cs typeface="Times New Roman" pitchFamily="18" charset="0"/>
              </a:rPr>
              <a:t>Жоба күнделігінен... </a:t>
            </a:r>
            <a:endParaRPr lang="ru-RU" sz="3200" b="1" dirty="0">
              <a:solidFill>
                <a:srgbClr val="7030A0"/>
              </a:solidFill>
              <a:latin typeface="Verdana" pitchFamily="34"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3438" y="443977"/>
            <a:ext cx="4366049" cy="60568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2844" y="428604"/>
            <a:ext cx="4377131"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0"/>
            <a:ext cx="6715172" cy="646331"/>
          </a:xfrm>
          <a:prstGeom prst="rect">
            <a:avLst/>
          </a:prstGeom>
        </p:spPr>
        <p:txBody>
          <a:bodyPr wrap="square">
            <a:spAutoFit/>
          </a:bodyPr>
          <a:lstStyle/>
          <a:p>
            <a:r>
              <a:rPr lang="en-US" dirty="0" smtClean="0">
                <a:hlinkClick r:id="rId2"/>
              </a:rPr>
              <a:t>https://learningapps.org/display?v=px60itpgn21</a:t>
            </a:r>
            <a:endParaRPr lang="kk-KZ" dirty="0" smtClean="0"/>
          </a:p>
          <a:p>
            <a:endParaRPr lang="ru-RU" dirty="0"/>
          </a:p>
        </p:txBody>
      </p:sp>
      <p:pic>
        <p:nvPicPr>
          <p:cNvPr id="124930" name="Picture 2"/>
          <p:cNvPicPr>
            <a:picLocks noChangeAspect="1" noChangeArrowheads="1"/>
          </p:cNvPicPr>
          <p:nvPr/>
        </p:nvPicPr>
        <p:blipFill>
          <a:blip r:embed="rId3"/>
          <a:srcRect l="23437" t="11458" r="23828" b="6250"/>
          <a:stretch>
            <a:fillRect/>
          </a:stretch>
        </p:blipFill>
        <p:spPr bwMode="auto">
          <a:xfrm>
            <a:off x="1785918" y="500043"/>
            <a:ext cx="6357982" cy="4857784"/>
          </a:xfrm>
          <a:prstGeom prst="rect">
            <a:avLst/>
          </a:prstGeom>
          <a:noFill/>
          <a:ln w="9525">
            <a:noFill/>
            <a:miter lim="800000"/>
            <a:headEnd/>
            <a:tailEnd/>
          </a:ln>
          <a:effectLst/>
        </p:spPr>
      </p:pic>
      <p:sp>
        <p:nvSpPr>
          <p:cNvPr id="4" name="TextBox 3"/>
          <p:cNvSpPr txBox="1"/>
          <p:nvPr/>
        </p:nvSpPr>
        <p:spPr>
          <a:xfrm>
            <a:off x="3643306" y="6143644"/>
            <a:ext cx="5524269" cy="369332"/>
          </a:xfrm>
          <a:prstGeom prst="rect">
            <a:avLst/>
          </a:prstGeom>
          <a:noFill/>
        </p:spPr>
        <p:txBody>
          <a:bodyPr wrap="none" rtlCol="0">
            <a:spAutoFit/>
          </a:bodyPr>
          <a:lstStyle/>
          <a:p>
            <a:r>
              <a:rPr lang="kk-KZ" b="1" dirty="0" smtClean="0">
                <a:solidFill>
                  <a:schemeClr val="accent6">
                    <a:lumMod val="50000"/>
                  </a:schemeClr>
                </a:solidFill>
                <a:latin typeface="Verdana" pitchFamily="34" charset="0"/>
                <a:ea typeface="Verdana" pitchFamily="34" charset="0"/>
              </a:rPr>
              <a:t>Осы тапсырманың сілтемесін чатта тұр.</a:t>
            </a:r>
            <a:endParaRPr lang="ru-RU" b="1" dirty="0">
              <a:solidFill>
                <a:schemeClr val="accent6">
                  <a:lumMod val="50000"/>
                </a:schemeClr>
              </a:solidFill>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2000232" y="357166"/>
            <a:ext cx="6223000" cy="6108700"/>
          </a:xfrm>
          <a:prstGeom prst="rect">
            <a:avLst/>
          </a:prstGeom>
          <a:noFill/>
          <a:ln w="9525">
            <a:noFill/>
            <a:miter lim="800000"/>
            <a:headEnd/>
            <a:tailEnd/>
          </a:ln>
          <a:effectLst/>
        </p:spPr>
      </p:pic>
      <p:sp>
        <p:nvSpPr>
          <p:cNvPr id="3" name="TextBox 2"/>
          <p:cNvSpPr txBox="1"/>
          <p:nvPr/>
        </p:nvSpPr>
        <p:spPr>
          <a:xfrm>
            <a:off x="2857488" y="3571876"/>
            <a:ext cx="4729180" cy="175432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5400" b="1" dirty="0" smtClean="0">
                <a:solidFill>
                  <a:srgbClr val="002060"/>
                </a:solidFill>
                <a:latin typeface="Verdana" pitchFamily="34" charset="0"/>
                <a:ea typeface="Verdana" pitchFamily="34" charset="0"/>
                <a:hlinkClick r:id="rId3" action="ppaction://hlinkfile"/>
              </a:rPr>
              <a:t>Жоба қорғау</a:t>
            </a:r>
            <a:endParaRPr lang="ru-RU" sz="5400" b="1" dirty="0">
              <a:solidFill>
                <a:srgbClr val="002060"/>
              </a:solidFill>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ld.baq.kz/storage/77/778cea6a23b365186c1a8a7ce27afa2a_resize_w_520_h_.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5214942" y="928670"/>
            <a:ext cx="3504206" cy="4539391"/>
          </a:xfrm>
          <a:prstGeom prst="rect">
            <a:avLst/>
          </a:prstGeom>
          <a:ln w="127000" cap="sq">
            <a:solidFill>
              <a:srgbClr val="FFC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643042" y="1714488"/>
            <a:ext cx="3168352" cy="3046988"/>
          </a:xfrm>
          <a:prstGeom prst="rect">
            <a:avLst/>
          </a:prstGeom>
          <a:noFill/>
        </p:spPr>
        <p:txBody>
          <a:bodyPr wrap="square" rtlCol="0">
            <a:spAutoFit/>
          </a:bodyPr>
          <a:lstStyle/>
          <a:p>
            <a:pPr algn="ctr"/>
            <a:r>
              <a:rPr lang="kk-KZ" sz="3200" dirty="0" smtClean="0">
                <a:solidFill>
                  <a:schemeClr val="accent3">
                    <a:lumMod val="75000"/>
                  </a:schemeClr>
                </a:solidFill>
                <a:latin typeface="Times New Roman" pitchFamily="18" charset="0"/>
                <a:cs typeface="Times New Roman" pitchFamily="18" charset="0"/>
              </a:rPr>
              <a:t>  </a:t>
            </a:r>
            <a:r>
              <a:rPr lang="kk-KZ" sz="2400" dirty="0" smtClean="0">
                <a:solidFill>
                  <a:srgbClr val="002060"/>
                </a:solidFill>
                <a:latin typeface="Verdana" pitchFamily="34" charset="0"/>
                <a:ea typeface="Verdana" pitchFamily="34" charset="0"/>
                <a:cs typeface="Times New Roman" pitchFamily="18" charset="0"/>
              </a:rPr>
              <a:t>“</a:t>
            </a:r>
            <a:r>
              <a:rPr lang="kk-KZ" sz="2000" dirty="0" smtClean="0">
                <a:solidFill>
                  <a:srgbClr val="002060"/>
                </a:solidFill>
                <a:latin typeface="Verdana" pitchFamily="34" charset="0"/>
                <a:ea typeface="Verdana" pitchFamily="34" charset="0"/>
                <a:cs typeface="Times New Roman" pitchFamily="18" charset="0"/>
              </a:rPr>
              <a:t>Адам баласы өзінің жан дүниесін қайырымдылық пен қайғыны түсіне білу қасиеттерімен нығайтып, шынайы өмір сүре білуі керек”.</a:t>
            </a:r>
          </a:p>
          <a:p>
            <a:pPr algn="ctr"/>
            <a:endParaRPr lang="kk-KZ" sz="2000" dirty="0" smtClean="0">
              <a:solidFill>
                <a:srgbClr val="002060"/>
              </a:solidFill>
              <a:latin typeface="Verdana" pitchFamily="34" charset="0"/>
              <a:ea typeface="Verdana" pitchFamily="34" charset="0"/>
              <a:cs typeface="Times New Roman" pitchFamily="18" charset="0"/>
            </a:endParaRPr>
          </a:p>
          <a:p>
            <a:pPr algn="r"/>
            <a:r>
              <a:rPr lang="kk-KZ" b="1" dirty="0" smtClean="0">
                <a:solidFill>
                  <a:srgbClr val="002060"/>
                </a:solidFill>
                <a:latin typeface="Verdana" pitchFamily="34" charset="0"/>
                <a:ea typeface="Verdana" pitchFamily="34" charset="0"/>
                <a:cs typeface="Times New Roman" pitchFamily="18" charset="0"/>
              </a:rPr>
              <a:t>Сара Алпысқызы</a:t>
            </a:r>
            <a:endParaRPr lang="ru-RU" sz="2800" b="1" dirty="0">
              <a:solidFill>
                <a:srgbClr val="002060"/>
              </a:solidFill>
              <a:latin typeface="Verdana" pitchFamily="34" charset="0"/>
              <a:ea typeface="Verdana" pitchFamily="34" charset="0"/>
              <a:cs typeface="Times New Roman" pitchFamily="18" charset="0"/>
            </a:endParaRPr>
          </a:p>
        </p:txBody>
      </p:sp>
    </p:spTree>
    <p:extLst>
      <p:ext uri="{BB962C8B-B14F-4D97-AF65-F5344CB8AC3E}">
        <p14:creationId xmlns="" xmlns:p14="http://schemas.microsoft.com/office/powerpoint/2010/main" val="226771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hlinkClick r:id="rId2"/>
          </p:cNvPr>
          <p:cNvPicPr>
            <a:picLocks noChangeAspect="1" noChangeArrowheads="1"/>
          </p:cNvPicPr>
          <p:nvPr/>
        </p:nvPicPr>
        <p:blipFill>
          <a:blip r:embed="rId3"/>
          <a:srcRect l="27539" t="11458" r="22656" b="10416"/>
          <a:stretch>
            <a:fillRect/>
          </a:stretch>
        </p:blipFill>
        <p:spPr bwMode="auto">
          <a:xfrm>
            <a:off x="2000232" y="550469"/>
            <a:ext cx="6824710" cy="60218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1928794" y="785794"/>
            <a:ext cx="6851650" cy="503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1714480" y="285728"/>
            <a:ext cx="3000396" cy="4186895"/>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a:srcRect/>
          <a:stretch>
            <a:fillRect/>
          </a:stretch>
        </p:blipFill>
        <p:spPr bwMode="auto">
          <a:xfrm>
            <a:off x="5500694" y="269879"/>
            <a:ext cx="3143272" cy="4230691"/>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a:srcRect/>
          <a:stretch>
            <a:fillRect/>
          </a:stretch>
        </p:blipFill>
        <p:spPr bwMode="auto">
          <a:xfrm>
            <a:off x="3786182" y="3071810"/>
            <a:ext cx="2573686" cy="3557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 xmlns:a14="http://schemas.microsoft.com/office/drawing/2010/main" val="0"/>
              </a:ext>
            </a:extLst>
          </a:blip>
          <a:srcRect t="34189" b="6124"/>
          <a:stretch/>
        </p:blipFill>
        <p:spPr>
          <a:xfrm>
            <a:off x="1208171" y="1772816"/>
            <a:ext cx="7238070" cy="4396560"/>
          </a:xfrm>
          <a:prstGeom prst="rect">
            <a:avLst/>
          </a:prstGeom>
        </p:spPr>
      </p:pic>
      <p:sp>
        <p:nvSpPr>
          <p:cNvPr id="5" name="TextBox 4"/>
          <p:cNvSpPr txBox="1"/>
          <p:nvPr/>
        </p:nvSpPr>
        <p:spPr>
          <a:xfrm>
            <a:off x="2051720" y="620688"/>
            <a:ext cx="6394521" cy="646331"/>
          </a:xfrm>
          <a:prstGeom prst="rect">
            <a:avLst/>
          </a:prstGeom>
          <a:noFill/>
        </p:spPr>
        <p:txBody>
          <a:bodyPr wrap="square" rtlCol="0">
            <a:spAutoFit/>
          </a:bodyPr>
          <a:lstStyle/>
          <a:p>
            <a:r>
              <a:rPr lang="kk-KZ" sz="3600" b="1" dirty="0" smtClean="0">
                <a:solidFill>
                  <a:srgbClr val="7030A0"/>
                </a:solidFill>
                <a:latin typeface="Times New Roman" pitchFamily="18" charset="0"/>
                <a:cs typeface="Times New Roman" pitchFamily="18" charset="0"/>
              </a:rPr>
              <a:t>Назарларыңызға рахмет!</a:t>
            </a:r>
            <a:endParaRPr lang="ru-RU" sz="3600" b="1" dirty="0">
              <a:solidFill>
                <a:srgbClr val="7030A0"/>
              </a:solidFill>
              <a:latin typeface="Times New Roman" pitchFamily="18" charset="0"/>
              <a:cs typeface="Times New Roman" pitchFamily="18" charset="0"/>
            </a:endParaRPr>
          </a:p>
        </p:txBody>
      </p:sp>
      <p:sp>
        <p:nvSpPr>
          <p:cNvPr id="4" name="TextBox 3"/>
          <p:cNvSpPr txBox="1"/>
          <p:nvPr/>
        </p:nvSpPr>
        <p:spPr>
          <a:xfrm>
            <a:off x="4206959" y="2357430"/>
            <a:ext cx="1436611" cy="830997"/>
          </a:xfrm>
          <a:prstGeom prst="rect">
            <a:avLst/>
          </a:prstGeom>
          <a:noFill/>
        </p:spPr>
        <p:txBody>
          <a:bodyPr wrap="none" rtlCol="0">
            <a:spAutoFit/>
          </a:bodyPr>
          <a:lstStyle/>
          <a:p>
            <a:pPr algn="ctr"/>
            <a:r>
              <a:rPr lang="kk-KZ" sz="1600" b="1" dirty="0" smtClean="0">
                <a:solidFill>
                  <a:srgbClr val="002060"/>
                </a:solidFill>
                <a:latin typeface="Verdana" pitchFamily="34" charset="0"/>
                <a:ea typeface="Verdana" pitchFamily="34" charset="0"/>
              </a:rPr>
              <a:t>Жұмыла </a:t>
            </a:r>
          </a:p>
          <a:p>
            <a:pPr algn="ctr"/>
            <a:r>
              <a:rPr lang="kk-KZ" sz="1600" b="1" dirty="0" smtClean="0">
                <a:solidFill>
                  <a:srgbClr val="002060"/>
                </a:solidFill>
                <a:latin typeface="Verdana" pitchFamily="34" charset="0"/>
                <a:ea typeface="Verdana" pitchFamily="34" charset="0"/>
              </a:rPr>
              <a:t>көтерген </a:t>
            </a:r>
          </a:p>
          <a:p>
            <a:pPr algn="ctr"/>
            <a:r>
              <a:rPr lang="kk-KZ" sz="1600" b="1" dirty="0" smtClean="0">
                <a:solidFill>
                  <a:srgbClr val="002060"/>
                </a:solidFill>
                <a:latin typeface="Verdana" pitchFamily="34" charset="0"/>
                <a:ea typeface="Verdana" pitchFamily="34" charset="0"/>
              </a:rPr>
              <a:t>жүк жеңіл</a:t>
            </a:r>
            <a:endParaRPr lang="ru-RU" sz="1600" b="1" dirty="0">
              <a:solidFill>
                <a:srgbClr val="002060"/>
              </a:solidFill>
              <a:latin typeface="Verdana" pitchFamily="34" charset="0"/>
              <a:ea typeface="Verdana" pitchFamily="34" charset="0"/>
            </a:endParaRPr>
          </a:p>
        </p:txBody>
      </p:sp>
    </p:spTree>
    <p:extLst>
      <p:ext uri="{BB962C8B-B14F-4D97-AF65-F5344CB8AC3E}">
        <p14:creationId xmlns="" xmlns:p14="http://schemas.microsoft.com/office/powerpoint/2010/main" val="356694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2000232" y="357166"/>
            <a:ext cx="6223000" cy="6108700"/>
          </a:xfrm>
          <a:prstGeom prst="rect">
            <a:avLst/>
          </a:prstGeom>
          <a:noFill/>
          <a:ln w="9525">
            <a:noFill/>
            <a:miter lim="800000"/>
            <a:headEnd/>
            <a:tailEnd/>
          </a:ln>
          <a:effectLst/>
        </p:spPr>
      </p:pic>
      <p:sp>
        <p:nvSpPr>
          <p:cNvPr id="3" name="TextBox 2"/>
          <p:cNvSpPr txBox="1"/>
          <p:nvPr/>
        </p:nvSpPr>
        <p:spPr>
          <a:xfrm>
            <a:off x="2857488" y="3571876"/>
            <a:ext cx="4729180" cy="175432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3600" b="1" dirty="0" smtClean="0">
                <a:solidFill>
                  <a:srgbClr val="002060"/>
                </a:solidFill>
                <a:latin typeface="Verdana" pitchFamily="34" charset="0"/>
                <a:ea typeface="Verdana" pitchFamily="34" charset="0"/>
                <a:hlinkClick r:id="rId3" action="ppaction://hlinkfile"/>
              </a:rPr>
              <a:t>Қайырымдылық </a:t>
            </a:r>
          </a:p>
          <a:p>
            <a:pPr algn="ctr"/>
            <a:r>
              <a:rPr lang="kk-KZ" sz="3600" b="1" dirty="0" smtClean="0">
                <a:solidFill>
                  <a:srgbClr val="002060"/>
                </a:solidFill>
                <a:latin typeface="Verdana" pitchFamily="34" charset="0"/>
                <a:ea typeface="Verdana" pitchFamily="34" charset="0"/>
                <a:hlinkClick r:id="rId3" action="ppaction://hlinkfile"/>
              </a:rPr>
              <a:t>жасауға </a:t>
            </a:r>
          </a:p>
          <a:p>
            <a:pPr algn="ctr"/>
            <a:r>
              <a:rPr lang="kk-KZ" sz="3600" b="1" dirty="0" smtClean="0">
                <a:solidFill>
                  <a:srgbClr val="002060"/>
                </a:solidFill>
                <a:latin typeface="Verdana" pitchFamily="34" charset="0"/>
                <a:ea typeface="Verdana" pitchFamily="34" charset="0"/>
                <a:hlinkClick r:id="rId3" action="ppaction://hlinkfile"/>
              </a:rPr>
              <a:t>а</a:t>
            </a:r>
            <a:r>
              <a:rPr lang="kk-KZ" sz="3600" b="1" dirty="0" smtClean="0">
                <a:solidFill>
                  <a:srgbClr val="002060"/>
                </a:solidFill>
                <a:latin typeface="Verdana" pitchFamily="34" charset="0"/>
                <a:ea typeface="Verdana" pitchFamily="34" charset="0"/>
                <a:hlinkClick r:id="rId3" action="ppaction://hlinkfile"/>
              </a:rPr>
              <a:t>сық!</a:t>
            </a:r>
            <a:endParaRPr lang="ru-RU" sz="3600" b="1" dirty="0">
              <a:solidFill>
                <a:srgbClr val="002060"/>
              </a:solidFill>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orker\Desktop\_82574-959.jpg"/>
          <p:cNvPicPr>
            <a:picLocks noChangeAspect="1" noChangeArrowheads="1"/>
          </p:cNvPicPr>
          <p:nvPr/>
        </p:nvPicPr>
        <p:blipFill>
          <a:blip r:embed="rId2"/>
          <a:srcRect t="6446"/>
          <a:stretch>
            <a:fillRect/>
          </a:stretch>
        </p:blipFill>
        <p:spPr bwMode="auto">
          <a:xfrm>
            <a:off x="2071670" y="1500174"/>
            <a:ext cx="6200818" cy="4429156"/>
          </a:xfrm>
          <a:prstGeom prst="rect">
            <a:avLst/>
          </a:prstGeom>
          <a:noFill/>
        </p:spPr>
      </p:pic>
      <p:sp>
        <p:nvSpPr>
          <p:cNvPr id="3" name="TextBox 2"/>
          <p:cNvSpPr txBox="1"/>
          <p:nvPr/>
        </p:nvSpPr>
        <p:spPr>
          <a:xfrm>
            <a:off x="2741312" y="425215"/>
            <a:ext cx="4973960" cy="646331"/>
          </a:xfrm>
          <a:prstGeom prst="rect">
            <a:avLst/>
          </a:prstGeom>
          <a:noFill/>
        </p:spPr>
        <p:txBody>
          <a:bodyPr wrap="square" rtlCol="0">
            <a:spAutoFit/>
          </a:bodyPr>
          <a:lstStyle/>
          <a:p>
            <a:r>
              <a:rPr lang="kk-KZ" sz="3600" b="1" dirty="0" smtClean="0">
                <a:solidFill>
                  <a:srgbClr val="002060"/>
                </a:solidFill>
                <a:latin typeface="Verdana" pitchFamily="34" charset="0"/>
                <a:ea typeface="Verdana" pitchFamily="34" charset="0"/>
                <a:cs typeface="Arial" pitchFamily="34" charset="0"/>
              </a:rPr>
              <a:t>Әлеуметтік жоба</a:t>
            </a:r>
            <a:endParaRPr lang="ru-RU" sz="3600" b="1" dirty="0">
              <a:solidFill>
                <a:srgbClr val="002060"/>
              </a:solidFill>
              <a:latin typeface="Verdana" pitchFamily="34" charset="0"/>
              <a:ea typeface="Verdana" pitchFamily="34" charset="0"/>
              <a:cs typeface="Arial" pitchFamily="34" charset="0"/>
            </a:endParaRPr>
          </a:p>
        </p:txBody>
      </p:sp>
    </p:spTree>
    <p:extLst>
      <p:ext uri="{BB962C8B-B14F-4D97-AF65-F5344CB8AC3E}">
        <p14:creationId xmlns="" xmlns:p14="http://schemas.microsoft.com/office/powerpoint/2010/main" val="145032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85918" y="642918"/>
          <a:ext cx="7215238" cy="5429288"/>
        </p:xfrm>
        <a:graphic>
          <a:graphicData uri="http://schemas.openxmlformats.org/drawingml/2006/table">
            <a:tbl>
              <a:tblPr>
                <a:tableStyleId>{0505E3EF-67EA-436B-97B2-0124C06EBD24}</a:tableStyleId>
              </a:tblPr>
              <a:tblGrid>
                <a:gridCol w="500066"/>
                <a:gridCol w="4800925"/>
                <a:gridCol w="1914247"/>
              </a:tblGrid>
              <a:tr h="1109156">
                <a:tc>
                  <a:txBody>
                    <a:bodyPr/>
                    <a:lstStyle/>
                    <a:p>
                      <a:pPr>
                        <a:lnSpc>
                          <a:spcPct val="115000"/>
                        </a:lnSpc>
                        <a:spcAft>
                          <a:spcPts val="0"/>
                        </a:spcAft>
                      </a:pPr>
                      <a:r>
                        <a:rPr lang="kk-KZ" sz="2400" b="1" dirty="0">
                          <a:solidFill>
                            <a:srgbClr val="002060"/>
                          </a:solidFill>
                          <a:latin typeface="Verdana" pitchFamily="34" charset="0"/>
                          <a:ea typeface="Verdana" pitchFamily="34" charset="0"/>
                        </a:rPr>
                        <a:t>1.</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«Жақсылық менен басталады»</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a:solidFill>
                            <a:srgbClr val="002060"/>
                          </a:solidFill>
                          <a:latin typeface="Verdana" pitchFamily="34" charset="0"/>
                          <a:ea typeface="Verdana" pitchFamily="34" charset="0"/>
                        </a:rPr>
                        <a:t>5-сынып</a:t>
                      </a:r>
                      <a:endParaRPr lang="ru-RU" sz="1800" b="1">
                        <a:solidFill>
                          <a:srgbClr val="002060"/>
                        </a:solidFill>
                        <a:latin typeface="Verdana" pitchFamily="34" charset="0"/>
                        <a:ea typeface="Verdana" pitchFamily="34" charset="0"/>
                        <a:cs typeface="Times New Roman"/>
                      </a:endParaRPr>
                    </a:p>
                  </a:txBody>
                  <a:tcPr marL="68580" marR="68580" marT="0" marB="0"/>
                </a:tc>
              </a:tr>
              <a:tr h="1109156">
                <a:tc>
                  <a:txBody>
                    <a:bodyPr/>
                    <a:lstStyle/>
                    <a:p>
                      <a:pPr>
                        <a:lnSpc>
                          <a:spcPct val="115000"/>
                        </a:lnSpc>
                        <a:spcAft>
                          <a:spcPts val="0"/>
                        </a:spcAft>
                      </a:pPr>
                      <a:r>
                        <a:rPr lang="kk-KZ" sz="2400" b="1" dirty="0">
                          <a:solidFill>
                            <a:srgbClr val="002060"/>
                          </a:solidFill>
                          <a:latin typeface="Verdana" pitchFamily="34" charset="0"/>
                          <a:ea typeface="Verdana" pitchFamily="34" charset="0"/>
                        </a:rPr>
                        <a:t>2.</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«Табиғат-баға жетпес сыйлық»</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a:solidFill>
                            <a:srgbClr val="002060"/>
                          </a:solidFill>
                          <a:latin typeface="Verdana" pitchFamily="34" charset="0"/>
                          <a:ea typeface="Verdana" pitchFamily="34" charset="0"/>
                        </a:rPr>
                        <a:t>6-сынып</a:t>
                      </a:r>
                      <a:endParaRPr lang="ru-RU" sz="1800" b="1">
                        <a:solidFill>
                          <a:srgbClr val="002060"/>
                        </a:solidFill>
                        <a:latin typeface="Verdana" pitchFamily="34" charset="0"/>
                        <a:ea typeface="Verdana" pitchFamily="34" charset="0"/>
                        <a:cs typeface="Times New Roman"/>
                      </a:endParaRPr>
                    </a:p>
                  </a:txBody>
                  <a:tcPr marL="68580" marR="68580" marT="0" marB="0"/>
                </a:tc>
              </a:tr>
              <a:tr h="525455">
                <a:tc>
                  <a:txBody>
                    <a:bodyPr/>
                    <a:lstStyle/>
                    <a:p>
                      <a:pPr>
                        <a:lnSpc>
                          <a:spcPct val="115000"/>
                        </a:lnSpc>
                        <a:spcAft>
                          <a:spcPts val="0"/>
                        </a:spcAft>
                      </a:pPr>
                      <a:r>
                        <a:rPr lang="kk-KZ" sz="2400" b="1" dirty="0">
                          <a:solidFill>
                            <a:srgbClr val="002060"/>
                          </a:solidFill>
                          <a:latin typeface="Verdana" pitchFamily="34" charset="0"/>
                          <a:ea typeface="Verdana" pitchFamily="34" charset="0"/>
                        </a:rPr>
                        <a:t>3.</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«Ұжымдағы достық»</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7-сынып</a:t>
                      </a:r>
                      <a:endParaRPr lang="ru-RU" sz="1800" b="1" dirty="0">
                        <a:solidFill>
                          <a:srgbClr val="002060"/>
                        </a:solidFill>
                        <a:latin typeface="Verdana" pitchFamily="34" charset="0"/>
                        <a:ea typeface="Verdana" pitchFamily="34" charset="0"/>
                        <a:cs typeface="Times New Roman"/>
                      </a:endParaRPr>
                    </a:p>
                  </a:txBody>
                  <a:tcPr marL="68580" marR="68580" marT="0" marB="0"/>
                </a:tc>
              </a:tr>
              <a:tr h="525455">
                <a:tc>
                  <a:txBody>
                    <a:bodyPr/>
                    <a:lstStyle/>
                    <a:p>
                      <a:pPr>
                        <a:lnSpc>
                          <a:spcPct val="115000"/>
                        </a:lnSpc>
                        <a:spcAft>
                          <a:spcPts val="0"/>
                        </a:spcAft>
                      </a:pPr>
                      <a:r>
                        <a:rPr lang="kk-KZ" sz="2400" b="1" dirty="0">
                          <a:solidFill>
                            <a:srgbClr val="002060"/>
                          </a:solidFill>
                          <a:latin typeface="Verdana" pitchFamily="34" charset="0"/>
                          <a:ea typeface="Verdana" pitchFamily="34" charset="0"/>
                        </a:rPr>
                        <a:t>4.</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«Қоғамға қызмет ету»</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a:solidFill>
                            <a:srgbClr val="002060"/>
                          </a:solidFill>
                          <a:latin typeface="Verdana" pitchFamily="34" charset="0"/>
                          <a:ea typeface="Verdana" pitchFamily="34" charset="0"/>
                        </a:rPr>
                        <a:t>8-сынып</a:t>
                      </a:r>
                      <a:endParaRPr lang="ru-RU" sz="1800" b="1">
                        <a:solidFill>
                          <a:srgbClr val="002060"/>
                        </a:solidFill>
                        <a:latin typeface="Verdana" pitchFamily="34" charset="0"/>
                        <a:ea typeface="Verdana" pitchFamily="34" charset="0"/>
                        <a:cs typeface="Times New Roman"/>
                      </a:endParaRPr>
                    </a:p>
                  </a:txBody>
                  <a:tcPr marL="68580" marR="68580" marT="0" marB="0"/>
                </a:tc>
              </a:tr>
              <a:tr h="525455">
                <a:tc>
                  <a:txBody>
                    <a:bodyPr/>
                    <a:lstStyle/>
                    <a:p>
                      <a:pPr>
                        <a:lnSpc>
                          <a:spcPct val="115000"/>
                        </a:lnSpc>
                        <a:spcAft>
                          <a:spcPts val="0"/>
                        </a:spcAft>
                      </a:pPr>
                      <a:r>
                        <a:rPr lang="kk-KZ" sz="2400" b="1" dirty="0">
                          <a:solidFill>
                            <a:srgbClr val="002060"/>
                          </a:solidFill>
                          <a:latin typeface="Verdana" pitchFamily="34" charset="0"/>
                          <a:ea typeface="Verdana" pitchFamily="34" charset="0"/>
                        </a:rPr>
                        <a:t>5.</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«Менің құрдастарым»</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9-сынып</a:t>
                      </a:r>
                      <a:endParaRPr lang="ru-RU" sz="1800" b="1" dirty="0">
                        <a:solidFill>
                          <a:srgbClr val="002060"/>
                        </a:solidFill>
                        <a:latin typeface="Verdana" pitchFamily="34" charset="0"/>
                        <a:ea typeface="Verdana" pitchFamily="34" charset="0"/>
                        <a:cs typeface="Times New Roman"/>
                      </a:endParaRPr>
                    </a:p>
                  </a:txBody>
                  <a:tcPr marL="68580" marR="68580" marT="0" marB="0"/>
                </a:tc>
              </a:tr>
              <a:tr h="525455">
                <a:tc>
                  <a:txBody>
                    <a:bodyPr/>
                    <a:lstStyle/>
                    <a:p>
                      <a:pPr>
                        <a:lnSpc>
                          <a:spcPct val="115000"/>
                        </a:lnSpc>
                        <a:spcAft>
                          <a:spcPts val="0"/>
                        </a:spcAft>
                      </a:pPr>
                      <a:r>
                        <a:rPr lang="kk-KZ" sz="2400" b="1" dirty="0">
                          <a:solidFill>
                            <a:srgbClr val="002060"/>
                          </a:solidFill>
                          <a:latin typeface="Verdana" pitchFamily="34" charset="0"/>
                          <a:ea typeface="Verdana" pitchFamily="34" charset="0"/>
                        </a:rPr>
                        <a:t>6.</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«Менің борышым»</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10-сынып</a:t>
                      </a:r>
                      <a:endParaRPr lang="ru-RU" sz="1800" b="1" dirty="0">
                        <a:solidFill>
                          <a:srgbClr val="002060"/>
                        </a:solidFill>
                        <a:latin typeface="Verdana" pitchFamily="34" charset="0"/>
                        <a:ea typeface="Verdana" pitchFamily="34" charset="0"/>
                        <a:cs typeface="Times New Roman"/>
                      </a:endParaRPr>
                    </a:p>
                  </a:txBody>
                  <a:tcPr marL="68580" marR="68580" marT="0" marB="0"/>
                </a:tc>
              </a:tr>
              <a:tr h="110915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kk-KZ" sz="2400" b="1" dirty="0" smtClean="0">
                          <a:solidFill>
                            <a:srgbClr val="002060"/>
                          </a:solidFill>
                          <a:latin typeface="Verdana" pitchFamily="34" charset="0"/>
                          <a:ea typeface="Verdana" pitchFamily="34" charset="0"/>
                        </a:rPr>
                        <a:t>7.</a:t>
                      </a:r>
                      <a:endParaRPr lang="ru-RU" sz="1800" b="1" dirty="0" smtClean="0">
                        <a:solidFill>
                          <a:srgbClr val="002060"/>
                        </a:solidFill>
                        <a:latin typeface="Verdana" pitchFamily="34" charset="0"/>
                        <a:ea typeface="Verdana" pitchFamily="34" charset="0"/>
                        <a:cs typeface="Times New Roman"/>
                      </a:endParaRPr>
                    </a:p>
                    <a:p>
                      <a:endParaRPr lang="ru-RU" dirty="0"/>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«Шынайы көшбасшының қалыптасуы»</a:t>
                      </a:r>
                      <a:endParaRPr lang="ru-RU" sz="1800" b="1" dirty="0">
                        <a:solidFill>
                          <a:srgbClr val="002060"/>
                        </a:solidFill>
                        <a:latin typeface="Verdana" pitchFamily="34" charset="0"/>
                        <a:ea typeface="Verdana" pitchFamily="34" charset="0"/>
                        <a:cs typeface="Times New Roman"/>
                      </a:endParaRPr>
                    </a:p>
                  </a:txBody>
                  <a:tcPr marL="68580" marR="68580" marT="0" marB="0"/>
                </a:tc>
                <a:tc>
                  <a:txBody>
                    <a:bodyPr/>
                    <a:lstStyle/>
                    <a:p>
                      <a:pPr>
                        <a:lnSpc>
                          <a:spcPct val="115000"/>
                        </a:lnSpc>
                        <a:spcAft>
                          <a:spcPts val="0"/>
                        </a:spcAft>
                      </a:pPr>
                      <a:r>
                        <a:rPr lang="kk-KZ" sz="2400" b="1" dirty="0">
                          <a:solidFill>
                            <a:srgbClr val="002060"/>
                          </a:solidFill>
                          <a:latin typeface="Verdana" pitchFamily="34" charset="0"/>
                          <a:ea typeface="Verdana" pitchFamily="34" charset="0"/>
                        </a:rPr>
                        <a:t>11-сынып</a:t>
                      </a:r>
                      <a:endParaRPr lang="ru-RU" sz="1800" b="1" dirty="0">
                        <a:solidFill>
                          <a:srgbClr val="002060"/>
                        </a:solidFill>
                        <a:latin typeface="Verdana" pitchFamily="34" charset="0"/>
                        <a:ea typeface="Verdana" pitchFamily="34" charset="0"/>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404828"/>
            <a:ext cx="7858180" cy="1809726"/>
          </a:xfrm>
          <a:prstGeom prst="rect">
            <a:avLst/>
          </a:prstGeom>
        </p:spPr>
        <p:txBody>
          <a:bodyPr wrap="square">
            <a:spAutoFit/>
          </a:bodyPr>
          <a:lstStyle/>
          <a:p>
            <a:pPr marL="228600" lvl="0" indent="-228600" algn="r">
              <a:lnSpc>
                <a:spcPct val="90000"/>
              </a:lnSpc>
              <a:spcBef>
                <a:spcPts val="1000"/>
              </a:spcBef>
            </a:pPr>
            <a:r>
              <a:rPr lang="ru-RU" sz="2800" b="1" dirty="0" err="1">
                <a:solidFill>
                  <a:srgbClr val="C00000"/>
                </a:solidFill>
                <a:latin typeface="Verdana" pitchFamily="34" charset="0"/>
                <a:ea typeface="Verdana" pitchFamily="34" charset="0"/>
                <a:cs typeface="Times New Roman" pitchFamily="18" charset="0"/>
              </a:rPr>
              <a:t>Әлеуметтік жоба</a:t>
            </a:r>
            <a:r>
              <a:rPr lang="ru-RU" sz="2800" b="1" dirty="0">
                <a:solidFill>
                  <a:srgbClr val="C00000"/>
                </a:solidFill>
                <a:latin typeface="Verdana" pitchFamily="34" charset="0"/>
                <a:ea typeface="Verdana" pitchFamily="34" charset="0"/>
                <a:cs typeface="Times New Roman" pitchFamily="18" charset="0"/>
              </a:rPr>
              <a:t> </a:t>
            </a:r>
            <a:r>
              <a:rPr lang="ru-RU" sz="2800" b="1" dirty="0">
                <a:solidFill>
                  <a:srgbClr val="002060"/>
                </a:solidFill>
                <a:latin typeface="Verdana" pitchFamily="34" charset="0"/>
                <a:ea typeface="Verdana" pitchFamily="34" charset="0"/>
                <a:cs typeface="Times New Roman" pitchFamily="18" charset="0"/>
              </a:rPr>
              <a:t>– </a:t>
            </a:r>
            <a:r>
              <a:rPr lang="ru-RU" sz="2800" b="1" dirty="0" err="1" smtClean="0">
                <a:solidFill>
                  <a:srgbClr val="002060"/>
                </a:solidFill>
                <a:latin typeface="Verdana" pitchFamily="34" charset="0"/>
                <a:ea typeface="Verdana" pitchFamily="34" charset="0"/>
                <a:cs typeface="Times New Roman" pitchFamily="18" charset="0"/>
              </a:rPr>
              <a:t>шектеулі</a:t>
            </a:r>
            <a:r>
              <a:rPr lang="ru-RU" sz="2800" b="1" dirty="0" smtClean="0">
                <a:solidFill>
                  <a:srgbClr val="002060"/>
                </a:solidFill>
                <a:latin typeface="Verdana" pitchFamily="34" charset="0"/>
                <a:ea typeface="Verdana" pitchFamily="34" charset="0"/>
                <a:cs typeface="Times New Roman" pitchFamily="18" charset="0"/>
              </a:rPr>
              <a:t> </a:t>
            </a:r>
            <a:r>
              <a:rPr lang="ru-RU" sz="2800" b="1" dirty="0">
                <a:solidFill>
                  <a:srgbClr val="002060"/>
                </a:solidFill>
                <a:latin typeface="Verdana" pitchFamily="34" charset="0"/>
                <a:ea typeface="Verdana" pitchFamily="34" charset="0"/>
                <a:cs typeface="Times New Roman" pitchFamily="18" charset="0"/>
              </a:rPr>
              <a:t>ресурс пен </a:t>
            </a:r>
            <a:r>
              <a:rPr lang="ru-RU" sz="2800" b="1" dirty="0" err="1">
                <a:solidFill>
                  <a:srgbClr val="002060"/>
                </a:solidFill>
                <a:latin typeface="Verdana" pitchFamily="34" charset="0"/>
                <a:ea typeface="Verdana" pitchFamily="34" charset="0"/>
                <a:cs typeface="Times New Roman" pitchFamily="18" charset="0"/>
              </a:rPr>
              <a:t>уақыт көлемінде қоғамның белгілі</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бір</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өзекті мәселесін шешуге</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бағытталған жаңа өнім </a:t>
            </a:r>
            <a:r>
              <a:rPr lang="ru-RU" sz="2800" b="1" dirty="0">
                <a:solidFill>
                  <a:srgbClr val="002060"/>
                </a:solidFill>
                <a:latin typeface="Verdana" pitchFamily="34" charset="0"/>
                <a:ea typeface="Verdana" pitchFamily="34" charset="0"/>
                <a:cs typeface="Times New Roman" pitchFamily="18" charset="0"/>
              </a:rPr>
              <a:t>(</a:t>
            </a:r>
            <a:r>
              <a:rPr lang="ru-RU" sz="2800" b="1" dirty="0" err="1">
                <a:solidFill>
                  <a:srgbClr val="002060"/>
                </a:solidFill>
                <a:latin typeface="Verdana" pitchFamily="34" charset="0"/>
                <a:ea typeface="Verdana" pitchFamily="34" charset="0"/>
                <a:cs typeface="Times New Roman" pitchFamily="18" charset="0"/>
              </a:rPr>
              <a:t>іс-әрекет</a:t>
            </a:r>
            <a:r>
              <a:rPr lang="ru-RU" sz="2800" b="1" dirty="0">
                <a:solidFill>
                  <a:srgbClr val="002060"/>
                </a:solidFill>
                <a:latin typeface="Verdana" pitchFamily="34" charset="0"/>
                <a:ea typeface="Verdana" pitchFamily="34" charset="0"/>
                <a:cs typeface="Times New Roman" pitchFamily="18" charset="0"/>
              </a:rPr>
              <a:t>).</a:t>
            </a:r>
            <a:r>
              <a:rPr lang="ru-RU" sz="4000" b="1" dirty="0">
                <a:solidFill>
                  <a:srgbClr val="002060"/>
                </a:solidFill>
                <a:latin typeface="Verdana" pitchFamily="34" charset="0"/>
                <a:ea typeface="Verdana" pitchFamily="34" charset="0"/>
                <a:cs typeface="Times New Roman" pitchFamily="18" charset="0"/>
              </a:rPr>
              <a:t> </a:t>
            </a:r>
          </a:p>
        </p:txBody>
      </p:sp>
      <p:sp>
        <p:nvSpPr>
          <p:cNvPr id="3" name="Прямоугольник 2"/>
          <p:cNvSpPr/>
          <p:nvPr/>
        </p:nvSpPr>
        <p:spPr>
          <a:xfrm>
            <a:off x="1714480" y="2643182"/>
            <a:ext cx="7056784" cy="2159566"/>
          </a:xfrm>
          <a:prstGeom prst="rect">
            <a:avLst/>
          </a:prstGeom>
        </p:spPr>
        <p:txBody>
          <a:bodyPr wrap="square">
            <a:spAutoFit/>
          </a:bodyPr>
          <a:lstStyle/>
          <a:p>
            <a:pPr marL="228600" lvl="0" indent="-228600" algn="ctr">
              <a:lnSpc>
                <a:spcPct val="90000"/>
              </a:lnSpc>
              <a:spcBef>
                <a:spcPts val="1000"/>
              </a:spcBef>
            </a:pPr>
            <a:r>
              <a:rPr lang="ru-RU" sz="2800" b="1" dirty="0" smtClean="0">
                <a:solidFill>
                  <a:srgbClr val="002060"/>
                </a:solidFill>
                <a:latin typeface="Verdana" pitchFamily="34" charset="0"/>
                <a:ea typeface="Verdana" pitchFamily="34" charset="0"/>
                <a:cs typeface="Times New Roman" pitchFamily="18" charset="0"/>
              </a:rPr>
              <a:t>         </a:t>
            </a:r>
            <a:r>
              <a:rPr lang="ru-RU" sz="2800" b="1" dirty="0" err="1" smtClean="0">
                <a:solidFill>
                  <a:srgbClr val="002060"/>
                </a:solidFill>
                <a:latin typeface="Verdana" pitchFamily="34" charset="0"/>
                <a:ea typeface="Verdana" pitchFamily="34" charset="0"/>
                <a:cs typeface="Times New Roman" pitchFamily="18" charset="0"/>
              </a:rPr>
              <a:t>Ойға</a:t>
            </a:r>
            <a:r>
              <a:rPr lang="ru-RU" sz="2800" b="1" dirty="0" smtClean="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алынған</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идеяға</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қол</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жеткізу</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үшін</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жобаның</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мақсаты</a:t>
            </a:r>
            <a:r>
              <a:rPr lang="ru-RU" sz="2800" b="1" dirty="0">
                <a:solidFill>
                  <a:srgbClr val="002060"/>
                </a:solidFill>
                <a:latin typeface="Verdana" pitchFamily="34" charset="0"/>
                <a:ea typeface="Verdana" pitchFamily="34" charset="0"/>
                <a:cs typeface="Times New Roman" pitchFamily="18" charset="0"/>
              </a:rPr>
              <a:t> мен </a:t>
            </a:r>
            <a:r>
              <a:rPr lang="ru-RU" sz="2800" b="1" dirty="0" err="1">
                <a:solidFill>
                  <a:srgbClr val="002060"/>
                </a:solidFill>
                <a:latin typeface="Verdana" pitchFamily="34" charset="0"/>
                <a:ea typeface="Verdana" pitchFamily="34" charset="0"/>
                <a:cs typeface="Times New Roman" pitchFamily="18" charset="0"/>
              </a:rPr>
              <a:t>міндеттерін</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нақты</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тұжырымдау</a:t>
            </a:r>
            <a:r>
              <a:rPr lang="ru-RU" sz="2800" b="1" dirty="0">
                <a:solidFill>
                  <a:srgbClr val="002060"/>
                </a:solidFill>
                <a:latin typeface="Verdana" pitchFamily="34" charset="0"/>
                <a:ea typeface="Verdana" pitchFamily="34" charset="0"/>
                <a:cs typeface="Times New Roman" pitchFamily="18" charset="0"/>
              </a:rPr>
              <a:t> </a:t>
            </a:r>
            <a:r>
              <a:rPr lang="ru-RU" sz="2800" b="1" dirty="0" err="1">
                <a:solidFill>
                  <a:srgbClr val="002060"/>
                </a:solidFill>
                <a:latin typeface="Verdana" pitchFamily="34" charset="0"/>
                <a:ea typeface="Verdana" pitchFamily="34" charset="0"/>
                <a:cs typeface="Times New Roman" pitchFamily="18" charset="0"/>
              </a:rPr>
              <a:t>қажет</a:t>
            </a:r>
            <a:r>
              <a:rPr lang="ru-RU" sz="2800" b="1" dirty="0">
                <a:solidFill>
                  <a:srgbClr val="002060"/>
                </a:solidFill>
                <a:latin typeface="Verdana" pitchFamily="34" charset="0"/>
                <a:ea typeface="Verdana" pitchFamily="34" charset="0"/>
                <a:cs typeface="Times New Roman" pitchFamily="18" charset="0"/>
              </a:rPr>
              <a:t>.</a:t>
            </a:r>
          </a:p>
          <a:p>
            <a:pPr marL="228600" lvl="0" indent="-228600" algn="ctr">
              <a:lnSpc>
                <a:spcPct val="90000"/>
              </a:lnSpc>
              <a:spcBef>
                <a:spcPts val="1000"/>
              </a:spcBef>
            </a:pPr>
            <a:endParaRPr lang="ru-RU" sz="2800" dirty="0">
              <a:solidFill>
                <a:srgbClr val="002060"/>
              </a:solidFill>
              <a:latin typeface="Verdana" pitchFamily="34" charset="0"/>
              <a:ea typeface="Verdana" pitchFamily="34" charset="0"/>
            </a:endParaRPr>
          </a:p>
        </p:txBody>
      </p:sp>
      <p:pic>
        <p:nvPicPr>
          <p:cNvPr id="4" name="Picture 3" descr="C:\Users\worker\Desktop\team.png"/>
          <p:cNvPicPr>
            <a:picLocks noChangeAspect="1" noChangeArrowheads="1"/>
          </p:cNvPicPr>
          <p:nvPr/>
        </p:nvPicPr>
        <p:blipFill>
          <a:blip r:embed="rId2" cstate="print"/>
          <a:srcRect/>
          <a:stretch>
            <a:fillRect/>
          </a:stretch>
        </p:blipFill>
        <p:spPr bwMode="auto">
          <a:xfrm>
            <a:off x="3143240" y="4500570"/>
            <a:ext cx="4514274" cy="2409764"/>
          </a:xfrm>
          <a:prstGeom prst="rect">
            <a:avLst/>
          </a:prstGeom>
          <a:noFill/>
        </p:spPr>
      </p:pic>
    </p:spTree>
    <p:extLst>
      <p:ext uri="{BB962C8B-B14F-4D97-AF65-F5344CB8AC3E}">
        <p14:creationId xmlns="" xmlns:p14="http://schemas.microsoft.com/office/powerpoint/2010/main" val="3905862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1999457" y="836712"/>
            <a:ext cx="5068888" cy="530225"/>
            <a:chOff x="1269" y="1296"/>
            <a:chExt cx="3193" cy="334"/>
          </a:xfrm>
        </p:grpSpPr>
        <p:sp>
          <p:nvSpPr>
            <p:cNvPr id="3" name="AutoShape 3"/>
            <p:cNvSpPr>
              <a:spLocks noChangeArrowheads="1"/>
            </p:cNvSpPr>
            <p:nvPr/>
          </p:nvSpPr>
          <p:spPr bwMode="gray">
            <a:xfrm>
              <a:off x="1422" y="1296"/>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ext Box 4"/>
            <p:cNvSpPr txBox="1">
              <a:spLocks noChangeArrowheads="1"/>
            </p:cNvSpPr>
            <p:nvPr/>
          </p:nvSpPr>
          <p:spPr bwMode="gray">
            <a:xfrm>
              <a:off x="1525" y="1342"/>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Өзектілігі</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5" name="Group 55"/>
            <p:cNvGrpSpPr>
              <a:grpSpLocks/>
            </p:cNvGrpSpPr>
            <p:nvPr/>
          </p:nvGrpSpPr>
          <p:grpSpPr bwMode="auto">
            <a:xfrm>
              <a:off x="1269" y="1324"/>
              <a:ext cx="266" cy="298"/>
              <a:chOff x="1415" y="1276"/>
              <a:chExt cx="266" cy="298"/>
            </a:xfrm>
          </p:grpSpPr>
          <p:grpSp>
            <p:nvGrpSpPr>
              <p:cNvPr id="6" name="Group 56"/>
              <p:cNvGrpSpPr>
                <a:grpSpLocks/>
              </p:cNvGrpSpPr>
              <p:nvPr/>
            </p:nvGrpSpPr>
            <p:grpSpPr bwMode="auto">
              <a:xfrm>
                <a:off x="1415" y="1276"/>
                <a:ext cx="266" cy="298"/>
                <a:chOff x="1415" y="1276"/>
                <a:chExt cx="266" cy="298"/>
              </a:xfrm>
            </p:grpSpPr>
            <p:pic>
              <p:nvPicPr>
                <p:cNvPr id="8" name="Picture 5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11" name="Picture 6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FFFF"/>
                    </a:solidFill>
                    <a:effectLst/>
                    <a:uLnTx/>
                    <a:uFillTx/>
                    <a:latin typeface="Calibri"/>
                    <a:ea typeface="+mn-ea"/>
                    <a:cs typeface="+mn-cs"/>
                  </a:rPr>
                  <a:t>1</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grpSp>
      </p:grpSp>
      <p:grpSp>
        <p:nvGrpSpPr>
          <p:cNvPr id="12" name="Group 93"/>
          <p:cNvGrpSpPr>
            <a:grpSpLocks/>
          </p:cNvGrpSpPr>
          <p:nvPr/>
        </p:nvGrpSpPr>
        <p:grpSpPr bwMode="auto">
          <a:xfrm>
            <a:off x="2036763" y="1484784"/>
            <a:ext cx="5070476" cy="549275"/>
            <a:chOff x="1268" y="1776"/>
            <a:chExt cx="3194" cy="346"/>
          </a:xfrm>
        </p:grpSpPr>
        <p:sp>
          <p:nvSpPr>
            <p:cNvPr id="13" name="AutoShape 13"/>
            <p:cNvSpPr>
              <a:spLocks noChangeArrowheads="1"/>
            </p:cNvSpPr>
            <p:nvPr/>
          </p:nvSpPr>
          <p:spPr bwMode="gray">
            <a:xfrm>
              <a:off x="1422" y="1776"/>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Text Box 21"/>
            <p:cNvSpPr txBox="1">
              <a:spLocks noChangeArrowheads="1"/>
            </p:cNvSpPr>
            <p:nvPr/>
          </p:nvSpPr>
          <p:spPr bwMode="gray">
            <a:xfrm>
              <a:off x="1525" y="1824"/>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Мақсаты мен міндеттері</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15" name="Group 62"/>
            <p:cNvGrpSpPr>
              <a:grpSpLocks/>
            </p:cNvGrpSpPr>
            <p:nvPr/>
          </p:nvGrpSpPr>
          <p:grpSpPr bwMode="auto">
            <a:xfrm>
              <a:off x="1268" y="1824"/>
              <a:ext cx="266" cy="298"/>
              <a:chOff x="1414" y="1776"/>
              <a:chExt cx="266" cy="298"/>
            </a:xfrm>
          </p:grpSpPr>
          <p:grpSp>
            <p:nvGrpSpPr>
              <p:cNvPr id="16" name="Group 63"/>
              <p:cNvGrpSpPr>
                <a:grpSpLocks/>
              </p:cNvGrpSpPr>
              <p:nvPr/>
            </p:nvGrpSpPr>
            <p:grpSpPr bwMode="auto">
              <a:xfrm>
                <a:off x="1414" y="1776"/>
                <a:ext cx="266" cy="298"/>
                <a:chOff x="1415" y="1276"/>
                <a:chExt cx="266" cy="298"/>
              </a:xfrm>
            </p:grpSpPr>
            <p:pic>
              <p:nvPicPr>
                <p:cNvPr id="18" name="Picture 64"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0"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21" name="Picture 67"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 name="Text Box 68"/>
              <p:cNvSpPr txBox="1">
                <a:spLocks noChangeArrowheads="1"/>
              </p:cNvSpPr>
              <p:nvPr/>
            </p:nvSpPr>
            <p:spPr bwMode="gray">
              <a:xfrm>
                <a:off x="1440" y="1792"/>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a:ea typeface="+mn-ea"/>
                    <a:cs typeface="+mn-cs"/>
                  </a:rPr>
                  <a:t>2</a:t>
                </a:r>
              </a:p>
            </p:txBody>
          </p:sp>
        </p:grpSp>
      </p:grpSp>
      <p:grpSp>
        <p:nvGrpSpPr>
          <p:cNvPr id="22" name="Group 94"/>
          <p:cNvGrpSpPr>
            <a:grpSpLocks/>
          </p:cNvGrpSpPr>
          <p:nvPr/>
        </p:nvGrpSpPr>
        <p:grpSpPr bwMode="auto">
          <a:xfrm>
            <a:off x="2013354" y="2085325"/>
            <a:ext cx="5067301" cy="547688"/>
            <a:chOff x="1270" y="2247"/>
            <a:chExt cx="3192" cy="345"/>
          </a:xfrm>
        </p:grpSpPr>
        <p:sp>
          <p:nvSpPr>
            <p:cNvPr id="23" name="AutoShape 23"/>
            <p:cNvSpPr>
              <a:spLocks noChangeArrowheads="1"/>
            </p:cNvSpPr>
            <p:nvPr/>
          </p:nvSpPr>
          <p:spPr bwMode="gray">
            <a:xfrm>
              <a:off x="1422" y="2247"/>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 name="Text Box 31"/>
            <p:cNvSpPr txBox="1">
              <a:spLocks noChangeArrowheads="1"/>
            </p:cNvSpPr>
            <p:nvPr/>
          </p:nvSpPr>
          <p:spPr bwMode="gray">
            <a:xfrm>
              <a:off x="1525" y="2295"/>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Күтілетін нәтижелер</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25" name="Group 69"/>
            <p:cNvGrpSpPr>
              <a:grpSpLocks/>
            </p:cNvGrpSpPr>
            <p:nvPr/>
          </p:nvGrpSpPr>
          <p:grpSpPr bwMode="auto">
            <a:xfrm>
              <a:off x="1270" y="2294"/>
              <a:ext cx="266" cy="298"/>
              <a:chOff x="1416" y="2246"/>
              <a:chExt cx="266" cy="298"/>
            </a:xfrm>
          </p:grpSpPr>
          <p:sp>
            <p:nvSpPr>
              <p:cNvPr id="26" name="Text Box 70"/>
              <p:cNvSpPr txBox="1">
                <a:spLocks noChangeArrowheads="1"/>
              </p:cNvSpPr>
              <p:nvPr/>
            </p:nvSpPr>
            <p:spPr bwMode="gray">
              <a:xfrm>
                <a:off x="1435" y="2267"/>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a:ea typeface="+mn-ea"/>
                    <a:cs typeface="+mn-cs"/>
                  </a:rPr>
                  <a:t>3</a:t>
                </a:r>
              </a:p>
            </p:txBody>
          </p:sp>
          <p:grpSp>
            <p:nvGrpSpPr>
              <p:cNvPr id="27" name="Group 71"/>
              <p:cNvGrpSpPr>
                <a:grpSpLocks/>
              </p:cNvGrpSpPr>
              <p:nvPr/>
            </p:nvGrpSpPr>
            <p:grpSpPr bwMode="auto">
              <a:xfrm>
                <a:off x="1416" y="2246"/>
                <a:ext cx="266" cy="298"/>
                <a:chOff x="1415" y="1276"/>
                <a:chExt cx="266" cy="298"/>
              </a:xfrm>
            </p:grpSpPr>
            <p:pic>
              <p:nvPicPr>
                <p:cNvPr id="29" name="Picture 72"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1"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32" name="Picture 75"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8" name="Text Box 76"/>
              <p:cNvSpPr txBox="1">
                <a:spLocks noChangeArrowheads="1"/>
              </p:cNvSpPr>
              <p:nvPr/>
            </p:nvSpPr>
            <p:spPr bwMode="gray">
              <a:xfrm>
                <a:off x="1442" y="2262"/>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a:ea typeface="+mn-ea"/>
                    <a:cs typeface="+mn-cs"/>
                  </a:rPr>
                  <a:t>3</a:t>
                </a:r>
              </a:p>
            </p:txBody>
          </p:sp>
        </p:grpSp>
      </p:grpSp>
      <p:grpSp>
        <p:nvGrpSpPr>
          <p:cNvPr id="33" name="Group 95"/>
          <p:cNvGrpSpPr>
            <a:grpSpLocks/>
          </p:cNvGrpSpPr>
          <p:nvPr/>
        </p:nvGrpSpPr>
        <p:grpSpPr bwMode="auto">
          <a:xfrm>
            <a:off x="1997869" y="2691615"/>
            <a:ext cx="5070476" cy="547688"/>
            <a:chOff x="1268" y="2727"/>
            <a:chExt cx="3194" cy="345"/>
          </a:xfrm>
        </p:grpSpPr>
        <p:sp>
          <p:nvSpPr>
            <p:cNvPr id="34" name="AutoShape 33"/>
            <p:cNvSpPr>
              <a:spLocks noChangeArrowheads="1"/>
            </p:cNvSpPr>
            <p:nvPr/>
          </p:nvSpPr>
          <p:spPr bwMode="gray">
            <a:xfrm>
              <a:off x="1422" y="2727"/>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5" name="Text Box 41"/>
            <p:cNvSpPr txBox="1">
              <a:spLocks noChangeArrowheads="1"/>
            </p:cNvSpPr>
            <p:nvPr/>
          </p:nvSpPr>
          <p:spPr bwMode="gray">
            <a:xfrm>
              <a:off x="1525" y="2775"/>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Жобаның географиясы</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36" name="Group 77"/>
            <p:cNvGrpSpPr>
              <a:grpSpLocks/>
            </p:cNvGrpSpPr>
            <p:nvPr/>
          </p:nvGrpSpPr>
          <p:grpSpPr bwMode="auto">
            <a:xfrm>
              <a:off x="1268" y="2774"/>
              <a:ext cx="266" cy="298"/>
              <a:chOff x="1414" y="2726"/>
              <a:chExt cx="266" cy="298"/>
            </a:xfrm>
          </p:grpSpPr>
          <p:sp>
            <p:nvSpPr>
              <p:cNvPr id="37" name="Text Box 78"/>
              <p:cNvSpPr txBox="1">
                <a:spLocks noChangeArrowheads="1"/>
              </p:cNvSpPr>
              <p:nvPr/>
            </p:nvSpPr>
            <p:spPr bwMode="gray">
              <a:xfrm>
                <a:off x="1435" y="2748"/>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a:ea typeface="+mn-ea"/>
                    <a:cs typeface="+mn-cs"/>
                  </a:rPr>
                  <a:t>4</a:t>
                </a:r>
              </a:p>
            </p:txBody>
          </p:sp>
          <p:grpSp>
            <p:nvGrpSpPr>
              <p:cNvPr id="38" name="Group 79"/>
              <p:cNvGrpSpPr>
                <a:grpSpLocks/>
              </p:cNvGrpSpPr>
              <p:nvPr/>
            </p:nvGrpSpPr>
            <p:grpSpPr bwMode="auto">
              <a:xfrm>
                <a:off x="1414" y="2726"/>
                <a:ext cx="266" cy="298"/>
                <a:chOff x="1415" y="1276"/>
                <a:chExt cx="266" cy="298"/>
              </a:xfrm>
            </p:grpSpPr>
            <p:pic>
              <p:nvPicPr>
                <p:cNvPr id="40" name="Picture 80"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41" name="Oval 81"/>
                <p:cNvSpPr>
                  <a:spLocks noChangeArrowheads="1"/>
                </p:cNvSpPr>
                <p:nvPr/>
              </p:nvSpPr>
              <p:spPr bwMode="gray">
                <a:xfrm flipH="1">
                  <a:off x="1415" y="1276"/>
                  <a:ext cx="266" cy="266"/>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2" name="Oval 82"/>
                <p:cNvSpPr>
                  <a:spLocks noChangeArrowheads="1"/>
                </p:cNvSpPr>
                <p:nvPr/>
              </p:nvSpPr>
              <p:spPr bwMode="gray">
                <a:xfrm flipH="1">
                  <a:off x="1422" y="1282"/>
                  <a:ext cx="254" cy="254"/>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43" name="Picture 83"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9" name="Text Box 84"/>
              <p:cNvSpPr txBox="1">
                <a:spLocks noChangeArrowheads="1"/>
              </p:cNvSpPr>
              <p:nvPr/>
            </p:nvSpPr>
            <p:spPr bwMode="gray">
              <a:xfrm>
                <a:off x="1440" y="2742"/>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a:ea typeface="+mn-ea"/>
                    <a:cs typeface="+mn-cs"/>
                  </a:rPr>
                  <a:t>4</a:t>
                </a:r>
              </a:p>
            </p:txBody>
          </p:sp>
        </p:grpSp>
      </p:grpSp>
      <p:grpSp>
        <p:nvGrpSpPr>
          <p:cNvPr id="44" name="Group 96"/>
          <p:cNvGrpSpPr>
            <a:grpSpLocks/>
          </p:cNvGrpSpPr>
          <p:nvPr/>
        </p:nvGrpSpPr>
        <p:grpSpPr bwMode="auto">
          <a:xfrm>
            <a:off x="1976048" y="3333336"/>
            <a:ext cx="5064126" cy="547688"/>
            <a:chOff x="1268" y="3207"/>
            <a:chExt cx="3190" cy="345"/>
          </a:xfrm>
        </p:grpSpPr>
        <p:sp>
          <p:nvSpPr>
            <p:cNvPr id="45" name="AutoShape 43"/>
            <p:cNvSpPr>
              <a:spLocks noChangeArrowheads="1"/>
            </p:cNvSpPr>
            <p:nvPr/>
          </p:nvSpPr>
          <p:spPr bwMode="gray">
            <a:xfrm>
              <a:off x="1418" y="3207"/>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6" name="Text Box 52"/>
            <p:cNvSpPr txBox="1">
              <a:spLocks noChangeArrowheads="1"/>
            </p:cNvSpPr>
            <p:nvPr/>
          </p:nvSpPr>
          <p:spPr bwMode="gray">
            <a:xfrm>
              <a:off x="1521" y="3255"/>
              <a:ext cx="2929"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Жобаны іске асырудың жоспары</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47" name="Group 85"/>
            <p:cNvGrpSpPr>
              <a:grpSpLocks/>
            </p:cNvGrpSpPr>
            <p:nvPr/>
          </p:nvGrpSpPr>
          <p:grpSpPr bwMode="auto">
            <a:xfrm>
              <a:off x="1268" y="3254"/>
              <a:ext cx="266" cy="298"/>
              <a:chOff x="1414" y="3206"/>
              <a:chExt cx="266" cy="298"/>
            </a:xfrm>
          </p:grpSpPr>
          <p:grpSp>
            <p:nvGrpSpPr>
              <p:cNvPr id="48" name="Group 86"/>
              <p:cNvGrpSpPr>
                <a:grpSpLocks/>
              </p:cNvGrpSpPr>
              <p:nvPr/>
            </p:nvGrpSpPr>
            <p:grpSpPr bwMode="auto">
              <a:xfrm>
                <a:off x="1414" y="3206"/>
                <a:ext cx="266" cy="298"/>
                <a:chOff x="1415" y="1276"/>
                <a:chExt cx="266" cy="298"/>
              </a:xfrm>
            </p:grpSpPr>
            <p:pic>
              <p:nvPicPr>
                <p:cNvPr id="50" name="Picture 8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51" name="Oval 88"/>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2" name="Oval 89"/>
                <p:cNvSpPr>
                  <a:spLocks noChangeArrowheads="1"/>
                </p:cNvSpPr>
                <p:nvPr/>
              </p:nvSpPr>
              <p:spPr bwMode="gray">
                <a:xfrm flipH="1">
                  <a:off x="1422" y="1282"/>
                  <a:ext cx="254" cy="254"/>
                </a:xfrm>
                <a:prstGeom prst="ellipse">
                  <a:avLst/>
                </a:prstGeom>
                <a:gradFill rotWithShape="0">
                  <a:gsLst>
                    <a:gs pos="0">
                      <a:srgbClr val="4D98E3">
                        <a:gamma/>
                        <a:shade val="63529"/>
                        <a:invGamma/>
                      </a:srgbClr>
                    </a:gs>
                    <a:gs pos="100000">
                      <a:srgbClr val="4D98E3">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53"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9" name="Text Box 91"/>
              <p:cNvSpPr txBox="1">
                <a:spLocks noChangeArrowheads="1"/>
              </p:cNvSpPr>
              <p:nvPr/>
            </p:nvSpPr>
            <p:spPr bwMode="gray">
              <a:xfrm>
                <a:off x="1440" y="322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mn-cs"/>
                  </a:rPr>
                  <a:t>5</a:t>
                </a:r>
              </a:p>
            </p:txBody>
          </p:sp>
        </p:grpSp>
      </p:grpSp>
      <p:grpSp>
        <p:nvGrpSpPr>
          <p:cNvPr id="68" name="Group 96"/>
          <p:cNvGrpSpPr>
            <a:grpSpLocks/>
          </p:cNvGrpSpPr>
          <p:nvPr/>
        </p:nvGrpSpPr>
        <p:grpSpPr bwMode="auto">
          <a:xfrm>
            <a:off x="1976048" y="3979900"/>
            <a:ext cx="5064126" cy="547688"/>
            <a:chOff x="1268" y="3207"/>
            <a:chExt cx="3190" cy="345"/>
          </a:xfrm>
        </p:grpSpPr>
        <p:sp>
          <p:nvSpPr>
            <p:cNvPr id="69" name="AutoShape 43"/>
            <p:cNvSpPr>
              <a:spLocks noChangeArrowheads="1"/>
            </p:cNvSpPr>
            <p:nvPr/>
          </p:nvSpPr>
          <p:spPr bwMode="gray">
            <a:xfrm>
              <a:off x="1418" y="3207"/>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0" name="Text Box 52"/>
            <p:cNvSpPr txBox="1">
              <a:spLocks noChangeArrowheads="1"/>
            </p:cNvSpPr>
            <p:nvPr/>
          </p:nvSpPr>
          <p:spPr bwMode="gray">
            <a:xfrm>
              <a:off x="1513" y="3255"/>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Жауапкершілік жүгі </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71" name="Group 86"/>
            <p:cNvGrpSpPr>
              <a:grpSpLocks/>
            </p:cNvGrpSpPr>
            <p:nvPr/>
          </p:nvGrpSpPr>
          <p:grpSpPr bwMode="auto">
            <a:xfrm>
              <a:off x="1268" y="3254"/>
              <a:ext cx="266" cy="298"/>
              <a:chOff x="1415" y="1276"/>
              <a:chExt cx="266" cy="298"/>
            </a:xfrm>
          </p:grpSpPr>
          <p:pic>
            <p:nvPicPr>
              <p:cNvPr id="72" name="Picture 8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Oval 88"/>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4" name="Oval 89"/>
              <p:cNvSpPr>
                <a:spLocks noChangeArrowheads="1"/>
              </p:cNvSpPr>
              <p:nvPr/>
            </p:nvSpPr>
            <p:spPr bwMode="gray">
              <a:xfrm flipH="1">
                <a:off x="1422" y="1282"/>
                <a:ext cx="254" cy="254"/>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solidFill>
                  <a:srgbClr val="F07877"/>
                </a:solidFill>
              </a:ln>
              <a:effectLst>
                <a:outerShdw blurRad="57150" dist="19050" dir="5400000" algn="ctr" rotWithShape="0">
                  <a:srgbClr val="000000">
                    <a:alpha val="63000"/>
                  </a:srgbClr>
                </a:outerShdw>
              </a:effectLst>
              <a:ex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 lastClr="FFFFFF"/>
                  </a:solidFill>
                  <a:effectLst/>
                  <a:uLnTx/>
                  <a:uFillTx/>
                  <a:latin typeface="Calibri"/>
                  <a:ea typeface="+mn-ea"/>
                  <a:cs typeface="+mn-cs"/>
                </a:endParaRPr>
              </a:p>
            </p:txBody>
          </p:sp>
        </p:grpSp>
      </p:grpSp>
      <p:pic>
        <p:nvPicPr>
          <p:cNvPr id="75"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3887" y="3290888"/>
            <a:ext cx="276225" cy="27622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63527" y="4132063"/>
            <a:ext cx="276225" cy="276225"/>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01461" y="4158257"/>
            <a:ext cx="276225" cy="276225"/>
          </a:xfrm>
          <a:prstGeom prst="rect">
            <a:avLst/>
          </a:prstGeom>
          <a:noFill/>
          <a:extLst>
            <a:ext uri="{909E8E84-426E-40DD-AFC4-6F175D3DCCD1}">
              <a14:hiddenFill xmlns="" xmlns:a14="http://schemas.microsoft.com/office/drawing/2010/main">
                <a:solidFill>
                  <a:srgbClr val="FFFFFF"/>
                </a:solidFill>
              </a14:hiddenFill>
            </a:ext>
          </a:extLst>
        </p:spPr>
      </p:pic>
      <p:sp>
        <p:nvSpPr>
          <p:cNvPr id="78" name="TextBox 77"/>
          <p:cNvSpPr txBox="1"/>
          <p:nvPr/>
        </p:nvSpPr>
        <p:spPr>
          <a:xfrm flipH="1">
            <a:off x="2064827" y="4132063"/>
            <a:ext cx="161251" cy="369332"/>
          </a:xfrm>
          <a:prstGeom prst="rect">
            <a:avLst/>
          </a:prstGeom>
          <a:noFill/>
        </p:spPr>
        <p:txBody>
          <a:bodyPr wrap="square" rtlCol="0">
            <a:spAutoFit/>
          </a:bodyPr>
          <a:lstStyle/>
          <a:p>
            <a:r>
              <a:rPr lang="kk-KZ" dirty="0" smtClean="0">
                <a:solidFill>
                  <a:schemeClr val="bg1"/>
                </a:solidFill>
              </a:rPr>
              <a:t>6</a:t>
            </a:r>
            <a:endParaRPr lang="ru-RU" dirty="0">
              <a:solidFill>
                <a:schemeClr val="bg1"/>
              </a:solidFill>
            </a:endParaRPr>
          </a:p>
        </p:txBody>
      </p:sp>
      <p:grpSp>
        <p:nvGrpSpPr>
          <p:cNvPr id="79" name="Group 96"/>
          <p:cNvGrpSpPr>
            <a:grpSpLocks/>
          </p:cNvGrpSpPr>
          <p:nvPr/>
        </p:nvGrpSpPr>
        <p:grpSpPr bwMode="auto">
          <a:xfrm>
            <a:off x="1963738" y="4602336"/>
            <a:ext cx="5064126" cy="547688"/>
            <a:chOff x="1268" y="3207"/>
            <a:chExt cx="3190" cy="345"/>
          </a:xfrm>
        </p:grpSpPr>
        <p:sp>
          <p:nvSpPr>
            <p:cNvPr id="80" name="AutoShape 43"/>
            <p:cNvSpPr>
              <a:spLocks noChangeArrowheads="1"/>
            </p:cNvSpPr>
            <p:nvPr/>
          </p:nvSpPr>
          <p:spPr bwMode="gray">
            <a:xfrm>
              <a:off x="1418" y="3207"/>
              <a:ext cx="3040" cy="334"/>
            </a:xfrm>
            <a:prstGeom prst="roundRect">
              <a:avLst>
                <a:gd name="adj" fmla="val 50000"/>
              </a:avLst>
            </a:prstGeom>
            <a:solidFill>
              <a:sysClr val="window" lastClr="FFFFFF"/>
            </a:soli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1" name="Text Box 52"/>
            <p:cNvSpPr txBox="1">
              <a:spLocks noChangeArrowheads="1"/>
            </p:cNvSpPr>
            <p:nvPr/>
          </p:nvSpPr>
          <p:spPr bwMode="gray">
            <a:xfrm>
              <a:off x="1521" y="3255"/>
              <a:ext cx="2633"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Жобаның ресурсы</a:t>
              </a:r>
              <a:endParaRPr kumimoji="0" lang="ru-RU" sz="2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grpSp>
          <p:nvGrpSpPr>
            <p:cNvPr id="82" name="Group 85"/>
            <p:cNvGrpSpPr>
              <a:grpSpLocks/>
            </p:cNvGrpSpPr>
            <p:nvPr/>
          </p:nvGrpSpPr>
          <p:grpSpPr bwMode="auto">
            <a:xfrm>
              <a:off x="1268" y="3254"/>
              <a:ext cx="266" cy="298"/>
              <a:chOff x="1414" y="3206"/>
              <a:chExt cx="266" cy="298"/>
            </a:xfrm>
          </p:grpSpPr>
          <p:grpSp>
            <p:nvGrpSpPr>
              <p:cNvPr id="83" name="Group 86"/>
              <p:cNvGrpSpPr>
                <a:grpSpLocks/>
              </p:cNvGrpSpPr>
              <p:nvPr/>
            </p:nvGrpSpPr>
            <p:grpSpPr bwMode="auto">
              <a:xfrm>
                <a:off x="1414" y="3206"/>
                <a:ext cx="266" cy="298"/>
                <a:chOff x="1415" y="1276"/>
                <a:chExt cx="266" cy="298"/>
              </a:xfrm>
            </p:grpSpPr>
            <p:pic>
              <p:nvPicPr>
                <p:cNvPr id="85" name="Picture 8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86" name="Oval 88"/>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7" name="Oval 89"/>
                <p:cNvSpPr>
                  <a:spLocks noChangeArrowheads="1"/>
                </p:cNvSpPr>
                <p:nvPr/>
              </p:nvSpPr>
              <p:spPr bwMode="gray">
                <a:xfrm flipH="1">
                  <a:off x="1422" y="1282"/>
                  <a:ext cx="254" cy="254"/>
                </a:xfrm>
                <a:prstGeom prst="ellipse">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solidFill>
                    <a:sysClr val="window" lastClr="FFFFFF">
                      <a:lumMod val="65000"/>
                    </a:sysClr>
                  </a:solidFill>
                </a:ln>
                <a:effectLst>
                  <a:outerShdw blurRad="57150" dist="19050" dir="5400000" algn="ctr" rotWithShape="0">
                    <a:srgbClr val="000000">
                      <a:alpha val="63000"/>
                    </a:srgbClr>
                  </a:outerShdw>
                </a:effectLst>
                <a:ex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88"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0" y="1286"/>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4" name="Text Box 91"/>
              <p:cNvSpPr txBox="1">
                <a:spLocks noChangeArrowheads="1"/>
              </p:cNvSpPr>
              <p:nvPr/>
            </p:nvSpPr>
            <p:spPr bwMode="gray">
              <a:xfrm>
                <a:off x="1440" y="3222"/>
                <a:ext cx="206"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smtClean="0">
                    <a:ln>
                      <a:noFill/>
                    </a:ln>
                    <a:solidFill>
                      <a:srgbClr val="FFFFFF"/>
                    </a:solidFill>
                    <a:effectLst/>
                    <a:uLnTx/>
                    <a:uFillTx/>
                    <a:latin typeface="Calibri"/>
                    <a:ea typeface="+mn-ea"/>
                    <a:cs typeface="+mn-cs"/>
                  </a:rPr>
                  <a:t>7</a:t>
                </a:r>
                <a:endParaRPr kumimoji="0" lang="en-US" sz="2200" b="1" i="0" u="none" strike="noStrike" kern="1200" cap="none" spc="0" normalizeH="0" baseline="0" noProof="0" dirty="0">
                  <a:ln>
                    <a:noFill/>
                  </a:ln>
                  <a:solidFill>
                    <a:srgbClr val="FFFFFF"/>
                  </a:solidFill>
                  <a:effectLst/>
                  <a:uLnTx/>
                  <a:uFillTx/>
                  <a:latin typeface="Calibri"/>
                  <a:ea typeface="+mn-ea"/>
                  <a:cs typeface="+mn-cs"/>
                </a:endParaRPr>
              </a:p>
            </p:txBody>
          </p:sp>
        </p:grpSp>
      </p:grpSp>
      <p:sp>
        <p:nvSpPr>
          <p:cNvPr id="89" name="TextBox 88"/>
          <p:cNvSpPr txBox="1"/>
          <p:nvPr/>
        </p:nvSpPr>
        <p:spPr>
          <a:xfrm>
            <a:off x="2459038" y="188640"/>
            <a:ext cx="3553122"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Мазмұны</a:t>
            </a:r>
          </a:p>
        </p:txBody>
      </p:sp>
    </p:spTree>
    <p:extLst>
      <p:ext uri="{BB962C8B-B14F-4D97-AF65-F5344CB8AC3E}">
        <p14:creationId xmlns="" xmlns:p14="http://schemas.microsoft.com/office/powerpoint/2010/main" val="258788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357166"/>
            <a:ext cx="6624736" cy="2308324"/>
          </a:xfrm>
          <a:prstGeom prst="rect">
            <a:avLst/>
          </a:prstGeom>
        </p:spPr>
        <p:txBody>
          <a:bodyPr wrap="square">
            <a:spAutoFit/>
          </a:bodyPr>
          <a:lstStyle/>
          <a:p>
            <a:r>
              <a:rPr lang="ru-RU" sz="3600" b="1" dirty="0" err="1">
                <a:solidFill>
                  <a:srgbClr val="002060"/>
                </a:solidFill>
                <a:latin typeface="Verdana" pitchFamily="34" charset="0"/>
                <a:ea typeface="Verdana" pitchFamily="34" charset="0"/>
                <a:cs typeface="Times New Roman" pitchFamily="18" charset="0"/>
              </a:rPr>
              <a:t>Күтілетін</a:t>
            </a:r>
            <a:r>
              <a:rPr lang="ru-RU" sz="3600" b="1" dirty="0">
                <a:solidFill>
                  <a:srgbClr val="002060"/>
                </a:solidFill>
                <a:latin typeface="Verdana" pitchFamily="34" charset="0"/>
                <a:ea typeface="Verdana" pitchFamily="34" charset="0"/>
                <a:cs typeface="Times New Roman" pitchFamily="18" charset="0"/>
              </a:rPr>
              <a:t> </a:t>
            </a:r>
            <a:r>
              <a:rPr lang="ru-RU" sz="3600" b="1" dirty="0" err="1">
                <a:solidFill>
                  <a:srgbClr val="002060"/>
                </a:solidFill>
                <a:latin typeface="Verdana" pitchFamily="34" charset="0"/>
                <a:ea typeface="Verdana" pitchFamily="34" charset="0"/>
                <a:cs typeface="Times New Roman" pitchFamily="18" charset="0"/>
              </a:rPr>
              <a:t>нәтижелер</a:t>
            </a:r>
            <a:r>
              <a:rPr lang="ru-RU" sz="3600" b="1" dirty="0">
                <a:solidFill>
                  <a:srgbClr val="002060"/>
                </a:solidFill>
                <a:latin typeface="Verdana" pitchFamily="34" charset="0"/>
                <a:ea typeface="Verdana" pitchFamily="34" charset="0"/>
                <a:cs typeface="Times New Roman" pitchFamily="18" charset="0"/>
              </a:rPr>
              <a:t> </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бұл</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жобаның</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көмегімен</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қол</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жеткізілетін</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өнімнің</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істің</a:t>
            </a:r>
            <a:r>
              <a:rPr lang="ru-RU" sz="3600" dirty="0">
                <a:solidFill>
                  <a:srgbClr val="002060"/>
                </a:solidFill>
                <a:latin typeface="Verdana" pitchFamily="34" charset="0"/>
                <a:ea typeface="Verdana" pitchFamily="34" charset="0"/>
                <a:cs typeface="Times New Roman" pitchFamily="18" charset="0"/>
              </a:rPr>
              <a:t>) </a:t>
            </a:r>
            <a:r>
              <a:rPr lang="ru-RU" sz="3600" dirty="0" err="1">
                <a:solidFill>
                  <a:srgbClr val="002060"/>
                </a:solidFill>
                <a:latin typeface="Verdana" pitchFamily="34" charset="0"/>
                <a:ea typeface="Verdana" pitchFamily="34" charset="0"/>
                <a:cs typeface="Times New Roman" pitchFamily="18" charset="0"/>
              </a:rPr>
              <a:t>сипаттамасы</a:t>
            </a:r>
            <a:endParaRPr lang="ru-RU" sz="1600" dirty="0">
              <a:solidFill>
                <a:srgbClr val="002060"/>
              </a:solidFill>
              <a:latin typeface="Verdana" pitchFamily="34" charset="0"/>
              <a:ea typeface="Verdana" pitchFamily="34" charset="0"/>
              <a:cs typeface="Times New Roman" pitchFamily="18" charset="0"/>
            </a:endParaRPr>
          </a:p>
        </p:txBody>
      </p:sp>
      <p:pic>
        <p:nvPicPr>
          <p:cNvPr id="3" name="Picture 2" descr="C:\Users\worker\Desktop\c2ab90d10b2b1be98fb7e747d1fe6e9d_xl-1080x720.jpg"/>
          <p:cNvPicPr>
            <a:picLocks noChangeAspect="1" noChangeArrowheads="1"/>
          </p:cNvPicPr>
          <p:nvPr/>
        </p:nvPicPr>
        <p:blipFill>
          <a:blip r:embed="rId2"/>
          <a:srcRect/>
          <a:stretch>
            <a:fillRect/>
          </a:stretch>
        </p:blipFill>
        <p:spPr bwMode="auto">
          <a:xfrm>
            <a:off x="2071669" y="2928934"/>
            <a:ext cx="6245031" cy="3286148"/>
          </a:xfrm>
          <a:prstGeom prst="rect">
            <a:avLst/>
          </a:prstGeom>
          <a:noFill/>
        </p:spPr>
      </p:pic>
    </p:spTree>
    <p:extLst>
      <p:ext uri="{BB962C8B-B14F-4D97-AF65-F5344CB8AC3E}">
        <p14:creationId xmlns="" xmlns:p14="http://schemas.microsoft.com/office/powerpoint/2010/main" val="2419656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orker\Desktop\58a045141983e.jpg"/>
          <p:cNvPicPr>
            <a:picLocks noChangeAspect="1" noChangeArrowheads="1"/>
          </p:cNvPicPr>
          <p:nvPr/>
        </p:nvPicPr>
        <p:blipFill>
          <a:blip r:embed="rId2"/>
          <a:srcRect/>
          <a:stretch>
            <a:fillRect/>
          </a:stretch>
        </p:blipFill>
        <p:spPr bwMode="auto">
          <a:xfrm>
            <a:off x="3786182" y="1000108"/>
            <a:ext cx="4714908" cy="2652136"/>
          </a:xfrm>
          <a:prstGeom prst="rect">
            <a:avLst/>
          </a:prstGeom>
          <a:noFill/>
        </p:spPr>
      </p:pic>
      <p:sp>
        <p:nvSpPr>
          <p:cNvPr id="3" name="TextBox 2"/>
          <p:cNvSpPr txBox="1"/>
          <p:nvPr/>
        </p:nvSpPr>
        <p:spPr>
          <a:xfrm>
            <a:off x="1785918" y="214290"/>
            <a:ext cx="5059398" cy="523220"/>
          </a:xfrm>
          <a:prstGeom prst="rect">
            <a:avLst/>
          </a:prstGeom>
          <a:noFill/>
        </p:spPr>
        <p:txBody>
          <a:bodyPr wrap="none" rtlCol="0">
            <a:spAutoFit/>
          </a:bodyPr>
          <a:lstStyle/>
          <a:p>
            <a:r>
              <a:rPr lang="kk-KZ" sz="2800" b="1" dirty="0" smtClean="0">
                <a:solidFill>
                  <a:srgbClr val="002060"/>
                </a:solidFill>
                <a:latin typeface="Verdana" pitchFamily="34" charset="0"/>
                <a:ea typeface="Verdana" pitchFamily="34" charset="0"/>
                <a:cs typeface="Times New Roman" pitchFamily="18" charset="0"/>
              </a:rPr>
              <a:t>Жобаның географиясы</a:t>
            </a:r>
            <a:endParaRPr lang="ru-RU" sz="2800" b="1" dirty="0">
              <a:solidFill>
                <a:srgbClr val="002060"/>
              </a:solidFill>
              <a:latin typeface="Verdana" pitchFamily="34" charset="0"/>
              <a:ea typeface="Verdana" pitchFamily="34" charset="0"/>
              <a:cs typeface="Times New Roman" pitchFamily="18" charset="0"/>
            </a:endParaRPr>
          </a:p>
        </p:txBody>
      </p:sp>
      <p:pic>
        <p:nvPicPr>
          <p:cNvPr id="4" name="Picture 2" descr="C:\Users\worker\Desktop\eb5e3809f84cb62057dad2d5db70e6c9.jpg"/>
          <p:cNvPicPr>
            <a:picLocks noChangeAspect="1" noChangeArrowheads="1"/>
          </p:cNvPicPr>
          <p:nvPr/>
        </p:nvPicPr>
        <p:blipFill>
          <a:blip r:embed="rId3"/>
          <a:srcRect/>
          <a:stretch>
            <a:fillRect/>
          </a:stretch>
        </p:blipFill>
        <p:spPr bwMode="auto">
          <a:xfrm>
            <a:off x="5643570" y="4919651"/>
            <a:ext cx="3214710" cy="1775602"/>
          </a:xfrm>
          <a:prstGeom prst="rect">
            <a:avLst/>
          </a:prstGeom>
          <a:noFill/>
        </p:spPr>
      </p:pic>
      <p:sp>
        <p:nvSpPr>
          <p:cNvPr id="5" name="TextBox 4"/>
          <p:cNvSpPr txBox="1"/>
          <p:nvPr/>
        </p:nvSpPr>
        <p:spPr>
          <a:xfrm>
            <a:off x="1571604" y="3857628"/>
            <a:ext cx="4127288" cy="1569660"/>
          </a:xfrm>
          <a:prstGeom prst="rect">
            <a:avLst/>
          </a:prstGeom>
          <a:noFill/>
        </p:spPr>
        <p:txBody>
          <a:bodyPr wrap="square" rtlCol="0">
            <a:spAutoFit/>
          </a:bodyPr>
          <a:lstStyle/>
          <a:p>
            <a:pPr algn="ctr"/>
            <a:r>
              <a:rPr lang="kk-KZ" sz="4000" b="1" dirty="0" smtClean="0">
                <a:solidFill>
                  <a:srgbClr val="7030A0"/>
                </a:solidFill>
                <a:latin typeface="Times New Roman" pitchFamily="18" charset="0"/>
                <a:cs typeface="Times New Roman" pitchFamily="18" charset="0"/>
              </a:rPr>
              <a:t>   </a:t>
            </a:r>
            <a:r>
              <a:rPr lang="kk-KZ" sz="2800" b="1" dirty="0" smtClean="0">
                <a:solidFill>
                  <a:srgbClr val="002060"/>
                </a:solidFill>
                <a:latin typeface="Verdana" pitchFamily="34" charset="0"/>
                <a:ea typeface="Verdana" pitchFamily="34" charset="0"/>
                <a:cs typeface="Times New Roman" pitchFamily="18" charset="0"/>
              </a:rPr>
              <a:t>Жобаны іске асырудың жоспарын құру.</a:t>
            </a:r>
            <a:endParaRPr lang="ru-RU" sz="2800" b="1" dirty="0">
              <a:solidFill>
                <a:srgbClr val="002060"/>
              </a:solidFill>
              <a:latin typeface="Verdana" pitchFamily="34" charset="0"/>
              <a:ea typeface="Verdana" pitchFamily="34" charset="0"/>
              <a:cs typeface="Times New Roman" pitchFamily="18" charset="0"/>
            </a:endParaRPr>
          </a:p>
        </p:txBody>
      </p:sp>
    </p:spTree>
    <p:extLst>
      <p:ext uri="{BB962C8B-B14F-4D97-AF65-F5344CB8AC3E}">
        <p14:creationId xmlns="" xmlns:p14="http://schemas.microsoft.com/office/powerpoint/2010/main" val="163486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498</TotalTime>
  <Words>423</Words>
  <Application>Microsoft Office PowerPoint</Application>
  <PresentationFormat>Экран (4:3)</PresentationFormat>
  <Paragraphs>82</Paragraphs>
  <Slides>23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Галерея</vt:lpstr>
      <vt:lpstr>1_Галерея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Ернияз</dc:creator>
  <cp:lastModifiedBy>User</cp:lastModifiedBy>
  <cp:revision>29</cp:revision>
  <dcterms:created xsi:type="dcterms:W3CDTF">2021-01-04T04:16:19Z</dcterms:created>
  <dcterms:modified xsi:type="dcterms:W3CDTF">2021-01-06T10:05:41Z</dcterms:modified>
</cp:coreProperties>
</file>