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56" r:id="rId2"/>
    <p:sldId id="282" r:id="rId3"/>
    <p:sldId id="276" r:id="rId4"/>
    <p:sldId id="262" r:id="rId5"/>
    <p:sldId id="267" r:id="rId6"/>
    <p:sldId id="288" r:id="rId7"/>
    <p:sldId id="278" r:id="rId8"/>
    <p:sldId id="287" r:id="rId9"/>
    <p:sldId id="265" r:id="rId10"/>
    <p:sldId id="268" r:id="rId11"/>
    <p:sldId id="283" r:id="rId12"/>
    <p:sldId id="285"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45C789"/>
    <a:srgbClr val="239C9F"/>
    <a:srgbClr val="BE0296"/>
    <a:srgbClr val="0000FF"/>
    <a:srgbClr val="FF33CC"/>
    <a:srgbClr val="FCD9B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60" autoAdjust="0"/>
  </p:normalViewPr>
  <p:slideViewPr>
    <p:cSldViewPr>
      <p:cViewPr varScale="1">
        <p:scale>
          <a:sx n="101" d="100"/>
          <a:sy n="101" d="100"/>
        </p:scale>
        <p:origin x="-19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B0F9E-4830-4F0C-9701-7F4E490CFEF3}" type="datetimeFigureOut">
              <a:rPr lang="ru-RU" smtClean="0"/>
              <a:pPr/>
              <a:t>26.11.2020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B9C08-CB3B-4938-8DF7-8E23559C77A2}" type="slidenum">
              <a:rPr lang="ru-RU" smtClean="0"/>
              <a:pPr/>
              <a:t>‹#›</a:t>
            </a:fld>
            <a:endParaRPr lang="ru-RU"/>
          </a:p>
        </p:txBody>
      </p:sp>
    </p:spTree>
    <p:extLst>
      <p:ext uri="{BB962C8B-B14F-4D97-AF65-F5344CB8AC3E}">
        <p14:creationId xmlns:p14="http://schemas.microsoft.com/office/powerpoint/2010/main" val="1450779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8B9C08-CB3B-4938-8DF7-8E23559C77A2}" type="slidenum">
              <a:rPr lang="ru-RU" smtClean="0"/>
              <a:pPr/>
              <a:t>7</a:t>
            </a:fld>
            <a:endParaRPr lang="ru-RU"/>
          </a:p>
        </p:txBody>
      </p:sp>
    </p:spTree>
    <p:extLst>
      <p:ext uri="{BB962C8B-B14F-4D97-AF65-F5344CB8AC3E}">
        <p14:creationId xmlns:p14="http://schemas.microsoft.com/office/powerpoint/2010/main" val="21938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8B9C08-CB3B-4938-8DF7-8E23559C77A2}" type="slidenum">
              <a:rPr lang="ru-RU" smtClean="0"/>
              <a:pPr/>
              <a:t>13</a:t>
            </a:fld>
            <a:endParaRPr lang="ru-RU"/>
          </a:p>
        </p:txBody>
      </p:sp>
    </p:spTree>
    <p:extLst>
      <p:ext uri="{BB962C8B-B14F-4D97-AF65-F5344CB8AC3E}">
        <p14:creationId xmlns:p14="http://schemas.microsoft.com/office/powerpoint/2010/main" val="327391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05022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44815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88569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95903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38074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03509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34032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24761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2905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12032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67114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26.11.2020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17260375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51620" y="620688"/>
            <a:ext cx="6840760" cy="1908215"/>
          </a:xfrm>
          <a:prstGeom prst="rect">
            <a:avLst/>
          </a:prstGeom>
        </p:spPr>
        <p:txBody>
          <a:bodyPr wrap="square">
            <a:spAutoFit/>
          </a:bodyPr>
          <a:lstStyle/>
          <a:p>
            <a:pPr algn="ctr"/>
            <a:endParaRPr lang="ru-RU"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endParaRPr>
          </a:p>
          <a:p>
            <a:pPr algn="ctr"/>
            <a:endParaRPr lang="ru-RU" b="1" cap="all" dirty="0">
              <a:ln w="9000" cmpd="sng">
                <a:solidFill>
                  <a:schemeClr val="accent4">
                    <a:shade val="50000"/>
                    <a:satMod val="120000"/>
                  </a:schemeClr>
                </a:solidFill>
                <a:prstDash val="solid"/>
              </a:ln>
              <a:solidFill>
                <a:srgbClr val="FF33CC"/>
              </a:solidFill>
              <a:effectLst>
                <a:reflection blurRad="12700" stA="28000" endPos="45000" dist="1000" dir="5400000" sy="-100000" algn="bl" rotWithShape="0"/>
              </a:effectLst>
              <a:latin typeface="Times New Roman" pitchFamily="18" charset="0"/>
              <a:cs typeface="Times New Roman" pitchFamily="18" charset="0"/>
            </a:endParaRPr>
          </a:p>
          <a:p>
            <a:pPr algn="ctr"/>
            <a:endParaRPr lang="ru-RU" sz="4000" b="1" cap="all" dirty="0">
              <a:ln w="9000" cmpd="sng">
                <a:solidFill>
                  <a:schemeClr val="accent4">
                    <a:shade val="50000"/>
                    <a:satMod val="120000"/>
                  </a:schemeClr>
                </a:solidFill>
                <a:prstDash val="solid"/>
              </a:ln>
              <a:solidFill>
                <a:srgbClr val="FF33CC"/>
              </a:solidFill>
              <a:effectLst>
                <a:reflection blurRad="12700" stA="28000" endPos="45000" dist="1000" dir="5400000" sy="-100000" algn="bl" rotWithShape="0"/>
              </a:effectLst>
              <a:latin typeface="Cambria" panose="02040503050406030204" pitchFamily="18" charset="0"/>
            </a:endParaRPr>
          </a:p>
          <a:p>
            <a:pPr algn="ctr"/>
            <a:endParaRPr lang="kk-KZ" sz="1400" b="1" cap="all" dirty="0">
              <a:ln w="9000" cmpd="sng">
                <a:solidFill>
                  <a:schemeClr val="accent4">
                    <a:shade val="50000"/>
                    <a:satMod val="120000"/>
                  </a:schemeClr>
                </a:solidFill>
                <a:prstDash val="solid"/>
              </a:ln>
              <a:solidFill>
                <a:srgbClr val="FF33CC"/>
              </a:solidFill>
              <a:effectLst>
                <a:reflection blurRad="12700" stA="28000" endPos="45000" dist="1000" dir="5400000" sy="-100000" algn="bl" rotWithShape="0"/>
              </a:effectLst>
            </a:endParaRPr>
          </a:p>
          <a:p>
            <a:pPr algn="ctr"/>
            <a:r>
              <a:rPr lang="kk-KZ" sz="1400" b="1" cap="all" dirty="0">
                <a:ln w="9000" cmpd="sng">
                  <a:solidFill>
                    <a:schemeClr val="accent4">
                      <a:shade val="50000"/>
                      <a:satMod val="120000"/>
                    </a:schemeClr>
                  </a:solidFill>
                  <a:prstDash val="solid"/>
                </a:ln>
                <a:solidFill>
                  <a:srgbClr val="FF33CC"/>
                </a:solidFill>
                <a:effectLst>
                  <a:reflection blurRad="12700" stA="28000" endPos="45000" dist="1000" dir="5400000" sy="-100000" algn="bl" rotWithShape="0"/>
                </a:effectLst>
              </a:rPr>
              <a:t>                                                                                                                                                                                                                </a:t>
            </a:r>
            <a:r>
              <a:rPr lang="kk-KZ" sz="14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                                                                                                                                                                    </a:t>
            </a:r>
          </a:p>
          <a:p>
            <a:pPr algn="ctr"/>
            <a:endParaRPr lang="kk-KZ" sz="14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r>
              <a:rPr lang="kk-KZ" sz="2400" dirty="0">
                <a:solidFill>
                  <a:srgbClr val="002060"/>
                </a:solidFill>
                <a:latin typeface="Times New Roman" pitchFamily="18" charset="0"/>
                <a:cs typeface="Times New Roman" pitchFamily="18" charset="0"/>
              </a:rPr>
              <a:t>Балқаш қаласы., ЖББ №8 орта мектебі</a:t>
            </a:r>
            <a:endParaRPr lang="ru-RU" sz="2400" dirty="0">
              <a:solidFill>
                <a:srgbClr val="002060"/>
              </a:solidFill>
              <a:latin typeface="Times New Roman" pitchFamily="18" charset="0"/>
              <a:cs typeface="Times New Roman" pitchFamily="18" charset="0"/>
            </a:endParaRPr>
          </a:p>
        </p:txBody>
      </p:sp>
      <p:sp>
        <p:nvSpPr>
          <p:cNvPr id="7" name="TextBox 6"/>
          <p:cNvSpPr txBox="1"/>
          <p:nvPr/>
        </p:nvSpPr>
        <p:spPr>
          <a:xfrm>
            <a:off x="5580112" y="4906278"/>
            <a:ext cx="3899373" cy="646331"/>
          </a:xfrm>
          <a:prstGeom prst="rect">
            <a:avLst/>
          </a:prstGeom>
          <a:noFill/>
        </p:spPr>
        <p:txBody>
          <a:bodyPr wrap="square" rtlCol="0">
            <a:spAutoFit/>
          </a:bodyPr>
          <a:lstStyle/>
          <a:p>
            <a:r>
              <a:rPr lang="ru-RU" dirty="0">
                <a:solidFill>
                  <a:srgbClr val="002060"/>
                </a:solidFill>
              </a:rPr>
              <a:t>   </a:t>
            </a:r>
            <a:r>
              <a:rPr lang="ru-RU" dirty="0" err="1">
                <a:solidFill>
                  <a:srgbClr val="002060"/>
                </a:solidFill>
                <a:latin typeface="Times New Roman" pitchFamily="18" charset="0"/>
                <a:cs typeface="Times New Roman" pitchFamily="18" charset="0"/>
              </a:rPr>
              <a:t>Қыбырат</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Серікгүл</a:t>
            </a:r>
            <a:endParaRPr lang="ru-RU"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Өзін-өзі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тану</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мұғалімі</a:t>
            </a:r>
            <a:endParaRPr lang="ru-RU" dirty="0">
              <a:solidFill>
                <a:srgbClr val="002060"/>
              </a:solidFill>
              <a:latin typeface="Times New Roman" pitchFamily="18" charset="0"/>
              <a:cs typeface="Times New Roman" pitchFamily="18" charset="0"/>
            </a:endParaRPr>
          </a:p>
        </p:txBody>
      </p:sp>
      <p:sp>
        <p:nvSpPr>
          <p:cNvPr id="2" name="TextBox 1"/>
          <p:cNvSpPr txBox="1"/>
          <p:nvPr/>
        </p:nvSpPr>
        <p:spPr>
          <a:xfrm>
            <a:off x="1403648" y="2132856"/>
            <a:ext cx="6480720" cy="1446550"/>
          </a:xfrm>
          <a:prstGeom prst="rect">
            <a:avLst/>
          </a:prstGeom>
          <a:noFill/>
        </p:spPr>
        <p:txBody>
          <a:bodyPr wrap="square" rtlCol="0">
            <a:spAutoFit/>
          </a:bodyPr>
          <a:lstStyle/>
          <a:p>
            <a:pPr algn="ctr"/>
            <a:r>
              <a:rPr lang="kk-KZ" sz="4400" dirty="0" smtClean="0">
                <a:solidFill>
                  <a:srgbClr val="002060"/>
                </a:solidFill>
                <a:latin typeface="Times New Roman" pitchFamily="18" charset="0"/>
                <a:cs typeface="Times New Roman" pitchFamily="18" charset="0"/>
              </a:rPr>
              <a:t>Өзін-өзі тану мен басқа пәндердің интеграциясы</a:t>
            </a:r>
            <a:endParaRPr lang="ru-RU" sz="4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07383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1" y="116632"/>
            <a:ext cx="8811120" cy="86177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k-KZ" sz="3200" b="1" i="1" u="none" strike="noStrike" kern="0" cap="none" spc="0" normalizeH="0" baseline="0" noProof="0" dirty="0">
              <a:ln>
                <a:noFill/>
              </a:ln>
              <a:solidFill>
                <a:srgbClr val="0000FF"/>
              </a:solidFill>
              <a:effectLst>
                <a:outerShdw blurRad="50000" dist="30000" dir="5400000" algn="tl" rotWithShape="0">
                  <a:srgbClr val="000000">
                    <a:alpha val="30000"/>
                  </a:srgbClr>
                </a:outerShdw>
              </a:effectLst>
              <a:uLnTx/>
              <a:uFillTx/>
              <a:latin typeface="Cambria" panose="02040503050406030204" pitchFamily="18" charset="0"/>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0000FF"/>
              </a:solidFill>
              <a:effectLst/>
              <a:uLnTx/>
              <a:uFillTx/>
            </a:endParaRPr>
          </a:p>
        </p:txBody>
      </p:sp>
      <p:sp>
        <p:nvSpPr>
          <p:cNvPr id="7" name="Прямоугольник 6"/>
          <p:cNvSpPr/>
          <p:nvPr/>
        </p:nvSpPr>
        <p:spPr>
          <a:xfrm>
            <a:off x="251521" y="116632"/>
            <a:ext cx="8712967" cy="4708981"/>
          </a:xfrm>
          <a:prstGeom prst="rect">
            <a:avLst/>
          </a:prstGeom>
        </p:spPr>
        <p:txBody>
          <a:bodyPr wrap="square">
            <a:spAutoFit/>
          </a:bodyPr>
          <a:lstStyle/>
          <a:p>
            <a:pPr algn="ctr"/>
            <a:endParaRPr lang="ru-RU" sz="2000" b="1" dirty="0">
              <a:solidFill>
                <a:srgbClr val="FF0000"/>
              </a:solidFill>
              <a:latin typeface="Times New Roman" pitchFamily="18" charset="0"/>
              <a:cs typeface="Times New Roman" pitchFamily="18" charset="0"/>
            </a:endParaRPr>
          </a:p>
          <a:p>
            <a:pPr algn="ctr"/>
            <a:r>
              <a:rPr lang="ru-RU" sz="2000" b="1" dirty="0" err="1">
                <a:solidFill>
                  <a:srgbClr val="002060"/>
                </a:solidFill>
                <a:latin typeface="Times New Roman" pitchFamily="18" charset="0"/>
                <a:cs typeface="Times New Roman" pitchFamily="18" charset="0"/>
              </a:rPr>
              <a:t>Оқу</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пәнінің</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мазмұнынан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жалпыадамзаттық</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құндылықтарды</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анықтау</a:t>
            </a:r>
            <a:endParaRPr lang="ru-RU" sz="2000" b="1" dirty="0">
              <a:solidFill>
                <a:srgbClr val="002060"/>
              </a:solidFill>
              <a:latin typeface="Times New Roman" pitchFamily="18" charset="0"/>
              <a:cs typeface="Times New Roman" pitchFamily="18" charset="0"/>
            </a:endParaRPr>
          </a:p>
          <a:p>
            <a:pPr algn="ctr"/>
            <a:r>
              <a:rPr lang="ru-RU" sz="2000" b="1" dirty="0" err="1">
                <a:solidFill>
                  <a:srgbClr val="002060"/>
                </a:solidFill>
                <a:latin typeface="Times New Roman" pitchFamily="18" charset="0"/>
                <a:cs typeface="Times New Roman" pitchFamily="18" charset="0"/>
              </a:rPr>
              <a:t>Жаратылыстану</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бағытытындағы</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пәндермен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интеграциялау</a:t>
            </a:r>
            <a:r>
              <a:rPr lang="ru-RU" sz="2000" b="1" dirty="0">
                <a:solidFill>
                  <a:srgbClr val="002060"/>
                </a:solidFill>
                <a:latin typeface="Times New Roman" pitchFamily="18" charset="0"/>
                <a:cs typeface="Times New Roman" pitchFamily="18" charset="0"/>
              </a:rPr>
              <a:t>.</a:t>
            </a:r>
          </a:p>
          <a:p>
            <a:endParaRPr lang="ru-RU" sz="2400" b="1" dirty="0">
              <a:solidFill>
                <a:srgbClr val="002060"/>
              </a:solidFill>
              <a:latin typeface="Times New Roman" pitchFamily="18" charset="0"/>
              <a:cs typeface="Times New Roman" pitchFamily="18" charset="0"/>
            </a:endParaRPr>
          </a:p>
          <a:p>
            <a:endParaRPr lang="ru-RU" sz="2400" b="1" dirty="0">
              <a:solidFill>
                <a:srgbClr val="002060"/>
              </a:solidFill>
              <a:latin typeface="Times New Roman" pitchFamily="18" charset="0"/>
              <a:cs typeface="Times New Roman" pitchFamily="18" charset="0"/>
            </a:endParaRPr>
          </a:p>
          <a:p>
            <a:r>
              <a:rPr lang="ru-RU" sz="2400" dirty="0" err="1">
                <a:solidFill>
                  <a:srgbClr val="002060"/>
                </a:solidFill>
                <a:latin typeface="Times New Roman" pitchFamily="18" charset="0"/>
                <a:cs typeface="Times New Roman" pitchFamily="18" charset="0"/>
              </a:rPr>
              <a:t>Өзін-өзі</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тану</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пәнін</a:t>
            </a:r>
            <a:r>
              <a:rPr lang="ru-RU" sz="2400" dirty="0">
                <a:solidFill>
                  <a:srgbClr val="002060"/>
                </a:solidFill>
                <a:latin typeface="Times New Roman" pitchFamily="18" charset="0"/>
                <a:cs typeface="Times New Roman" pitchFamily="18" charset="0"/>
              </a:rPr>
              <a:t> география </a:t>
            </a:r>
            <a:r>
              <a:rPr lang="ru-RU" sz="2400" dirty="0" err="1">
                <a:solidFill>
                  <a:srgbClr val="002060"/>
                </a:solidFill>
                <a:latin typeface="Times New Roman" pitchFamily="18" charset="0"/>
                <a:cs typeface="Times New Roman" pitchFamily="18" charset="0"/>
              </a:rPr>
              <a:t>пәнімен</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интеграциялау</a:t>
            </a:r>
            <a:endParaRPr lang="ru-RU" sz="2400" dirty="0">
              <a:solidFill>
                <a:srgbClr val="002060"/>
              </a:solidFill>
              <a:latin typeface="Times New Roman" pitchFamily="18" charset="0"/>
              <a:cs typeface="Times New Roman" pitchFamily="18" charset="0"/>
            </a:endParaRPr>
          </a:p>
          <a:p>
            <a:r>
              <a:rPr lang="ru-RU" sz="2400" b="1" dirty="0">
                <a:solidFill>
                  <a:srgbClr val="002060"/>
                </a:solidFill>
                <a:latin typeface="Times New Roman" pitchFamily="18" charset="0"/>
                <a:cs typeface="Times New Roman" pitchFamily="18" charset="0"/>
              </a:rPr>
              <a:t>6-сынып</a:t>
            </a:r>
          </a:p>
          <a:p>
            <a:r>
              <a:rPr lang="ru-RU" sz="2400" b="1" dirty="0" err="1">
                <a:solidFill>
                  <a:srgbClr val="002060"/>
                </a:solidFill>
                <a:latin typeface="Times New Roman" pitchFamily="18" charset="0"/>
                <a:cs typeface="Times New Roman" pitchFamily="18" charset="0"/>
              </a:rPr>
              <a:t>Тақырыбы</a:t>
            </a:r>
            <a:r>
              <a:rPr lang="ru-RU" sz="2400" dirty="0" err="1">
                <a:solidFill>
                  <a:srgbClr val="002060"/>
                </a:solidFill>
                <a:latin typeface="Times New Roman" pitchFamily="18" charset="0"/>
                <a:cs typeface="Times New Roman" pitchFamily="18" charset="0"/>
              </a:rPr>
              <a:t>:Топырақ</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биосфераның</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іргетасы</a:t>
            </a:r>
            <a:r>
              <a:rPr lang="ru-RU" sz="2400" dirty="0">
                <a:solidFill>
                  <a:srgbClr val="002060"/>
                </a:solidFill>
                <a:latin typeface="Times New Roman" pitchFamily="18" charset="0"/>
                <a:cs typeface="Times New Roman" pitchFamily="18" charset="0"/>
              </a:rPr>
              <a:t>.</a:t>
            </a:r>
          </a:p>
          <a:p>
            <a:r>
              <a:rPr lang="ru-RU" sz="2400" b="1" dirty="0" err="1">
                <a:solidFill>
                  <a:srgbClr val="002060"/>
                </a:solidFill>
                <a:latin typeface="Times New Roman" pitchFamily="18" charset="0"/>
                <a:cs typeface="Times New Roman" pitchFamily="18" charset="0"/>
              </a:rPr>
              <a:t>Қорытынды</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біз</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топырақтың</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құрылымен</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биосферамен</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таныстық.Енді</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балалар</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бізде</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топырақ</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тәрізді</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адамдарға</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риясыз</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қызмет</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жасайық.Бір-бірімізге</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қиянат</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жасамай</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әділ</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болуға</a:t>
            </a:r>
            <a:r>
              <a:rPr lang="ru-RU" sz="2400" dirty="0">
                <a:solidFill>
                  <a:srgbClr val="002060"/>
                </a:solidFill>
                <a:latin typeface="Times New Roman" pitchFamily="18" charset="0"/>
                <a:cs typeface="Times New Roman" pitchFamily="18" charset="0"/>
              </a:rPr>
              <a:t> </a:t>
            </a:r>
            <a:r>
              <a:rPr lang="ru-RU" sz="2400" dirty="0" err="1">
                <a:solidFill>
                  <a:srgbClr val="002060"/>
                </a:solidFill>
                <a:latin typeface="Times New Roman" pitchFamily="18" charset="0"/>
                <a:cs typeface="Times New Roman" pitchFamily="18" charset="0"/>
              </a:rPr>
              <a:t>талпынайық</a:t>
            </a:r>
            <a:r>
              <a:rPr lang="ru-RU" sz="2400" dirty="0">
                <a:solidFill>
                  <a:srgbClr val="002060"/>
                </a:solidFill>
                <a:latin typeface="Times New Roman" pitchFamily="18" charset="0"/>
                <a:cs typeface="Times New Roman" pitchFamily="18" charset="0"/>
              </a:rPr>
              <a:t>.</a:t>
            </a:r>
          </a:p>
          <a:p>
            <a:endParaRPr lang="ru-RU" sz="2400" dirty="0" err="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7821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67544" y="116632"/>
            <a:ext cx="8280920"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3200" b="1" i="1" u="none" strike="noStrike" kern="0" cap="none" spc="0" normalizeH="0" baseline="0" noProof="0" dirty="0">
              <a:ln>
                <a:noFill/>
              </a:ln>
              <a:solidFill>
                <a:srgbClr val="0070C0"/>
              </a:solidFill>
              <a:effectLst>
                <a:outerShdw blurRad="50000" dist="30000" dir="5400000" algn="tl" rotWithShape="0">
                  <a:srgbClr val="000000">
                    <a:alpha val="30000"/>
                  </a:srgbClr>
                </a:outerShdw>
              </a:effectLst>
              <a:uLnTx/>
              <a:uFillTx/>
              <a:latin typeface="Cambria" panose="02040503050406030204" pitchFamily="18" charset="0"/>
              <a:ea typeface="+mj-ea"/>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27" y="1111880"/>
            <a:ext cx="2609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33" y="4514452"/>
            <a:ext cx="13954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89" y="3209034"/>
            <a:ext cx="140176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Блок-схема: подготовка 9"/>
          <p:cNvSpPr/>
          <p:nvPr/>
        </p:nvSpPr>
        <p:spPr>
          <a:xfrm>
            <a:off x="709912" y="2140833"/>
            <a:ext cx="1350340" cy="811700"/>
          </a:xfrm>
          <a:prstGeom prst="flowChartPreparation">
            <a:avLst/>
          </a:prstGeom>
          <a:solidFill>
            <a:sysClr val="window" lastClr="FFFFFF"/>
          </a:solidFill>
          <a:ln w="15875" cap="flat" cmpd="sng" algn="ctr">
            <a:solidFill>
              <a:srgbClr val="4584D3">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k-KZ" sz="16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Иілім-ді</a:t>
            </a:r>
            <a:endParaRPr kumimoji="0" lang="ru-RU" sz="16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11" name="Блок-схема: подготовка 10"/>
          <p:cNvSpPr/>
          <p:nvPr/>
        </p:nvSpPr>
        <p:spPr>
          <a:xfrm>
            <a:off x="2337313" y="2195572"/>
            <a:ext cx="1360836" cy="842128"/>
          </a:xfrm>
          <a:prstGeom prst="flowChartPreparation">
            <a:avLst/>
          </a:prstGeom>
          <a:solidFill>
            <a:sysClr val="window" lastClr="FFFFFF"/>
          </a:solidFill>
          <a:ln w="15875" cap="flat" cmpd="sng" algn="ctr">
            <a:solidFill>
              <a:srgbClr val="4584D3">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k-KZ" sz="16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Жеңіл</a:t>
            </a:r>
            <a:endParaRPr kumimoji="0" lang="ru-RU" sz="16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249" y="4581128"/>
            <a:ext cx="147478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249" y="3268538"/>
            <a:ext cx="13589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Блок-схема: подготовка 13"/>
          <p:cNvSpPr/>
          <p:nvPr/>
        </p:nvSpPr>
        <p:spPr>
          <a:xfrm>
            <a:off x="1405048" y="5581253"/>
            <a:ext cx="1542075" cy="1008112"/>
          </a:xfrm>
          <a:prstGeom prst="flowChartPreparation">
            <a:avLst/>
          </a:prstGeom>
          <a:solidFill>
            <a:sysClr val="window" lastClr="FFFFFF"/>
          </a:solidFill>
          <a:ln w="15875" cap="flat" cmpd="sng" algn="ctr">
            <a:solidFill>
              <a:srgbClr val="4584D3">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k-KZ" sz="1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Жемірі-</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kk-KZ" sz="14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луге тұрақты</a:t>
            </a:r>
            <a:endParaRPr kumimoji="0" lang="ru-RU" sz="14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8755" y="1102001"/>
            <a:ext cx="2689225" cy="74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9714" y="2174416"/>
            <a:ext cx="11398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5596" y="2202298"/>
            <a:ext cx="13112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3693" y="3277269"/>
            <a:ext cx="113347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6256" y="3287188"/>
            <a:ext cx="1427163"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5732" y="4456114"/>
            <a:ext cx="13477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2258" y="4479104"/>
            <a:ext cx="137795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29703" y="5589240"/>
            <a:ext cx="15430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title"/>
          </p:nvPr>
        </p:nvSpPr>
        <p:spPr>
          <a:xfrm>
            <a:off x="384646" y="392608"/>
            <a:ext cx="8229600" cy="588120"/>
          </a:xfrm>
        </p:spPr>
        <p:txBody>
          <a:bodyPr>
            <a:normAutofit fontScale="90000"/>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Химия </a:t>
            </a:r>
            <a:r>
              <a:rPr lang="ru-RU" sz="2700" b="1" dirty="0" err="1">
                <a:solidFill>
                  <a:srgbClr val="002060"/>
                </a:solidFill>
                <a:latin typeface="Times New Roman" pitchFamily="18" charset="0"/>
                <a:cs typeface="Times New Roman" pitchFamily="18" charset="0"/>
              </a:rPr>
              <a:t>пәні</a:t>
            </a:r>
            <a:r>
              <a:rPr lang="ru-RU" sz="2700" b="1" dirty="0">
                <a:solidFill>
                  <a:srgbClr val="002060"/>
                </a:solidFill>
                <a:latin typeface="Times New Roman" pitchFamily="18" charset="0"/>
                <a:cs typeface="Times New Roman" pitchFamily="18" charset="0"/>
              </a:rPr>
              <a:t> мен  </a:t>
            </a:r>
            <a:r>
              <a:rPr lang="ru-RU" sz="2700" b="1" dirty="0" err="1">
                <a:solidFill>
                  <a:srgbClr val="002060"/>
                </a:solidFill>
                <a:latin typeface="Times New Roman" pitchFamily="18" charset="0"/>
                <a:cs typeface="Times New Roman" pitchFamily="18" charset="0"/>
              </a:rPr>
              <a:t>өзін-өзі</a:t>
            </a:r>
            <a:r>
              <a:rPr lang="ru-RU" sz="2700" b="1" dirty="0">
                <a:solidFill>
                  <a:srgbClr val="002060"/>
                </a:solidFill>
                <a:latin typeface="Times New Roman" pitchFamily="18" charset="0"/>
                <a:cs typeface="Times New Roman" pitchFamily="18" charset="0"/>
              </a:rPr>
              <a:t> </a:t>
            </a:r>
            <a:r>
              <a:rPr lang="ru-RU" sz="2700" b="1" dirty="0" err="1">
                <a:solidFill>
                  <a:srgbClr val="002060"/>
                </a:solidFill>
                <a:latin typeface="Times New Roman" pitchFamily="18" charset="0"/>
                <a:cs typeface="Times New Roman" pitchFamily="18" charset="0"/>
              </a:rPr>
              <a:t>тану</a:t>
            </a:r>
            <a:r>
              <a:rPr lang="ru-RU" sz="2700" b="1" dirty="0">
                <a:solidFill>
                  <a:srgbClr val="002060"/>
                </a:solidFill>
                <a:latin typeface="Times New Roman" pitchFamily="18" charset="0"/>
                <a:cs typeface="Times New Roman" pitchFamily="18" charset="0"/>
              </a:rPr>
              <a:t> </a:t>
            </a:r>
            <a:r>
              <a:rPr lang="ru-RU" sz="2700" b="1" dirty="0" err="1">
                <a:solidFill>
                  <a:srgbClr val="002060"/>
                </a:solidFill>
                <a:latin typeface="Times New Roman" pitchFamily="18" charset="0"/>
                <a:cs typeface="Times New Roman" pitchFamily="18" charset="0"/>
              </a:rPr>
              <a:t>пәнінің</a:t>
            </a:r>
            <a:r>
              <a:rPr lang="ru-RU" sz="2700" b="1" dirty="0">
                <a:solidFill>
                  <a:srgbClr val="002060"/>
                </a:solidFill>
                <a:latin typeface="Times New Roman" pitchFamily="18" charset="0"/>
                <a:cs typeface="Times New Roman" pitchFamily="18" charset="0"/>
              </a:rPr>
              <a:t> </a:t>
            </a:r>
            <a:r>
              <a:rPr lang="ru-RU" sz="2700" b="1" dirty="0" err="1">
                <a:solidFill>
                  <a:srgbClr val="002060"/>
                </a:solidFill>
                <a:latin typeface="Times New Roman" pitchFamily="18" charset="0"/>
                <a:cs typeface="Times New Roman" pitchFamily="18" charset="0"/>
              </a:rPr>
              <a:t>интеграциясы</a:t>
            </a:r>
            <a:r>
              <a:rPr lang="ru-RU" dirty="0"/>
              <a:t/>
            </a:r>
            <a:br>
              <a:rPr lang="ru-RU" dirty="0"/>
            </a:br>
            <a:endParaRPr lang="ru-RU" dirty="0"/>
          </a:p>
        </p:txBody>
      </p:sp>
    </p:spTree>
    <p:extLst>
      <p:ext uri="{BB962C8B-B14F-4D97-AF65-F5344CB8AC3E}">
        <p14:creationId xmlns:p14="http://schemas.microsoft.com/office/powerpoint/2010/main" val="3434394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0" y="404664"/>
            <a:ext cx="6390456" cy="461665"/>
          </a:xfrm>
          <a:prstGeom prst="rect">
            <a:avLst/>
          </a:prstGeom>
        </p:spPr>
        <p:txBody>
          <a:bodyPr wrap="square">
            <a:spAutoFit/>
          </a:bodyPr>
          <a:lstStyle/>
          <a:p>
            <a:r>
              <a:rPr lang="kk-KZ" sz="2400" b="1" dirty="0">
                <a:solidFill>
                  <a:srgbClr val="FF0000"/>
                </a:solidFill>
                <a:latin typeface="Times New Roman" pitchFamily="18" charset="0"/>
                <a:cs typeface="Times New Roman" pitchFamily="18" charset="0"/>
              </a:rPr>
              <a:t>                </a:t>
            </a:r>
            <a:endParaRPr lang="ru-RU" sz="2400" b="1" dirty="0" err="1">
              <a:solidFill>
                <a:srgbClr val="FF0000"/>
              </a:solidFill>
              <a:latin typeface="Times New Roman" pitchFamily="18" charset="0"/>
              <a:cs typeface="Times New Roman" pitchFamily="18" charset="0"/>
            </a:endParaRPr>
          </a:p>
        </p:txBody>
      </p:sp>
      <p:sp>
        <p:nvSpPr>
          <p:cNvPr id="5" name="Прямоугольник 4"/>
          <p:cNvSpPr/>
          <p:nvPr/>
        </p:nvSpPr>
        <p:spPr>
          <a:xfrm>
            <a:off x="2051720" y="1124744"/>
            <a:ext cx="6984776" cy="1384995"/>
          </a:xfrm>
          <a:prstGeom prst="rect">
            <a:avLst/>
          </a:prstGeom>
        </p:spPr>
        <p:txBody>
          <a:bodyPr wrap="square">
            <a:spAutoFit/>
          </a:bodyPr>
          <a:lstStyle/>
          <a:p>
            <a:endParaRPr lang="ru-RU" sz="2800" dirty="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a:p>
            <a:endParaRPr lang="ru-RU" sz="2800" dirty="0" err="1">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6067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1307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a:spLocks noGrp="1"/>
          </p:cNvSpPr>
          <p:nvPr>
            <p:ph type="title"/>
          </p:nvPr>
        </p:nvSpPr>
        <p:spPr>
          <a:xfrm>
            <a:off x="539552" y="1131105"/>
            <a:ext cx="8352928" cy="4248472"/>
          </a:xfrm>
        </p:spPr>
        <p:txBody>
          <a:bodyPr>
            <a:noAutofit/>
          </a:bodyPr>
          <a:lstStyle/>
          <a:p>
            <a:pPr algn="l"/>
            <a:r>
              <a:rPr lang="ru-RU" sz="1800" b="1" dirty="0">
                <a:solidFill>
                  <a:srgbClr val="002060"/>
                </a:solidFill>
                <a:latin typeface="Times New Roman" pitchFamily="18" charset="0"/>
                <a:cs typeface="Times New Roman" pitchFamily="18" charset="0"/>
              </a:rPr>
              <a:t>Биология</a:t>
            </a:r>
            <a:r>
              <a:rPr lang="ru-RU" sz="1800" dirty="0">
                <a:solidFill>
                  <a:srgbClr val="002060"/>
                </a:solidFill>
                <a:latin typeface="Times New Roman" pitchFamily="18" charset="0"/>
                <a:cs typeface="Times New Roman" pitchFamily="18" charset="0"/>
              </a:rPr>
              <a:t/>
            </a:r>
            <a:br>
              <a:rPr lang="ru-RU" sz="1800" dirty="0">
                <a:solidFill>
                  <a:srgbClr val="002060"/>
                </a:solidFill>
                <a:latin typeface="Times New Roman" pitchFamily="18" charset="0"/>
                <a:cs typeface="Times New Roman" pitchFamily="18" charset="0"/>
              </a:rPr>
            </a:br>
            <a:r>
              <a:rPr lang="ru-RU" sz="1800" b="1" dirty="0" err="1">
                <a:solidFill>
                  <a:srgbClr val="002060"/>
                </a:solidFill>
                <a:latin typeface="Times New Roman" pitchFamily="18" charset="0"/>
                <a:cs typeface="Times New Roman" pitchFamily="18" charset="0"/>
              </a:rPr>
              <a:t>Тақырып</a:t>
            </a:r>
            <a:r>
              <a:rPr lang="ru-RU" sz="1800" b="1" dirty="0">
                <a:solidFill>
                  <a:srgbClr val="002060"/>
                </a:solidFill>
                <a:latin typeface="Times New Roman" pitchFamily="18" charset="0"/>
                <a:cs typeface="Times New Roman" pitchFamily="18" charset="0"/>
              </a:rPr>
              <a:t>:</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Жүректің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құрылысы</a:t>
            </a:r>
            <a:r>
              <a:rPr lang="ru-RU" sz="1800" dirty="0">
                <a:solidFill>
                  <a:srgbClr val="002060"/>
                </a:solidFill>
                <a:latin typeface="Times New Roman" pitchFamily="18" charset="0"/>
                <a:cs typeface="Times New Roman" pitchFamily="18" charset="0"/>
              </a:rPr>
              <a:t>. </a:t>
            </a:r>
            <a:br>
              <a:rPr lang="ru-RU" sz="1800" dirty="0">
                <a:solidFill>
                  <a:srgbClr val="002060"/>
                </a:solidFill>
                <a:latin typeface="Times New Roman" pitchFamily="18" charset="0"/>
                <a:cs typeface="Times New Roman" pitchFamily="18" charset="0"/>
              </a:rPr>
            </a:br>
            <a:r>
              <a:rPr lang="ru-RU" sz="1800" dirty="0" err="1">
                <a:solidFill>
                  <a:srgbClr val="002060"/>
                </a:solidFill>
                <a:latin typeface="Times New Roman" pitchFamily="18" charset="0"/>
                <a:cs typeface="Times New Roman" pitchFamily="18" charset="0"/>
              </a:rPr>
              <a:t>Адамгершілігі</a:t>
            </a:r>
            <a:r>
              <a:rPr lang="ru-RU" sz="1800" dirty="0">
                <a:solidFill>
                  <a:srgbClr val="002060"/>
                </a:solidFill>
                <a:latin typeface="Times New Roman" pitchFamily="18" charset="0"/>
                <a:cs typeface="Times New Roman" pitchFamily="18" charset="0"/>
              </a:rPr>
              <a:t> мол </a:t>
            </a:r>
            <a:r>
              <a:rPr lang="ru-RU" sz="1800" dirty="0" err="1">
                <a:solidFill>
                  <a:srgbClr val="002060"/>
                </a:solidFill>
                <a:latin typeface="Times New Roman" pitchFamily="18" charset="0"/>
                <a:cs typeface="Times New Roman" pitchFamily="18" charset="0"/>
              </a:rPr>
              <a:t>адамның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жүрегі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кең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тынысы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жүйелі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болады</a:t>
            </a:r>
            <a:r>
              <a:rPr lang="ru-RU" sz="1800" dirty="0">
                <a:solidFill>
                  <a:srgbClr val="002060"/>
                </a:solidFill>
                <a:latin typeface="Times New Roman" pitchFamily="18" charset="0"/>
                <a:cs typeface="Times New Roman" pitchFamily="18" charset="0"/>
              </a:rPr>
              <a:t>.</a:t>
            </a:r>
            <a:br>
              <a:rPr lang="ru-RU" sz="1800" dirty="0">
                <a:solidFill>
                  <a:srgbClr val="002060"/>
                </a:solidFill>
                <a:latin typeface="Times New Roman" pitchFamily="18" charset="0"/>
                <a:cs typeface="Times New Roman" pitchFamily="18" charset="0"/>
              </a:rPr>
            </a:br>
            <a:r>
              <a:rPr lang="ru-RU" sz="1800" b="1" dirty="0" err="1">
                <a:solidFill>
                  <a:srgbClr val="002060"/>
                </a:solidFill>
                <a:latin typeface="Times New Roman" pitchFamily="18" charset="0"/>
                <a:cs typeface="Times New Roman" pitchFamily="18" charset="0"/>
              </a:rPr>
              <a:t>Дәйексөз</a:t>
            </a:r>
            <a:r>
              <a:rPr lang="ru-RU" sz="1800" b="1" dirty="0">
                <a:solidFill>
                  <a:srgbClr val="002060"/>
                </a:solidFill>
                <a:latin typeface="Times New Roman" pitchFamily="18" charset="0"/>
                <a:cs typeface="Times New Roman" pitchFamily="18" charset="0"/>
              </a:rPr>
              <a:t>:</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Аузын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ашса</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жүрегі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көрінеді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дегенді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қалай</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түсінесіз</a:t>
            </a:r>
            <a:r>
              <a:rPr lang="ru-RU" sz="1800" dirty="0">
                <a:solidFill>
                  <a:srgbClr val="002060"/>
                </a:solidFill>
                <a:latin typeface="Times New Roman" pitchFamily="18" charset="0"/>
                <a:cs typeface="Times New Roman" pitchFamily="18" charset="0"/>
              </a:rPr>
              <a:t>? </a:t>
            </a:r>
            <a:br>
              <a:rPr lang="ru-RU" sz="1800" dirty="0">
                <a:solidFill>
                  <a:srgbClr val="002060"/>
                </a:solidFill>
                <a:latin typeface="Times New Roman" pitchFamily="18" charset="0"/>
                <a:cs typeface="Times New Roman" pitchFamily="18" charset="0"/>
              </a:rPr>
            </a:br>
            <a:r>
              <a:rPr lang="ru-RU" sz="1800" dirty="0">
                <a:solidFill>
                  <a:srgbClr val="002060"/>
                </a:solidFill>
                <a:latin typeface="Times New Roman" pitchFamily="18" charset="0"/>
                <a:cs typeface="Times New Roman" pitchFamily="18" charset="0"/>
              </a:rPr>
              <a:t> </a:t>
            </a:r>
            <a:br>
              <a:rPr lang="ru-RU" sz="1800"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Физика. Магнит </a:t>
            </a:r>
            <a:r>
              <a:rPr lang="ru-RU" sz="1800" b="1" dirty="0" err="1">
                <a:solidFill>
                  <a:srgbClr val="002060"/>
                </a:solidFill>
                <a:latin typeface="Times New Roman" pitchFamily="18" charset="0"/>
                <a:cs typeface="Times New Roman" pitchFamily="18" charset="0"/>
              </a:rPr>
              <a:t>өрісі</a:t>
            </a:r>
            <a:r>
              <a:rPr lang="ru-RU" sz="1800" b="1" dirty="0">
                <a:solidFill>
                  <a:srgbClr val="002060"/>
                </a:solidFill>
                <a:latin typeface="Times New Roman" pitchFamily="18" charset="0"/>
                <a:cs typeface="Times New Roman" pitchFamily="18" charset="0"/>
              </a:rPr>
              <a:t/>
            </a:r>
            <a:br>
              <a:rPr lang="ru-RU" sz="1800" b="1" dirty="0">
                <a:solidFill>
                  <a:srgbClr val="002060"/>
                </a:solidFill>
                <a:latin typeface="Times New Roman" pitchFamily="18" charset="0"/>
                <a:cs typeface="Times New Roman" pitchFamily="18" charset="0"/>
              </a:rPr>
            </a:br>
            <a:r>
              <a:rPr lang="ru-RU" sz="1800" dirty="0" err="1">
                <a:solidFill>
                  <a:srgbClr val="002060"/>
                </a:solidFill>
                <a:latin typeface="Times New Roman" pitchFamily="18" charset="0"/>
                <a:cs typeface="Times New Roman" pitchFamily="18" charset="0"/>
              </a:rPr>
              <a:t>Балалардың</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күнделікті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ойнайтын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үрмелі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шарларын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қолымызға</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қолғабымызды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киіп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үйкелегеннен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кейін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қолымызды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алшақтататын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болсақ</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шарымыз</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ешқайда</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ұшып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кетпей</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алақанымызға</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келіп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жабысады</a:t>
            </a:r>
            <a:r>
              <a:rPr lang="ru-RU" sz="1800" dirty="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Кез-келген</a:t>
            </a:r>
            <a:r>
              <a:rPr lang="ru-RU" sz="1800" dirty="0" smtClean="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заттарды</a:t>
            </a:r>
            <a:r>
              <a:rPr lang="ru-RU" sz="1800" dirty="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бір-біріне</a:t>
            </a:r>
            <a:r>
              <a:rPr lang="ru-RU" sz="1800" dirty="0" smtClean="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үйкелеп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соңынан</a:t>
            </a:r>
            <a:r>
              <a:rPr lang="ru-RU" sz="1800" dirty="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бір-бірінен</a:t>
            </a:r>
            <a:r>
              <a:rPr lang="ru-RU" sz="1800" dirty="0" smtClean="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алшақтататын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болсақ</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бәрі</a:t>
            </a:r>
            <a:r>
              <a:rPr lang="ru-RU" sz="1800" dirty="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бір-біріне</a:t>
            </a:r>
            <a:r>
              <a:rPr lang="ru-RU" sz="1800" dirty="0" smtClean="0">
                <a:solidFill>
                  <a:srgbClr val="002060"/>
                </a:solidFill>
                <a:latin typeface="Times New Roman" pitchFamily="18" charset="0"/>
                <a:cs typeface="Times New Roman" pitchFamily="18" charset="0"/>
              </a:rPr>
              <a:t> </a:t>
            </a:r>
            <a:r>
              <a:rPr lang="ru-RU" sz="1800" dirty="0" err="1" smtClean="0">
                <a:solidFill>
                  <a:srgbClr val="002060"/>
                </a:solidFill>
                <a:latin typeface="Times New Roman" pitchFamily="18" charset="0"/>
                <a:cs typeface="Times New Roman" pitchFamily="18" charset="0"/>
              </a:rPr>
              <a:t>тартылады.Яғни</a:t>
            </a:r>
            <a:r>
              <a:rPr lang="ru-RU" sz="1800" dirty="0" smtClean="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бұдан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шығатын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қортынды</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Рухани</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жақын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адамдар</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бір</a:t>
            </a:r>
            <a:r>
              <a:rPr lang="ru-RU" sz="1800" dirty="0">
                <a:solidFill>
                  <a:srgbClr val="002060"/>
                </a:solidFill>
                <a:latin typeface="Times New Roman" pitchFamily="18" charset="0"/>
                <a:cs typeface="Times New Roman" pitchFamily="18" charset="0"/>
              </a:rPr>
              <a:t> – </a:t>
            </a:r>
            <a:r>
              <a:rPr lang="ru-RU" sz="1800" dirty="0" err="1">
                <a:solidFill>
                  <a:srgbClr val="002060"/>
                </a:solidFill>
                <a:latin typeface="Times New Roman" pitchFamily="18" charset="0"/>
                <a:cs typeface="Times New Roman" pitchFamily="18" charset="0"/>
              </a:rPr>
              <a:t>біріне</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ренжісіп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көңілі</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қалып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жатса</a:t>
            </a:r>
            <a:r>
              <a:rPr lang="ru-RU" sz="1800" dirty="0">
                <a:solidFill>
                  <a:srgbClr val="002060"/>
                </a:solidFill>
                <a:latin typeface="Times New Roman" pitchFamily="18" charset="0"/>
                <a:cs typeface="Times New Roman" pitchFamily="18" charset="0"/>
              </a:rPr>
              <a:t> да, </a:t>
            </a:r>
            <a:r>
              <a:rPr lang="ru-RU" sz="1800" dirty="0" err="1">
                <a:solidFill>
                  <a:srgbClr val="002060"/>
                </a:solidFill>
                <a:latin typeface="Times New Roman" pitchFamily="18" charset="0"/>
                <a:cs typeface="Times New Roman" pitchFamily="18" charset="0"/>
              </a:rPr>
              <a:t>кейіннен</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түсінісіп</a:t>
            </a:r>
            <a:r>
              <a:rPr lang="ru-RU" sz="1800" dirty="0">
                <a:solidFill>
                  <a:srgbClr val="002060"/>
                </a:solidFill>
                <a:latin typeface="Times New Roman" pitchFamily="18" charset="0"/>
                <a:cs typeface="Times New Roman" pitchFamily="18" charset="0"/>
              </a:rPr>
              <a:t> </a:t>
            </a:r>
            <a:r>
              <a:rPr lang="ru-RU" sz="1800" dirty="0" err="1">
                <a:solidFill>
                  <a:srgbClr val="002060"/>
                </a:solidFill>
                <a:latin typeface="Times New Roman" pitchFamily="18" charset="0"/>
                <a:cs typeface="Times New Roman" pitchFamily="18" charset="0"/>
              </a:rPr>
              <a:t>сыйластықта</a:t>
            </a:r>
            <a:r>
              <a:rPr lang="ru-RU" sz="1800" dirty="0">
                <a:solidFill>
                  <a:srgbClr val="002060"/>
                </a:solidFill>
                <a:latin typeface="Times New Roman" pitchFamily="18" charset="0"/>
                <a:cs typeface="Times New Roman" pitchFamily="18" charset="0"/>
              </a:rPr>
              <a:t> бола </a:t>
            </a:r>
            <a:r>
              <a:rPr lang="ru-RU" sz="1800" dirty="0" err="1">
                <a:solidFill>
                  <a:srgbClr val="002060"/>
                </a:solidFill>
                <a:latin typeface="Times New Roman" pitchFamily="18" charset="0"/>
                <a:cs typeface="Times New Roman" pitchFamily="18" charset="0"/>
              </a:rPr>
              <a:t>алады</a:t>
            </a:r>
            <a:r>
              <a:rPr lang="ru-RU" sz="1800" dirty="0">
                <a:solidFill>
                  <a:srgbClr val="002060"/>
                </a:solidFill>
                <a:latin typeface="Times New Roman" pitchFamily="18" charset="0"/>
                <a:cs typeface="Times New Roman" pitchFamily="18" charset="0"/>
              </a:rPr>
              <a:t>.</a:t>
            </a:r>
            <a:br>
              <a:rPr lang="ru-RU" sz="1800" dirty="0">
                <a:solidFill>
                  <a:srgbClr val="002060"/>
                </a:solidFill>
                <a:latin typeface="Times New Roman" pitchFamily="18" charset="0"/>
                <a:cs typeface="Times New Roman" pitchFamily="18" charset="0"/>
              </a:rPr>
            </a:br>
            <a:endParaRPr lang="ru-RU" sz="1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36537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547664" y="404664"/>
            <a:ext cx="7139136" cy="1143000"/>
          </a:xfrm>
        </p:spPr>
        <p:txBody>
          <a:bodyPr>
            <a:noAutofit/>
          </a:bodyPr>
          <a:lstStyle/>
          <a:p>
            <a:r>
              <a:rPr lang="kk-KZ" sz="3200" b="1" i="1" dirty="0">
                <a:solidFill>
                  <a:srgbClr val="0070C0"/>
                </a:solidFill>
              </a:rPr>
              <a:t>Бастысы- пәнді оқыту емес, пәнді оқыту арқылы тұлғада рухани адамгершілікті дамыту. </a:t>
            </a:r>
            <a:endParaRPr lang="ru-RU" sz="3200" b="1" i="1" dirty="0">
              <a:solidFill>
                <a:srgbClr val="0070C0"/>
              </a:solidFill>
            </a:endParaRPr>
          </a:p>
        </p:txBody>
      </p:sp>
      <p:sp>
        <p:nvSpPr>
          <p:cNvPr id="7" name="Объект 6"/>
          <p:cNvSpPr>
            <a:spLocks noGrp="1"/>
          </p:cNvSpPr>
          <p:nvPr>
            <p:ph idx="1"/>
          </p:nvPr>
        </p:nvSpPr>
        <p:spPr>
          <a:xfrm>
            <a:off x="833040" y="4509120"/>
            <a:ext cx="8229600" cy="1617043"/>
          </a:xfrm>
        </p:spPr>
        <p:txBody>
          <a:bodyPr>
            <a:normAutofit/>
          </a:bodyPr>
          <a:lstStyle/>
          <a:p>
            <a:pPr marL="0" indent="0" algn="ctr">
              <a:buNone/>
            </a:pPr>
            <a:r>
              <a:rPr lang="kk-KZ" sz="3600" b="1" dirty="0">
                <a:solidFill>
                  <a:srgbClr val="0000FF"/>
                </a:solidFill>
                <a:latin typeface="Cambria" panose="02040503050406030204" pitchFamily="18" charset="0"/>
              </a:rPr>
              <a:t> </a:t>
            </a:r>
            <a:r>
              <a:rPr lang="kk-KZ" sz="3600" b="1" dirty="0">
                <a:solidFill>
                  <a:srgbClr val="002060"/>
                </a:solidFill>
                <a:latin typeface="Cambria" panose="02040503050406030204" pitchFamily="18" charset="0"/>
              </a:rPr>
              <a:t>Назарларыңызға рахмет!</a:t>
            </a:r>
            <a:endParaRPr lang="ru-RU" sz="3600" b="1" dirty="0">
              <a:solidFill>
                <a:srgbClr val="002060"/>
              </a:solidFill>
              <a:latin typeface="Cambria" panose="02040503050406030204" pitchFamily="18" charset="0"/>
            </a:endParaRPr>
          </a:p>
        </p:txBody>
      </p:sp>
      <p:pic>
        <p:nvPicPr>
          <p:cNvPr id="6" name="Picture 4" descr="http://avapic.ru/blog/wp-content/uploads/2011/08/smiles_20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021340"/>
            <a:ext cx="28575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56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23728" y="476672"/>
            <a:ext cx="621507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400" b="0" i="0" u="none" strike="noStrike" cap="none" normalizeH="0" baseline="0" dirty="0">
              <a:ln>
                <a:noFill/>
              </a:ln>
              <a:solidFill>
                <a:srgbClr val="002060"/>
              </a:solidFill>
              <a:effectLst/>
              <a:latin typeface="Arial" pitchFamily="34" charset="0"/>
              <a:cs typeface="Arial" pitchFamily="34" charset="0"/>
            </a:endParaRPr>
          </a:p>
        </p:txBody>
      </p:sp>
      <p:sp>
        <p:nvSpPr>
          <p:cNvPr id="2" name="Заголовок 1"/>
          <p:cNvSpPr>
            <a:spLocks noGrp="1"/>
          </p:cNvSpPr>
          <p:nvPr>
            <p:ph type="ctrTitle"/>
          </p:nvPr>
        </p:nvSpPr>
        <p:spPr>
          <a:xfrm>
            <a:off x="1115616" y="403878"/>
            <a:ext cx="6768752" cy="607252"/>
          </a:xfrm>
        </p:spPr>
        <p:txBody>
          <a:bodyPr>
            <a:noAutofit/>
          </a:bodyPr>
          <a:lstStyle/>
          <a:p>
            <a:r>
              <a:rPr lang="kk-KZ" sz="2800" b="1" dirty="0">
                <a:solidFill>
                  <a:srgbClr val="002060"/>
                </a:solidFill>
                <a:latin typeface="Times New Roman" pitchFamily="18" charset="0"/>
                <a:cs typeface="Times New Roman" pitchFamily="18" charset="0"/>
              </a:rPr>
              <a:t>Шалва Александрович Амонашвили</a:t>
            </a:r>
            <a:endParaRPr lang="ru-RU" sz="2800" b="1" dirty="0">
              <a:solidFill>
                <a:srgbClr val="00206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31640" y="2411194"/>
            <a:ext cx="4536504" cy="2695664"/>
          </a:xfrm>
        </p:spPr>
        <p:txBody>
          <a:bodyPr>
            <a:normAutofit/>
          </a:bodyPr>
          <a:lstStyle/>
          <a:p>
            <a:r>
              <a:rPr lang="kk-KZ" sz="2800" dirty="0">
                <a:solidFill>
                  <a:srgbClr val="002060"/>
                </a:solidFill>
              </a:rPr>
              <a:t>«Мектептегі кез-келген пән баланы адамгершілікке тәрбиелеуі қажет».</a:t>
            </a:r>
            <a:endParaRPr lang="ru-RU" sz="28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817" y="1093376"/>
            <a:ext cx="2839680" cy="283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383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5656" y="836712"/>
            <a:ext cx="6866905" cy="5472608"/>
          </a:xfrm>
        </p:spPr>
        <p:txBody>
          <a:bodyPr>
            <a:normAutofit/>
          </a:bodyPr>
          <a:lstStyle/>
          <a:p>
            <a:pPr marL="0" indent="0">
              <a:buNone/>
            </a:pPr>
            <a:r>
              <a:rPr lang="kk-KZ" b="1" i="1" dirty="0">
                <a:solidFill>
                  <a:srgbClr val="002060"/>
                </a:solidFill>
                <a:latin typeface="Times New Roman" pitchFamily="18" charset="0"/>
                <a:cs typeface="Times New Roman" pitchFamily="18" charset="0"/>
              </a:rPr>
              <a:t>Интеграция</a:t>
            </a:r>
            <a:r>
              <a:rPr lang="kk-KZ" b="1" i="1" dirty="0">
                <a:solidFill>
                  <a:srgbClr val="C00000"/>
                </a:solidFill>
                <a:latin typeface="Times New Roman" pitchFamily="18" charset="0"/>
                <a:cs typeface="Times New Roman" pitchFamily="18" charset="0"/>
              </a:rPr>
              <a:t> </a:t>
            </a:r>
            <a:r>
              <a:rPr lang="kk-KZ" b="1" i="1" dirty="0">
                <a:solidFill>
                  <a:srgbClr val="002060"/>
                </a:solidFill>
                <a:latin typeface="Times New Roman" pitchFamily="18" charset="0"/>
                <a:cs typeface="Times New Roman" pitchFamily="18" charset="0"/>
              </a:rPr>
              <a:t>– </a:t>
            </a:r>
            <a:r>
              <a:rPr lang="kk-KZ" i="1" dirty="0">
                <a:solidFill>
                  <a:srgbClr val="0070C0"/>
                </a:solidFill>
                <a:latin typeface="Times New Roman" pitchFamily="18" charset="0"/>
                <a:cs typeface="Times New Roman" pitchFamily="18" charset="0"/>
              </a:rPr>
              <a:t>бүгінгі таңда адамның ғылыми ойлауын және әлемдік көзқарасын анықтайды. Философиялық сөздік бұл ұғымға манадай түсінік береді: </a:t>
            </a:r>
          </a:p>
          <a:p>
            <a:pPr marL="0" indent="0">
              <a:buNone/>
            </a:pPr>
            <a:r>
              <a:rPr lang="kk-KZ" b="1" i="1" dirty="0">
                <a:solidFill>
                  <a:srgbClr val="002060"/>
                </a:solidFill>
                <a:latin typeface="Times New Roman" pitchFamily="18" charset="0"/>
                <a:cs typeface="Times New Roman" pitchFamily="18" charset="0"/>
              </a:rPr>
              <a:t>Интеграция – </a:t>
            </a:r>
            <a:r>
              <a:rPr lang="kk-KZ" i="1" dirty="0">
                <a:solidFill>
                  <a:srgbClr val="0070C0"/>
                </a:solidFill>
                <a:latin typeface="Times New Roman" pitchFamily="18" charset="0"/>
                <a:cs typeface="Times New Roman" pitchFamily="18" charset="0"/>
              </a:rPr>
              <a:t>әр текті бөліктер мен элементтердің бірігуімен байланысты даму.</a:t>
            </a:r>
          </a:p>
          <a:p>
            <a:pPr marL="0" indent="0" algn="ctr">
              <a:buNone/>
            </a:pPr>
            <a:endParaRPr lang="kk-KZ" i="1"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487412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980728"/>
            <a:ext cx="5904656" cy="400110"/>
          </a:xfrm>
          <a:prstGeom prst="rect">
            <a:avLst/>
          </a:prstGeom>
          <a:noFill/>
        </p:spPr>
        <p:txBody>
          <a:bodyPr wrap="square" rtlCol="0">
            <a:spAutoFit/>
          </a:bodyPr>
          <a:lstStyle/>
          <a:p>
            <a:pPr algn="ctr"/>
            <a:r>
              <a:rPr lang="kk-KZ" sz="2000" b="1" dirty="0" smtClean="0">
                <a:solidFill>
                  <a:srgbClr val="0070C0"/>
                </a:solidFill>
                <a:latin typeface="Times New Roman" pitchFamily="18" charset="0"/>
                <a:cs typeface="Times New Roman" pitchFamily="18" charset="0"/>
              </a:rPr>
              <a:t>Білім берудің екі аспектісінің үйлесімді дамуы:</a:t>
            </a:r>
            <a:endParaRPr lang="ru-RU" sz="2000" b="1"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28" t="3900" r="7474" b="10519"/>
          <a:stretch/>
        </p:blipFill>
        <p:spPr bwMode="auto">
          <a:xfrm>
            <a:off x="899593" y="2060848"/>
            <a:ext cx="648071" cy="8086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0" t="1378" r="5631" b="15341"/>
          <a:stretch/>
        </p:blipFill>
        <p:spPr bwMode="auto">
          <a:xfrm>
            <a:off x="2411760" y="4005064"/>
            <a:ext cx="658757" cy="7920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54550" y="2232638"/>
            <a:ext cx="610182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2400" b="1" i="1" dirty="0" err="1">
                <a:solidFill>
                  <a:schemeClr val="accent1">
                    <a:lumMod val="75000"/>
                  </a:schemeClr>
                </a:solidFill>
                <a:latin typeface="Times New Roman" pitchFamily="18" charset="0"/>
                <a:cs typeface="Times New Roman" pitchFamily="18" charset="0"/>
              </a:rPr>
              <a:t>Интеллектуалды</a:t>
            </a:r>
            <a:r>
              <a:rPr lang="ru-RU" sz="2400" b="1" i="1" dirty="0">
                <a:solidFill>
                  <a:schemeClr val="accent1">
                    <a:lumMod val="75000"/>
                  </a:schemeClr>
                </a:solidFill>
                <a:latin typeface="Times New Roman" pitchFamily="18" charset="0"/>
                <a:cs typeface="Times New Roman" pitchFamily="18" charset="0"/>
              </a:rPr>
              <a:t> (</a:t>
            </a:r>
            <a:r>
              <a:rPr lang="ru-RU" sz="2400" b="1" i="1" dirty="0" err="1">
                <a:solidFill>
                  <a:schemeClr val="accent1">
                    <a:lumMod val="75000"/>
                  </a:schemeClr>
                </a:solidFill>
                <a:latin typeface="Times New Roman" pitchFamily="18" charset="0"/>
                <a:cs typeface="Times New Roman" pitchFamily="18" charset="0"/>
              </a:rPr>
              <a:t>сыртқы</a:t>
            </a:r>
            <a:r>
              <a:rPr lang="ru-RU" sz="2400" b="1" i="1" dirty="0">
                <a:solidFill>
                  <a:schemeClr val="accent1">
                    <a:lumMod val="75000"/>
                  </a:schemeClr>
                </a:solidFill>
                <a:latin typeface="Times New Roman" pitchFamily="18" charset="0"/>
                <a:cs typeface="Times New Roman" pitchFamily="18" charset="0"/>
              </a:rPr>
              <a:t> </a:t>
            </a:r>
            <a:r>
              <a:rPr lang="ru-RU" sz="2400" b="1" i="1" dirty="0" err="1">
                <a:solidFill>
                  <a:schemeClr val="accent1">
                    <a:lumMod val="75000"/>
                  </a:schemeClr>
                </a:solidFill>
                <a:latin typeface="Times New Roman" pitchFamily="18" charset="0"/>
                <a:cs typeface="Times New Roman" pitchFamily="18" charset="0"/>
              </a:rPr>
              <a:t>білім</a:t>
            </a:r>
            <a:r>
              <a:rPr lang="ru-RU" sz="2400" b="1" i="1" dirty="0">
                <a:solidFill>
                  <a:schemeClr val="accent1">
                    <a:lumMod val="75000"/>
                  </a:schemeClr>
                </a:solidFill>
                <a:latin typeface="Times New Roman" pitchFamily="18" charset="0"/>
                <a:cs typeface="Times New Roman" pitchFamily="18" charset="0"/>
              </a:rPr>
              <a:t>, </a:t>
            </a:r>
            <a:r>
              <a:rPr lang="ru-RU" sz="2400" b="1" i="1" dirty="0" err="1">
                <a:solidFill>
                  <a:schemeClr val="accent1">
                    <a:lumMod val="75000"/>
                  </a:schemeClr>
                </a:solidFill>
                <a:latin typeface="Times New Roman" pitchFamily="18" charset="0"/>
                <a:cs typeface="Times New Roman" pitchFamily="18" charset="0"/>
              </a:rPr>
              <a:t>ақыл</a:t>
            </a:r>
            <a:r>
              <a:rPr lang="ru-RU" sz="2400" b="1" i="1" dirty="0">
                <a:solidFill>
                  <a:schemeClr val="accent1">
                    <a:lumMod val="75000"/>
                  </a:schemeClr>
                </a:solidFill>
                <a:latin typeface="Times New Roman" pitchFamily="18" charset="0"/>
                <a:cs typeface="Times New Roman" pitchFamily="18" charset="0"/>
              </a:rPr>
              <a:t> </a:t>
            </a:r>
            <a:r>
              <a:rPr lang="ru-RU" sz="2400" b="1" i="1" dirty="0" err="1">
                <a:solidFill>
                  <a:schemeClr val="accent1">
                    <a:lumMod val="75000"/>
                  </a:schemeClr>
                </a:solidFill>
                <a:latin typeface="Times New Roman" pitchFamily="18" charset="0"/>
                <a:cs typeface="Times New Roman" pitchFamily="18" charset="0"/>
              </a:rPr>
              <a:t>үшін</a:t>
            </a:r>
            <a:r>
              <a:rPr lang="ru-RU" sz="2400" b="1" i="1" dirty="0">
                <a:solidFill>
                  <a:schemeClr val="accent1">
                    <a:lumMod val="75000"/>
                  </a:schemeClr>
                </a:solidFill>
                <a:latin typeface="Times New Roman" pitchFamily="18" charset="0"/>
                <a:cs typeface="Times New Roman" pitchFamily="18" charset="0"/>
              </a:rPr>
              <a:t>)</a:t>
            </a:r>
          </a:p>
        </p:txBody>
      </p:sp>
      <p:sp>
        <p:nvSpPr>
          <p:cNvPr id="8" name="TextBox 7"/>
          <p:cNvSpPr txBox="1"/>
          <p:nvPr/>
        </p:nvSpPr>
        <p:spPr>
          <a:xfrm>
            <a:off x="3275856" y="4221088"/>
            <a:ext cx="4752528"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2000" b="1" i="1" dirty="0" err="1">
                <a:solidFill>
                  <a:schemeClr val="accent1">
                    <a:lumMod val="75000"/>
                  </a:schemeClr>
                </a:solidFill>
                <a:latin typeface="Times New Roman" pitchFamily="18" charset="0"/>
                <a:cs typeface="Times New Roman" pitchFamily="18" charset="0"/>
              </a:rPr>
              <a:t>Рухани</a:t>
            </a:r>
            <a:r>
              <a:rPr lang="ru-RU" sz="2000" b="1" i="1" dirty="0">
                <a:solidFill>
                  <a:schemeClr val="accent1">
                    <a:lumMod val="75000"/>
                  </a:schemeClr>
                </a:solidFill>
                <a:latin typeface="Times New Roman" pitchFamily="18" charset="0"/>
                <a:cs typeface="Times New Roman" pitchFamily="18" charset="0"/>
              </a:rPr>
              <a:t> –</a:t>
            </a:r>
            <a:r>
              <a:rPr lang="ru-RU" sz="2000" b="1" i="1" dirty="0" err="1">
                <a:solidFill>
                  <a:schemeClr val="accent1">
                    <a:lumMod val="75000"/>
                  </a:schemeClr>
                </a:solidFill>
                <a:latin typeface="Times New Roman" pitchFamily="18" charset="0"/>
                <a:cs typeface="Times New Roman" pitchFamily="18" charset="0"/>
              </a:rPr>
              <a:t>адамгершілік</a:t>
            </a:r>
            <a:r>
              <a:rPr lang="ru-RU" sz="2000" b="1" i="1" dirty="0">
                <a:solidFill>
                  <a:schemeClr val="accent1">
                    <a:lumMod val="75000"/>
                  </a:schemeClr>
                </a:solidFill>
                <a:latin typeface="Times New Roman" pitchFamily="18" charset="0"/>
                <a:cs typeface="Times New Roman" pitchFamily="18" charset="0"/>
              </a:rPr>
              <a:t> (</a:t>
            </a:r>
            <a:r>
              <a:rPr lang="ru-RU" sz="2000" b="1" i="1" dirty="0" err="1">
                <a:solidFill>
                  <a:schemeClr val="accent1">
                    <a:lumMod val="75000"/>
                  </a:schemeClr>
                </a:solidFill>
                <a:latin typeface="Times New Roman" pitchFamily="18" charset="0"/>
                <a:cs typeface="Times New Roman" pitchFamily="18" charset="0"/>
              </a:rPr>
              <a:t>ішкі</a:t>
            </a:r>
            <a:r>
              <a:rPr lang="ru-RU" sz="2000" b="1" i="1" dirty="0">
                <a:solidFill>
                  <a:schemeClr val="accent1">
                    <a:lumMod val="75000"/>
                  </a:schemeClr>
                </a:solidFill>
                <a:latin typeface="Times New Roman" pitchFamily="18" charset="0"/>
                <a:cs typeface="Times New Roman" pitchFamily="18" charset="0"/>
              </a:rPr>
              <a:t> </a:t>
            </a:r>
            <a:r>
              <a:rPr lang="ru-RU" sz="2000" b="1" i="1" dirty="0" err="1">
                <a:solidFill>
                  <a:schemeClr val="accent1">
                    <a:lumMod val="75000"/>
                  </a:schemeClr>
                </a:solidFill>
                <a:latin typeface="Times New Roman" pitchFamily="18" charset="0"/>
                <a:cs typeface="Times New Roman" pitchFamily="18" charset="0"/>
              </a:rPr>
              <a:t>білім</a:t>
            </a:r>
            <a:r>
              <a:rPr lang="ru-RU" sz="2000" b="1" i="1" dirty="0">
                <a:solidFill>
                  <a:schemeClr val="accent1">
                    <a:lumMod val="75000"/>
                  </a:schemeClr>
                </a:solidFill>
                <a:latin typeface="Times New Roman" pitchFamily="18" charset="0"/>
                <a:cs typeface="Times New Roman" pitchFamily="18" charset="0"/>
              </a:rPr>
              <a:t>, </a:t>
            </a:r>
            <a:r>
              <a:rPr lang="ru-RU" sz="2000" b="1" i="1" dirty="0" err="1">
                <a:solidFill>
                  <a:schemeClr val="accent1">
                    <a:lumMod val="75000"/>
                  </a:schemeClr>
                </a:solidFill>
                <a:latin typeface="Times New Roman" pitchFamily="18" charset="0"/>
                <a:cs typeface="Times New Roman" pitchFamily="18" charset="0"/>
              </a:rPr>
              <a:t>жүрек</a:t>
            </a:r>
            <a:r>
              <a:rPr lang="ru-RU" sz="2000" b="1" i="1" dirty="0">
                <a:solidFill>
                  <a:schemeClr val="accent1">
                    <a:lumMod val="75000"/>
                  </a:schemeClr>
                </a:solidFill>
                <a:latin typeface="Times New Roman" pitchFamily="18" charset="0"/>
                <a:cs typeface="Times New Roman" pitchFamily="18" charset="0"/>
              </a:rPr>
              <a:t> </a:t>
            </a:r>
            <a:r>
              <a:rPr lang="ru-RU" sz="2000" b="1" i="1" dirty="0" err="1">
                <a:solidFill>
                  <a:schemeClr val="accent1">
                    <a:lumMod val="75000"/>
                  </a:schemeClr>
                </a:solidFill>
                <a:latin typeface="Times New Roman" pitchFamily="18" charset="0"/>
                <a:cs typeface="Times New Roman" pitchFamily="18" charset="0"/>
              </a:rPr>
              <a:t>үшін</a:t>
            </a:r>
            <a:r>
              <a:rPr lang="ru-RU" sz="2000" b="1" i="1" dirty="0">
                <a:solidFill>
                  <a:schemeClr val="accent1">
                    <a:lumMod val="7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538009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 4"/>
          <p:cNvSpPr/>
          <p:nvPr/>
        </p:nvSpPr>
        <p:spPr>
          <a:xfrm>
            <a:off x="3840594" y="507730"/>
            <a:ext cx="2677257" cy="7703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kk-KZ" sz="2800" kern="1200" dirty="0">
                <a:latin typeface="Times New Roman" pitchFamily="18" charset="0"/>
                <a:cs typeface="Times New Roman" pitchFamily="18" charset="0"/>
              </a:rPr>
              <a:t>Сыртқы интеллектуалды</a:t>
            </a:r>
            <a:endParaRPr lang="ru-RU" sz="2800" kern="1200" dirty="0">
              <a:latin typeface="Times New Roman" pitchFamily="18" charset="0"/>
              <a:cs typeface="Times New Roman" pitchFamily="18" charset="0"/>
            </a:endParaRPr>
          </a:p>
        </p:txBody>
      </p:sp>
      <p:sp>
        <p:nvSpPr>
          <p:cNvPr id="13" name="Овал 4"/>
          <p:cNvSpPr/>
          <p:nvPr/>
        </p:nvSpPr>
        <p:spPr>
          <a:xfrm>
            <a:off x="4179650" y="2316956"/>
            <a:ext cx="2050243" cy="10177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kk-KZ" sz="2800" kern="1200" dirty="0" smtClean="0">
                <a:latin typeface="Times New Roman" pitchFamily="18" charset="0"/>
                <a:cs typeface="Times New Roman" pitchFamily="18" charset="0"/>
              </a:rPr>
              <a:t>Сытқы  </a:t>
            </a:r>
            <a:r>
              <a:rPr lang="kk-KZ" sz="2800" kern="1200" dirty="0">
                <a:latin typeface="Times New Roman" pitchFamily="18" charset="0"/>
                <a:cs typeface="Times New Roman" pitchFamily="18" charset="0"/>
              </a:rPr>
              <a:t>білім</a:t>
            </a:r>
            <a:endParaRPr lang="ru-RU" sz="2800" kern="1200" dirty="0">
              <a:latin typeface="Times New Roman" pitchFamily="18" charset="0"/>
              <a:cs typeface="Times New Roman" pitchFamily="18" charset="0"/>
            </a:endParaRPr>
          </a:p>
        </p:txBody>
      </p:sp>
      <p:sp>
        <p:nvSpPr>
          <p:cNvPr id="25" name="Овал 4"/>
          <p:cNvSpPr/>
          <p:nvPr/>
        </p:nvSpPr>
        <p:spPr>
          <a:xfrm>
            <a:off x="7243533" y="2372896"/>
            <a:ext cx="1425686" cy="874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kk-KZ" sz="2800" kern="1200" dirty="0">
                <a:latin typeface="Times New Roman" pitchFamily="18" charset="0"/>
                <a:cs typeface="Times New Roman" pitchFamily="18" charset="0"/>
              </a:rPr>
              <a:t>Сыртқы дүниені  зерттеу</a:t>
            </a:r>
            <a:endParaRPr lang="ru-RU" sz="2800" kern="1200"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620688"/>
            <a:ext cx="8229600" cy="5544616"/>
          </a:xfrm>
        </p:spPr>
        <p:txBody>
          <a:bodyPr>
            <a:normAutofit/>
          </a:bodyPr>
          <a:lstStyle/>
          <a:p>
            <a:pPr algn="l"/>
            <a:r>
              <a:rPr lang="ru-RU" dirty="0"/>
              <a:t/>
            </a:r>
            <a:br>
              <a:rPr lang="ru-RU" dirty="0"/>
            </a:br>
            <a:r>
              <a:rPr lang="ru-RU" dirty="0"/>
              <a:t/>
            </a:r>
            <a:br>
              <a:rPr lang="ru-RU" dirty="0"/>
            </a:br>
            <a:endParaRPr lang="ru-RU" dirty="0"/>
          </a:p>
        </p:txBody>
      </p:sp>
      <p:sp>
        <p:nvSpPr>
          <p:cNvPr id="4" name="Прямоугольник 3"/>
          <p:cNvSpPr/>
          <p:nvPr/>
        </p:nvSpPr>
        <p:spPr>
          <a:xfrm>
            <a:off x="1187624" y="892906"/>
            <a:ext cx="2376264" cy="5198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b="1" dirty="0" smtClean="0">
                <a:solidFill>
                  <a:srgbClr val="002060"/>
                </a:solidFill>
                <a:latin typeface="Times New Roman" pitchFamily="18" charset="0"/>
                <a:cs typeface="Times New Roman" pitchFamily="18" charset="0"/>
              </a:rPr>
              <a:t>Сырт</a:t>
            </a:r>
            <a:r>
              <a:rPr lang="kk-KZ" sz="2000" b="1" dirty="0" smtClean="0">
                <a:solidFill>
                  <a:srgbClr val="002060"/>
                </a:solidFill>
                <a:latin typeface="Times New Roman" pitchFamily="18" charset="0"/>
                <a:cs typeface="Times New Roman" pitchFamily="18" charset="0"/>
              </a:rPr>
              <a:t>қы білім</a:t>
            </a:r>
            <a:endParaRPr lang="ru-RU" sz="20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5326061" y="892906"/>
            <a:ext cx="2376264" cy="5198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000" b="1" dirty="0" smtClean="0">
                <a:solidFill>
                  <a:srgbClr val="002060"/>
                </a:solidFill>
                <a:latin typeface="Times New Roman" pitchFamily="18" charset="0"/>
                <a:cs typeface="Times New Roman" pitchFamily="18" charset="0"/>
              </a:rPr>
              <a:t>Ішкі білім</a:t>
            </a:r>
            <a:endParaRPr lang="ru-RU" sz="2000" b="1" dirty="0">
              <a:solidFill>
                <a:srgbClr val="002060"/>
              </a:solidFill>
              <a:latin typeface="Times New Roman" pitchFamily="18" charset="0"/>
              <a:cs typeface="Times New Roman" pitchFamily="18" charset="0"/>
            </a:endParaRPr>
          </a:p>
        </p:txBody>
      </p:sp>
      <p:sp>
        <p:nvSpPr>
          <p:cNvPr id="6" name="TextBox 5"/>
          <p:cNvSpPr txBox="1"/>
          <p:nvPr/>
        </p:nvSpPr>
        <p:spPr>
          <a:xfrm>
            <a:off x="1187624" y="1697321"/>
            <a:ext cx="237626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kk-KZ" b="1" dirty="0" smtClean="0">
                <a:solidFill>
                  <a:srgbClr val="002060"/>
                </a:solidFill>
                <a:latin typeface="Times New Roman" pitchFamily="18" charset="0"/>
                <a:cs typeface="Times New Roman" pitchFamily="18" charset="0"/>
              </a:rPr>
              <a:t>        Ақыл үшін</a:t>
            </a:r>
            <a:endParaRPr lang="ru-RU" b="1" dirty="0">
              <a:solidFill>
                <a:srgbClr val="002060"/>
              </a:solidFill>
              <a:latin typeface="Times New Roman" pitchFamily="18" charset="0"/>
              <a:cs typeface="Times New Roman" pitchFamily="18" charset="0"/>
            </a:endParaRPr>
          </a:p>
        </p:txBody>
      </p:sp>
      <p:sp>
        <p:nvSpPr>
          <p:cNvPr id="7" name="TextBox 6"/>
          <p:cNvSpPr txBox="1"/>
          <p:nvPr/>
        </p:nvSpPr>
        <p:spPr>
          <a:xfrm>
            <a:off x="5326061" y="1697321"/>
            <a:ext cx="237626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kk-KZ" b="1" dirty="0" smtClean="0">
                <a:solidFill>
                  <a:srgbClr val="002060"/>
                </a:solidFill>
                <a:latin typeface="Times New Roman" pitchFamily="18" charset="0"/>
                <a:cs typeface="Times New Roman" pitchFamily="18" charset="0"/>
              </a:rPr>
              <a:t>       Жүрек үшін</a:t>
            </a:r>
            <a:endParaRPr lang="ru-RU" b="1" dirty="0">
              <a:solidFill>
                <a:srgbClr val="002060"/>
              </a:solidFill>
              <a:latin typeface="Times New Roman" pitchFamily="18" charset="0"/>
              <a:cs typeface="Times New Roman" pitchFamily="18" charset="0"/>
            </a:endParaRPr>
          </a:p>
        </p:txBody>
      </p:sp>
      <p:sp>
        <p:nvSpPr>
          <p:cNvPr id="14" name="TextBox 13"/>
          <p:cNvSpPr txBox="1"/>
          <p:nvPr/>
        </p:nvSpPr>
        <p:spPr>
          <a:xfrm>
            <a:off x="888266" y="2245514"/>
            <a:ext cx="2952328" cy="3108543"/>
          </a:xfrm>
          <a:prstGeom prst="rect">
            <a:avLst/>
          </a:prstGeom>
          <a:noFill/>
        </p:spPr>
        <p:txBody>
          <a:bodyPr wrap="square" rtlCol="0">
            <a:spAutoFit/>
          </a:bodyPr>
          <a:lstStyle/>
          <a:p>
            <a:r>
              <a:rPr lang="ru-RU" b="1" dirty="0" smtClean="0">
                <a:solidFill>
                  <a:srgbClr val="002060"/>
                </a:solidFill>
              </a:rPr>
              <a:t>1.Сыртқы </a:t>
            </a:r>
            <a:r>
              <a:rPr lang="ru-RU" b="1" dirty="0" err="1">
                <a:solidFill>
                  <a:srgbClr val="002060"/>
                </a:solidFill>
              </a:rPr>
              <a:t>интеллектуалды</a:t>
            </a:r>
            <a:r>
              <a:rPr lang="ru-RU" b="1" dirty="0">
                <a:solidFill>
                  <a:srgbClr val="002060"/>
                </a:solidFill>
              </a:rPr>
              <a:t/>
            </a:r>
            <a:br>
              <a:rPr lang="ru-RU" b="1" dirty="0">
                <a:solidFill>
                  <a:srgbClr val="002060"/>
                </a:solidFill>
              </a:rPr>
            </a:br>
            <a:r>
              <a:rPr lang="ru-RU" b="1" dirty="0" smtClean="0">
                <a:solidFill>
                  <a:srgbClr val="002060"/>
                </a:solidFill>
              </a:rPr>
              <a:t>2.Сыртқы </a:t>
            </a:r>
            <a:r>
              <a:rPr lang="ru-RU" b="1" dirty="0" err="1">
                <a:solidFill>
                  <a:srgbClr val="002060"/>
                </a:solidFill>
              </a:rPr>
              <a:t>дүниені</a:t>
            </a:r>
            <a:r>
              <a:rPr lang="ru-RU" b="1" dirty="0">
                <a:solidFill>
                  <a:srgbClr val="002060"/>
                </a:solidFill>
              </a:rPr>
              <a:t> </a:t>
            </a:r>
            <a:r>
              <a:rPr lang="ru-RU" b="1" dirty="0" err="1">
                <a:solidFill>
                  <a:srgbClr val="002060"/>
                </a:solidFill>
              </a:rPr>
              <a:t>зерттеу</a:t>
            </a:r>
            <a:r>
              <a:rPr lang="ru-RU" b="1" dirty="0">
                <a:solidFill>
                  <a:srgbClr val="002060"/>
                </a:solidFill>
              </a:rPr>
              <a:t/>
            </a:r>
            <a:br>
              <a:rPr lang="ru-RU" b="1" dirty="0">
                <a:solidFill>
                  <a:srgbClr val="002060"/>
                </a:solidFill>
              </a:rPr>
            </a:br>
            <a:r>
              <a:rPr lang="ru-RU" b="1" dirty="0" smtClean="0">
                <a:solidFill>
                  <a:srgbClr val="002060"/>
                </a:solidFill>
              </a:rPr>
              <a:t>3.Кітаби </a:t>
            </a:r>
            <a:r>
              <a:rPr lang="ru-RU" b="1" dirty="0" err="1">
                <a:solidFill>
                  <a:srgbClr val="002060"/>
                </a:solidFill>
              </a:rPr>
              <a:t>білім</a:t>
            </a:r>
            <a:r>
              <a:rPr lang="ru-RU" b="1" dirty="0">
                <a:solidFill>
                  <a:srgbClr val="002060"/>
                </a:solidFill>
              </a:rPr>
              <a:t> (</a:t>
            </a:r>
            <a:r>
              <a:rPr lang="ru-RU" b="1" dirty="0" err="1">
                <a:solidFill>
                  <a:srgbClr val="002060"/>
                </a:solidFill>
              </a:rPr>
              <a:t>тәжірибесіз</a:t>
            </a:r>
            <a:r>
              <a:rPr lang="ru-RU" b="1" dirty="0">
                <a:solidFill>
                  <a:srgbClr val="002060"/>
                </a:solidFill>
              </a:rPr>
              <a:t>)</a:t>
            </a:r>
            <a:br>
              <a:rPr lang="ru-RU" b="1" dirty="0">
                <a:solidFill>
                  <a:srgbClr val="002060"/>
                </a:solidFill>
              </a:rPr>
            </a:br>
            <a:r>
              <a:rPr lang="ru-RU" b="1" dirty="0" smtClean="0">
                <a:solidFill>
                  <a:srgbClr val="002060"/>
                </a:solidFill>
              </a:rPr>
              <a:t>4.Қалауларды </a:t>
            </a:r>
            <a:r>
              <a:rPr lang="ru-RU" b="1" dirty="0" err="1">
                <a:solidFill>
                  <a:srgbClr val="002060"/>
                </a:solidFill>
              </a:rPr>
              <a:t>оятады</a:t>
            </a:r>
            <a:r>
              <a:rPr lang="ru-RU" b="1" dirty="0">
                <a:solidFill>
                  <a:srgbClr val="002060"/>
                </a:solidFill>
              </a:rPr>
              <a:t/>
            </a:r>
            <a:br>
              <a:rPr lang="ru-RU" b="1" dirty="0">
                <a:solidFill>
                  <a:srgbClr val="002060"/>
                </a:solidFill>
              </a:rPr>
            </a:br>
            <a:r>
              <a:rPr lang="ru-RU" b="1" dirty="0" smtClean="0">
                <a:solidFill>
                  <a:srgbClr val="002060"/>
                </a:solidFill>
              </a:rPr>
              <a:t>5.Дүниеде </a:t>
            </a:r>
            <a:r>
              <a:rPr lang="ru-RU" b="1" dirty="0" err="1">
                <a:solidFill>
                  <a:srgbClr val="002060"/>
                </a:solidFill>
              </a:rPr>
              <a:t>күнкөріс</a:t>
            </a:r>
            <a:r>
              <a:rPr lang="ru-RU" b="1" dirty="0">
                <a:solidFill>
                  <a:srgbClr val="002060"/>
                </a:solidFill>
              </a:rPr>
              <a:t> </a:t>
            </a:r>
            <a:r>
              <a:rPr lang="ru-RU" b="1" dirty="0" err="1">
                <a:solidFill>
                  <a:srgbClr val="002060"/>
                </a:solidFill>
              </a:rPr>
              <a:t>үшін</a:t>
            </a:r>
            <a:r>
              <a:rPr lang="ru-RU" b="1" dirty="0">
                <a:solidFill>
                  <a:srgbClr val="002060"/>
                </a:solidFill>
              </a:rPr>
              <a:t/>
            </a:r>
            <a:br>
              <a:rPr lang="ru-RU" b="1" dirty="0">
                <a:solidFill>
                  <a:srgbClr val="002060"/>
                </a:solidFill>
              </a:rPr>
            </a:br>
            <a:r>
              <a:rPr lang="ru-RU" b="1" dirty="0" smtClean="0">
                <a:solidFill>
                  <a:srgbClr val="002060"/>
                </a:solidFill>
              </a:rPr>
              <a:t>6.Интеллектті </a:t>
            </a:r>
            <a:r>
              <a:rPr lang="ru-RU" b="1" dirty="0" err="1">
                <a:solidFill>
                  <a:srgbClr val="002060"/>
                </a:solidFill>
              </a:rPr>
              <a:t>дамытады</a:t>
            </a:r>
            <a:r>
              <a:rPr lang="ru-RU" b="1" dirty="0">
                <a:solidFill>
                  <a:srgbClr val="002060"/>
                </a:solidFill>
              </a:rPr>
              <a:t/>
            </a:r>
            <a:br>
              <a:rPr lang="ru-RU" b="1" dirty="0">
                <a:solidFill>
                  <a:srgbClr val="002060"/>
                </a:solidFill>
              </a:rPr>
            </a:br>
            <a:r>
              <a:rPr lang="ru-RU" b="1" dirty="0" smtClean="0">
                <a:solidFill>
                  <a:srgbClr val="002060"/>
                </a:solidFill>
              </a:rPr>
              <a:t>7.Ақыл </a:t>
            </a:r>
            <a:r>
              <a:rPr lang="ru-RU" b="1" dirty="0">
                <a:solidFill>
                  <a:srgbClr val="002060"/>
                </a:solidFill>
              </a:rPr>
              <a:t>мен </a:t>
            </a:r>
            <a:r>
              <a:rPr lang="ru-RU" b="1" dirty="0" err="1">
                <a:solidFill>
                  <a:srgbClr val="002060"/>
                </a:solidFill>
              </a:rPr>
              <a:t>тәнге</a:t>
            </a:r>
            <a:r>
              <a:rPr lang="ru-RU" b="1" dirty="0">
                <a:solidFill>
                  <a:srgbClr val="002060"/>
                </a:solidFill>
              </a:rPr>
              <a:t> </a:t>
            </a:r>
            <a:r>
              <a:rPr lang="ru-RU" b="1" dirty="0" err="1">
                <a:solidFill>
                  <a:srgbClr val="002060"/>
                </a:solidFill>
              </a:rPr>
              <a:t>қарасты</a:t>
            </a:r>
            <a:r>
              <a:rPr lang="ru-RU" b="1" dirty="0">
                <a:solidFill>
                  <a:srgbClr val="002060"/>
                </a:solidFill>
              </a:rPr>
              <a:t/>
            </a:r>
            <a:br>
              <a:rPr lang="ru-RU" b="1" dirty="0">
                <a:solidFill>
                  <a:srgbClr val="002060"/>
                </a:solidFill>
              </a:rPr>
            </a:br>
            <a:r>
              <a:rPr lang="ru-RU" b="1" dirty="0" smtClean="0">
                <a:solidFill>
                  <a:srgbClr val="002060"/>
                </a:solidFill>
              </a:rPr>
              <a:t>8.Ақпарат </a:t>
            </a:r>
            <a:r>
              <a:rPr lang="ru-RU" b="1" dirty="0">
                <a:solidFill>
                  <a:srgbClr val="002060"/>
                </a:solidFill>
              </a:rPr>
              <a:t>беру</a:t>
            </a:r>
            <a:br>
              <a:rPr lang="ru-RU" b="1" dirty="0">
                <a:solidFill>
                  <a:srgbClr val="002060"/>
                </a:solidFill>
              </a:rPr>
            </a:br>
            <a:r>
              <a:rPr lang="ru-RU" b="1" dirty="0" smtClean="0">
                <a:solidFill>
                  <a:srgbClr val="002060"/>
                </a:solidFill>
              </a:rPr>
              <a:t>9.Интернет</a:t>
            </a:r>
            <a:r>
              <a:rPr lang="ru-RU" b="1" dirty="0">
                <a:solidFill>
                  <a:srgbClr val="002060"/>
                </a:solidFill>
              </a:rPr>
              <a:t/>
            </a:r>
            <a:br>
              <a:rPr lang="ru-RU" b="1" dirty="0">
                <a:solidFill>
                  <a:srgbClr val="002060"/>
                </a:solidFill>
              </a:rPr>
            </a:br>
            <a:r>
              <a:rPr lang="ru-RU" b="1" dirty="0" smtClean="0">
                <a:solidFill>
                  <a:srgbClr val="002060"/>
                </a:solidFill>
              </a:rPr>
              <a:t>10.Аллергия </a:t>
            </a:r>
            <a:r>
              <a:rPr lang="ru-RU" b="1" dirty="0" err="1">
                <a:solidFill>
                  <a:srgbClr val="002060"/>
                </a:solidFill>
              </a:rPr>
              <a:t>пайда</a:t>
            </a:r>
            <a:r>
              <a:rPr lang="ru-RU" b="1" dirty="0">
                <a:solidFill>
                  <a:srgbClr val="002060"/>
                </a:solidFill>
              </a:rPr>
              <a:t> </a:t>
            </a:r>
            <a:r>
              <a:rPr lang="ru-RU" b="1" dirty="0" err="1">
                <a:solidFill>
                  <a:srgbClr val="002060"/>
                </a:solidFill>
              </a:rPr>
              <a:t>болады</a:t>
            </a:r>
            <a:r>
              <a:rPr lang="ru-RU" b="1" dirty="0">
                <a:solidFill>
                  <a:srgbClr val="002060"/>
                </a:solidFill>
              </a:rPr>
              <a:t/>
            </a:r>
            <a:br>
              <a:rPr lang="ru-RU" b="1" dirty="0">
                <a:solidFill>
                  <a:srgbClr val="002060"/>
                </a:solidFill>
              </a:rPr>
            </a:br>
            <a:endParaRPr lang="ru-RU" sz="1600" b="1" dirty="0">
              <a:solidFill>
                <a:srgbClr val="002060"/>
              </a:solidFill>
            </a:endParaRPr>
          </a:p>
        </p:txBody>
      </p:sp>
      <p:sp>
        <p:nvSpPr>
          <p:cNvPr id="15" name="TextBox 14"/>
          <p:cNvSpPr txBox="1"/>
          <p:nvPr/>
        </p:nvSpPr>
        <p:spPr>
          <a:xfrm>
            <a:off x="5204770" y="2245514"/>
            <a:ext cx="3615701" cy="2616101"/>
          </a:xfrm>
          <a:prstGeom prst="rect">
            <a:avLst/>
          </a:prstGeom>
          <a:noFill/>
        </p:spPr>
        <p:txBody>
          <a:bodyPr wrap="square" rtlCol="0">
            <a:spAutoFit/>
          </a:bodyPr>
          <a:lstStyle/>
          <a:p>
            <a:r>
              <a:rPr lang="ru-RU" b="1" dirty="0" smtClean="0">
                <a:solidFill>
                  <a:srgbClr val="002060"/>
                </a:solidFill>
                <a:latin typeface="Times New Roman" pitchFamily="18" charset="0"/>
                <a:cs typeface="Times New Roman" pitchFamily="18" charset="0"/>
              </a:rPr>
              <a:t>1.Ішкі </a:t>
            </a:r>
            <a:r>
              <a:rPr lang="ru-RU" b="1" dirty="0" err="1">
                <a:solidFill>
                  <a:srgbClr val="002060"/>
                </a:solidFill>
                <a:latin typeface="Times New Roman" pitchFamily="18" charset="0"/>
                <a:cs typeface="Times New Roman" pitchFamily="18" charset="0"/>
              </a:rPr>
              <a:t>рухани</a:t>
            </a:r>
            <a:r>
              <a:rPr lang="ru-RU" b="1" dirty="0">
                <a:solidFill>
                  <a:srgbClr val="002060"/>
                </a:solidFill>
                <a:latin typeface="Times New Roman" pitchFamily="18" charset="0"/>
                <a:cs typeface="Times New Roman" pitchFamily="18" charset="0"/>
              </a:rPr>
              <a:t> – </a:t>
            </a:r>
            <a:r>
              <a:rPr lang="ru-RU" b="1" dirty="0" err="1">
                <a:solidFill>
                  <a:srgbClr val="002060"/>
                </a:solidFill>
                <a:latin typeface="Times New Roman" pitchFamily="18" charset="0"/>
                <a:cs typeface="Times New Roman" pitchFamily="18" charset="0"/>
              </a:rPr>
              <a:t>адамгершілік</a:t>
            </a:r>
            <a:r>
              <a:rPr lang="ru-RU" b="1" dirty="0">
                <a:solidFill>
                  <a:srgbClr val="002060"/>
                </a:solidFill>
                <a:latin typeface="Times New Roman" pitchFamily="18" charset="0"/>
                <a:cs typeface="Times New Roman" pitchFamily="18" charset="0"/>
              </a:rPr>
              <a:t/>
            </a:r>
            <a:br>
              <a:rPr lang="ru-RU" b="1" dirty="0">
                <a:solidFill>
                  <a:srgbClr val="002060"/>
                </a:solidFill>
                <a:latin typeface="Times New Roman" pitchFamily="18" charset="0"/>
                <a:cs typeface="Times New Roman" pitchFamily="18" charset="0"/>
              </a:rPr>
            </a:br>
            <a:r>
              <a:rPr lang="ru-RU" b="1" dirty="0" smtClean="0">
                <a:solidFill>
                  <a:srgbClr val="002060"/>
                </a:solidFill>
                <a:latin typeface="Times New Roman" pitchFamily="18" charset="0"/>
                <a:cs typeface="Times New Roman" pitchFamily="18" charset="0"/>
              </a:rPr>
              <a:t>2.Ішкі </a:t>
            </a:r>
            <a:r>
              <a:rPr lang="ru-RU" b="1" dirty="0" err="1">
                <a:solidFill>
                  <a:srgbClr val="002060"/>
                </a:solidFill>
                <a:latin typeface="Times New Roman" pitchFamily="18" charset="0"/>
                <a:cs typeface="Times New Roman" pitchFamily="18" charset="0"/>
              </a:rPr>
              <a:t>дүниені</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зерттеу</a:t>
            </a:r>
            <a:r>
              <a:rPr lang="ru-RU" b="1" dirty="0">
                <a:solidFill>
                  <a:srgbClr val="002060"/>
                </a:solidFill>
                <a:latin typeface="Times New Roman" pitchFamily="18" charset="0"/>
                <a:cs typeface="Times New Roman" pitchFamily="18" charset="0"/>
              </a:rPr>
              <a:t/>
            </a:r>
            <a:br>
              <a:rPr lang="ru-RU" b="1" dirty="0">
                <a:solidFill>
                  <a:srgbClr val="002060"/>
                </a:solidFill>
                <a:latin typeface="Times New Roman" pitchFamily="18" charset="0"/>
                <a:cs typeface="Times New Roman" pitchFamily="18" charset="0"/>
              </a:rPr>
            </a:br>
            <a:r>
              <a:rPr lang="ru-RU" b="1" dirty="0" smtClean="0">
                <a:solidFill>
                  <a:srgbClr val="002060"/>
                </a:solidFill>
                <a:latin typeface="Times New Roman" pitchFamily="18" charset="0"/>
                <a:cs typeface="Times New Roman" pitchFamily="18" charset="0"/>
              </a:rPr>
              <a:t>3.Практикалық </a:t>
            </a:r>
            <a:r>
              <a:rPr lang="ru-RU" b="1" dirty="0" err="1">
                <a:solidFill>
                  <a:srgbClr val="002060"/>
                </a:solidFill>
                <a:latin typeface="Times New Roman" pitchFamily="18" charset="0"/>
                <a:cs typeface="Times New Roman" pitchFamily="18" charset="0"/>
              </a:rPr>
              <a:t>білім</a:t>
            </a:r>
            <a:r>
              <a:rPr lang="ru-RU" b="1" dirty="0">
                <a:solidFill>
                  <a:srgbClr val="002060"/>
                </a:solidFill>
                <a:latin typeface="Times New Roman" pitchFamily="18" charset="0"/>
                <a:cs typeface="Times New Roman" pitchFamily="18" charset="0"/>
              </a:rPr>
              <a:t> (тек </a:t>
            </a:r>
            <a:r>
              <a:rPr lang="ru-RU" b="1" dirty="0" err="1">
                <a:solidFill>
                  <a:srgbClr val="002060"/>
                </a:solidFill>
                <a:latin typeface="Times New Roman" pitchFamily="18" charset="0"/>
                <a:cs typeface="Times New Roman" pitchFamily="18" charset="0"/>
              </a:rPr>
              <a:t>тәжірибе</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арқылы</a:t>
            </a:r>
            <a:r>
              <a:rPr lang="ru-RU" b="1" dirty="0">
                <a:solidFill>
                  <a:srgbClr val="002060"/>
                </a:solidFill>
                <a:latin typeface="Times New Roman" pitchFamily="18" charset="0"/>
                <a:cs typeface="Times New Roman" pitchFamily="18" charset="0"/>
              </a:rPr>
              <a:t>)</a:t>
            </a:r>
            <a:br>
              <a:rPr lang="ru-RU" b="1" dirty="0">
                <a:solidFill>
                  <a:srgbClr val="002060"/>
                </a:solidFill>
                <a:latin typeface="Times New Roman" pitchFamily="18" charset="0"/>
                <a:cs typeface="Times New Roman" pitchFamily="18" charset="0"/>
              </a:rPr>
            </a:br>
            <a:r>
              <a:rPr lang="ru-RU" b="1" dirty="0" smtClean="0">
                <a:solidFill>
                  <a:srgbClr val="002060"/>
                </a:solidFill>
                <a:latin typeface="Times New Roman" pitchFamily="18" charset="0"/>
                <a:cs typeface="Times New Roman" pitchFamily="18" charset="0"/>
              </a:rPr>
              <a:t>4.Әр </a:t>
            </a:r>
            <a:r>
              <a:rPr lang="ru-RU" b="1" dirty="0" err="1">
                <a:solidFill>
                  <a:srgbClr val="002060"/>
                </a:solidFill>
                <a:latin typeface="Times New Roman" pitchFamily="18" charset="0"/>
                <a:cs typeface="Times New Roman" pitchFamily="18" charset="0"/>
              </a:rPr>
              <a:t>адамың</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жүрегіндегі</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жалпы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адамзаттық</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құндылық</a:t>
            </a:r>
            <a:r>
              <a:rPr lang="ru-RU" b="1" dirty="0">
                <a:solidFill>
                  <a:srgbClr val="002060"/>
                </a:solidFill>
                <a:latin typeface="Times New Roman" pitchFamily="18" charset="0"/>
                <a:cs typeface="Times New Roman" pitchFamily="18" charset="0"/>
              </a:rPr>
              <a:t/>
            </a:r>
            <a:br>
              <a:rPr lang="ru-RU" b="1" dirty="0">
                <a:solidFill>
                  <a:srgbClr val="002060"/>
                </a:solidFill>
                <a:latin typeface="Times New Roman" pitchFamily="18" charset="0"/>
                <a:cs typeface="Times New Roman" pitchFamily="18" charset="0"/>
              </a:rPr>
            </a:br>
            <a:r>
              <a:rPr lang="ru-RU" b="1" dirty="0" smtClean="0">
                <a:solidFill>
                  <a:srgbClr val="002060"/>
                </a:solidFill>
                <a:latin typeface="Times New Roman" pitchFamily="18" charset="0"/>
                <a:cs typeface="Times New Roman" pitchFamily="18" charset="0"/>
              </a:rPr>
              <a:t>5.Өмірлік </a:t>
            </a:r>
            <a:r>
              <a:rPr lang="ru-RU" b="1" dirty="0" err="1">
                <a:solidFill>
                  <a:srgbClr val="002060"/>
                </a:solidFill>
                <a:latin typeface="Times New Roman" pitchFamily="18" charset="0"/>
                <a:cs typeface="Times New Roman" pitchFamily="18" charset="0"/>
              </a:rPr>
              <a:t>мақсаттармен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байланысты</a:t>
            </a:r>
            <a:r>
              <a:rPr lang="ru-RU" sz="2000" b="1" dirty="0">
                <a:solidFill>
                  <a:srgbClr val="002060"/>
                </a:solidFill>
                <a:latin typeface="Times New Roman" pitchFamily="18" charset="0"/>
                <a:cs typeface="Times New Roman" pitchFamily="18" charset="0"/>
              </a:rPr>
              <a:t/>
            </a:r>
            <a:br>
              <a:rPr lang="ru-RU" sz="2000" b="1" dirty="0">
                <a:solidFill>
                  <a:srgbClr val="002060"/>
                </a:solidFill>
                <a:latin typeface="Times New Roman" pitchFamily="18" charset="0"/>
                <a:cs typeface="Times New Roman" pitchFamily="18" charset="0"/>
              </a:rPr>
            </a:br>
            <a:endParaRPr lang="ru-RU" sz="2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14872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67544" y="332656"/>
            <a:ext cx="8229600" cy="864096"/>
          </a:xfrm>
        </p:spPr>
        <p:txBody>
          <a:bodyPr>
            <a:normAutofit/>
          </a:bodyPr>
          <a:lstStyle/>
          <a:p>
            <a:r>
              <a:rPr lang="kk-KZ" sz="2800" b="1" dirty="0" smtClean="0">
                <a:solidFill>
                  <a:srgbClr val="002060"/>
                </a:solidFill>
                <a:latin typeface="Times New Roman" pitchFamily="18" charset="0"/>
                <a:cs typeface="Times New Roman" pitchFamily="18" charset="0"/>
              </a:rPr>
              <a:t>             Қалай </a:t>
            </a:r>
            <a:r>
              <a:rPr lang="kk-KZ" sz="2800" b="1" dirty="0">
                <a:solidFill>
                  <a:srgbClr val="002060"/>
                </a:solidFill>
                <a:latin typeface="Times New Roman" pitchFamily="18" charset="0"/>
                <a:cs typeface="Times New Roman" pitchFamily="18" charset="0"/>
              </a:rPr>
              <a:t>интеграциялауға болады?</a:t>
            </a:r>
            <a:endParaRPr lang="ru-RU" sz="2800" b="1" dirty="0">
              <a:solidFill>
                <a:srgbClr val="002060"/>
              </a:solidFill>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1655942"/>
            <a:ext cx="4786908" cy="177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462" y="4187824"/>
            <a:ext cx="4767858" cy="18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344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764704"/>
            <a:ext cx="4572000" cy="400110"/>
          </a:xfrm>
          <a:prstGeom prst="rect">
            <a:avLst/>
          </a:prstGeom>
        </p:spPr>
        <p:txBody>
          <a:bodyPr>
            <a:spAutoFit/>
          </a:bodyPr>
          <a:lstStyle/>
          <a:p>
            <a:pPr algn="ctr"/>
            <a:r>
              <a:rPr lang="ru-RU" sz="2000" b="1" dirty="0" smtClean="0">
                <a:solidFill>
                  <a:srgbClr val="002060"/>
                </a:solidFill>
                <a:latin typeface="Times New Roman" pitchFamily="18" charset="0"/>
                <a:cs typeface="Times New Roman" pitchFamily="18" charset="0"/>
              </a:rPr>
              <a:t>ИНТЕГРАЦИЯ  ЖОЛДАРЫ</a:t>
            </a:r>
            <a:endParaRPr lang="ru-RU" sz="2000" b="1" dirty="0">
              <a:solidFill>
                <a:srgbClr val="002060"/>
              </a:solidFill>
              <a:latin typeface="Times New Roman" pitchFamily="18" charset="0"/>
              <a:cs typeface="Times New Roman" pitchFamily="18" charset="0"/>
            </a:endParaRPr>
          </a:p>
        </p:txBody>
      </p:sp>
      <p:sp>
        <p:nvSpPr>
          <p:cNvPr id="3" name="TextBox 2"/>
          <p:cNvSpPr txBox="1"/>
          <p:nvPr/>
        </p:nvSpPr>
        <p:spPr>
          <a:xfrm>
            <a:off x="1169368" y="1700808"/>
            <a:ext cx="6336704" cy="1015663"/>
          </a:xfrm>
          <a:prstGeom prst="rect">
            <a:avLst/>
          </a:prstGeom>
          <a:noFill/>
        </p:spPr>
        <p:txBody>
          <a:bodyPr wrap="square" rtlCol="0">
            <a:spAutoFit/>
          </a:bodyPr>
          <a:lstStyle/>
          <a:p>
            <a:r>
              <a:rPr lang="kk-KZ" sz="2000" b="1" dirty="0" smtClean="0">
                <a:solidFill>
                  <a:srgbClr val="002060"/>
                </a:solidFill>
                <a:latin typeface="Times New Roman" pitchFamily="18" charset="0"/>
                <a:cs typeface="Times New Roman" pitchFamily="18" charset="0"/>
              </a:rPr>
              <a:t>1.Ғылымдардың </a:t>
            </a:r>
            <a:r>
              <a:rPr lang="kk-KZ" sz="2000" b="1" dirty="0">
                <a:solidFill>
                  <a:srgbClr val="002060"/>
                </a:solidFill>
                <a:latin typeface="Times New Roman" pitchFamily="18" charset="0"/>
                <a:cs typeface="Times New Roman" pitchFamily="18" charset="0"/>
              </a:rPr>
              <a:t>даму тарихы мен ұлы ғалымдардың өмірінен шабыттандыратын мысалдар келтіру</a:t>
            </a:r>
          </a:p>
        </p:txBody>
      </p:sp>
      <p:sp>
        <p:nvSpPr>
          <p:cNvPr id="5" name="TextBox 4"/>
          <p:cNvSpPr txBox="1"/>
          <p:nvPr/>
        </p:nvSpPr>
        <p:spPr>
          <a:xfrm>
            <a:off x="1312793" y="4293096"/>
            <a:ext cx="5436096" cy="707886"/>
          </a:xfrm>
          <a:prstGeom prst="rect">
            <a:avLst/>
          </a:prstGeom>
          <a:noFill/>
        </p:spPr>
        <p:txBody>
          <a:bodyPr wrap="square" rtlCol="0">
            <a:spAutoFit/>
          </a:bodyPr>
          <a:lstStyle/>
          <a:p>
            <a:r>
              <a:rPr lang="ru-RU" sz="2000" b="1" dirty="0">
                <a:solidFill>
                  <a:srgbClr val="002060"/>
                </a:solidFill>
                <a:latin typeface="Times New Roman" pitchFamily="18" charset="0"/>
                <a:cs typeface="Times New Roman" pitchFamily="18" charset="0"/>
              </a:rPr>
              <a:t>3</a:t>
            </a:r>
            <a:r>
              <a:rPr lang="ru-RU" sz="2000" b="1" dirty="0" smtClean="0">
                <a:solidFill>
                  <a:srgbClr val="002060"/>
                </a:solidFill>
                <a:latin typeface="Times New Roman" pitchFamily="18" charset="0"/>
                <a:cs typeface="Times New Roman" pitchFamily="18" charset="0"/>
              </a:rPr>
              <a:t>.Әрбір </a:t>
            </a:r>
            <a:r>
              <a:rPr lang="ru-RU" sz="2000" b="1" dirty="0" err="1">
                <a:solidFill>
                  <a:srgbClr val="002060"/>
                </a:solidFill>
                <a:latin typeface="Times New Roman" pitchFamily="18" charset="0"/>
                <a:cs typeface="Times New Roman" pitchFamily="18" charset="0"/>
              </a:rPr>
              <a:t>оқу</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пәндерінің</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мазмұнынан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жалпы</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адамзаттық</a:t>
            </a:r>
            <a:r>
              <a:rPr lang="ru-RU" sz="2000" b="1" dirty="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құндылықтарды</a:t>
            </a:r>
            <a:r>
              <a:rPr lang="ru-RU" sz="2000" b="1" dirty="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енгізу</a:t>
            </a:r>
            <a:r>
              <a:rPr lang="ru-RU" sz="2000" b="1" dirty="0" smtClean="0">
                <a:solidFill>
                  <a:srgbClr val="002060"/>
                </a:solidFill>
                <a:latin typeface="Times New Roman" pitchFamily="18" charset="0"/>
                <a:cs typeface="Times New Roman" pitchFamily="18" charset="0"/>
              </a:rPr>
              <a:t>.</a:t>
            </a:r>
            <a:endParaRPr lang="ru-RU" sz="2000" b="1" dirty="0">
              <a:solidFill>
                <a:srgbClr val="002060"/>
              </a:solidFill>
              <a:latin typeface="Times New Roman" pitchFamily="18" charset="0"/>
              <a:cs typeface="Times New Roman" pitchFamily="18" charset="0"/>
            </a:endParaRPr>
          </a:p>
        </p:txBody>
      </p:sp>
      <p:sp>
        <p:nvSpPr>
          <p:cNvPr id="6" name="TextBox 5"/>
          <p:cNvSpPr txBox="1"/>
          <p:nvPr/>
        </p:nvSpPr>
        <p:spPr>
          <a:xfrm>
            <a:off x="1277380" y="3212976"/>
            <a:ext cx="6120680" cy="400110"/>
          </a:xfrm>
          <a:prstGeom prst="rect">
            <a:avLst/>
          </a:prstGeom>
          <a:noFill/>
        </p:spPr>
        <p:txBody>
          <a:bodyPr wrap="square" rtlCol="0">
            <a:spAutoFit/>
          </a:bodyPr>
          <a:lstStyle/>
          <a:p>
            <a:r>
              <a:rPr lang="ru-RU" sz="2000" b="1" dirty="0">
                <a:solidFill>
                  <a:srgbClr val="002060"/>
                </a:solidFill>
                <a:latin typeface="Times New Roman" pitchFamily="18" charset="0"/>
                <a:cs typeface="Times New Roman" pitchFamily="18" charset="0"/>
              </a:rPr>
              <a:t>2</a:t>
            </a:r>
            <a:r>
              <a:rPr lang="ru-RU" sz="2000" b="1" dirty="0" smtClean="0">
                <a:solidFill>
                  <a:srgbClr val="002060"/>
                </a:solidFill>
                <a:latin typeface="Times New Roman" pitchFamily="18" charset="0"/>
                <a:cs typeface="Times New Roman" pitchFamily="18" charset="0"/>
              </a:rPr>
              <a:t>.Қазіргі </a:t>
            </a:r>
            <a:r>
              <a:rPr lang="ru-RU" sz="2000" b="1" dirty="0" err="1">
                <a:solidFill>
                  <a:srgbClr val="002060"/>
                </a:solidFill>
                <a:latin typeface="Times New Roman" pitchFamily="18" charset="0"/>
                <a:cs typeface="Times New Roman" pitchFamily="18" charset="0"/>
              </a:rPr>
              <a:t>ғылыми</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жаңалықтармен</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таныстыру</a:t>
            </a:r>
            <a:endParaRPr lang="ru-RU" sz="2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123055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ctrTitle"/>
          </p:nvPr>
        </p:nvSpPr>
        <p:spPr>
          <a:xfrm>
            <a:off x="755576" y="404664"/>
            <a:ext cx="7772400" cy="1470025"/>
          </a:xfrm>
        </p:spPr>
        <p:txBody>
          <a:bodyPr>
            <a:noAutofit/>
          </a:bodyPr>
          <a:lstStyle/>
          <a:p>
            <a:r>
              <a:rPr lang="kk-KZ" sz="3600" b="1" dirty="0">
                <a:solidFill>
                  <a:srgbClr val="002060"/>
                </a:solidFill>
                <a:latin typeface="Times New Roman" pitchFamily="18" charset="0"/>
                <a:cs typeface="Times New Roman" pitchFamily="18" charset="0"/>
              </a:rPr>
              <a:t>Интеграция сабағының жоспары</a:t>
            </a:r>
            <a:r>
              <a:rPr lang="kk-KZ" b="1" dirty="0">
                <a:solidFill>
                  <a:srgbClr val="002060"/>
                </a:solidFill>
                <a:latin typeface="Times New Roman" pitchFamily="18" charset="0"/>
                <a:cs typeface="Times New Roman" pitchFamily="18" charset="0"/>
              </a:rPr>
              <a:t/>
            </a:r>
            <a:br>
              <a:rPr lang="kk-KZ" b="1" dirty="0">
                <a:solidFill>
                  <a:srgbClr val="002060"/>
                </a:solidFill>
                <a:latin typeface="Times New Roman" pitchFamily="18" charset="0"/>
                <a:cs typeface="Times New Roman" pitchFamily="18" charset="0"/>
              </a:rPr>
            </a:br>
            <a:endParaRPr lang="ru-RU" b="1" dirty="0">
              <a:solidFill>
                <a:srgbClr val="002060"/>
              </a:solidFill>
              <a:latin typeface="Times New Roman" pitchFamily="18" charset="0"/>
              <a:cs typeface="Times New Roman" pitchFamily="18" charset="0"/>
            </a:endParaRPr>
          </a:p>
        </p:txBody>
      </p:sp>
      <p:sp>
        <p:nvSpPr>
          <p:cNvPr id="15" name="Подзаголовок 14"/>
          <p:cNvSpPr>
            <a:spLocks noGrp="1"/>
          </p:cNvSpPr>
          <p:nvPr>
            <p:ph type="subTitle" idx="1"/>
          </p:nvPr>
        </p:nvSpPr>
        <p:spPr>
          <a:xfrm>
            <a:off x="1259632" y="1340768"/>
            <a:ext cx="7560840" cy="4608512"/>
          </a:xfrm>
        </p:spPr>
        <p:txBody>
          <a:bodyPr>
            <a:noAutofit/>
          </a:bodyPr>
          <a:lstStyle/>
          <a:p>
            <a:pPr algn="l"/>
            <a:r>
              <a:rPr lang="kk-KZ" sz="2800" b="1" dirty="0">
                <a:solidFill>
                  <a:srgbClr val="002060"/>
                </a:solidFill>
                <a:latin typeface="Times New Roman" pitchFamily="18" charset="0"/>
                <a:cs typeface="Times New Roman" pitchFamily="18" charset="0"/>
              </a:rPr>
              <a:t>Мақсаты-</a:t>
            </a:r>
            <a:r>
              <a:rPr lang="kk-KZ" sz="2800" dirty="0">
                <a:solidFill>
                  <a:srgbClr val="002060"/>
                </a:solidFill>
                <a:latin typeface="Times New Roman" pitchFamily="18" charset="0"/>
                <a:cs typeface="Times New Roman" pitchFamily="18" charset="0"/>
              </a:rPr>
              <a:t>пәннің мақсаты қойылды</a:t>
            </a:r>
          </a:p>
          <a:p>
            <a:pPr algn="l"/>
            <a:endParaRPr lang="kk-KZ" sz="2800" dirty="0">
              <a:solidFill>
                <a:srgbClr val="002060"/>
              </a:solidFill>
              <a:latin typeface="Times New Roman" pitchFamily="18" charset="0"/>
              <a:cs typeface="Times New Roman" pitchFamily="18" charset="0"/>
            </a:endParaRPr>
          </a:p>
          <a:p>
            <a:pPr algn="l"/>
            <a:r>
              <a:rPr lang="kk-KZ" sz="2800" b="1" dirty="0">
                <a:solidFill>
                  <a:srgbClr val="002060"/>
                </a:solidFill>
                <a:latin typeface="Times New Roman" pitchFamily="18" charset="0"/>
                <a:cs typeface="Times New Roman" pitchFamily="18" charset="0"/>
              </a:rPr>
              <a:t>Міндеттері-</a:t>
            </a:r>
            <a:r>
              <a:rPr lang="kk-KZ" sz="2800" dirty="0">
                <a:solidFill>
                  <a:srgbClr val="002060"/>
                </a:solidFill>
                <a:latin typeface="Times New Roman" pitchFamily="18" charset="0"/>
                <a:cs typeface="Times New Roman" pitchFamily="18" charset="0"/>
              </a:rPr>
              <a:t>білімділік,дамытушылық міндеттері пән бойынша беріледі;тәрбиелік міндетінде құндылық пен қасиетті байланыстырып көрсету</a:t>
            </a:r>
          </a:p>
          <a:p>
            <a:pPr algn="l"/>
            <a:r>
              <a:rPr lang="kk-KZ" sz="2800" b="1" dirty="0">
                <a:solidFill>
                  <a:srgbClr val="002060"/>
                </a:solidFill>
                <a:latin typeface="Times New Roman" pitchFamily="18" charset="0"/>
                <a:cs typeface="Times New Roman" pitchFamily="18" charset="0"/>
              </a:rPr>
              <a:t>Сабақтың барысы- </a:t>
            </a:r>
            <a:r>
              <a:rPr lang="kk-KZ" sz="2800" dirty="0">
                <a:solidFill>
                  <a:srgbClr val="002060"/>
                </a:solidFill>
                <a:latin typeface="Times New Roman" pitchFamily="18" charset="0"/>
                <a:cs typeface="Times New Roman" pitchFamily="18" charset="0"/>
              </a:rPr>
              <a:t>сыртқы интеграция болса жазады,болмаса еш нәрсе көрсетпейді.Сабақтың жоспары әрі қарай пән бойынша жазылады.Ішкі интеграцияны белгілеп көрсетіп қою қажет.</a:t>
            </a:r>
          </a:p>
        </p:txBody>
      </p:sp>
    </p:spTree>
    <p:extLst>
      <p:ext uri="{BB962C8B-B14F-4D97-AF65-F5344CB8AC3E}">
        <p14:creationId xmlns:p14="http://schemas.microsoft.com/office/powerpoint/2010/main" val="1775841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851920" y="548680"/>
            <a:ext cx="184731" cy="369332"/>
          </a:xfrm>
          <a:prstGeom prst="rect">
            <a:avLst/>
          </a:prstGeom>
        </p:spPr>
        <p:txBody>
          <a:bodyPr wrap="none">
            <a:spAutoFit/>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76264"/>
            <a:ext cx="3464392" cy="359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04664"/>
            <a:ext cx="2880320" cy="363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424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1196</TotalTime>
  <Words>251</Words>
  <Application>Microsoft Office PowerPoint</Application>
  <PresentationFormat>Экран (4:3)</PresentationFormat>
  <Paragraphs>57</Paragraphs>
  <Slides>13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Балқаш қаласы., ЖББ №8 орта мектебі</vt:lpstr>
      <vt:lpstr>Шалва Александрович Амонашвили</vt:lpstr>
      <vt:lpstr>Презентация PowerPoint</vt:lpstr>
      <vt:lpstr>Презентация PowerPoint</vt:lpstr>
      <vt:lpstr>  </vt:lpstr>
      <vt:lpstr>             Қалай интеграциялауға болады?</vt:lpstr>
      <vt:lpstr>Презентация PowerPoint</vt:lpstr>
      <vt:lpstr>Интеграция сабағының жоспары </vt:lpstr>
      <vt:lpstr>Презентация PowerPoint</vt:lpstr>
      <vt:lpstr>Презентация PowerPoint</vt:lpstr>
      <vt:lpstr> Химия пәні мен  өзін-өзі тану пәнінің интеграциясы </vt:lpstr>
      <vt:lpstr>Биология Тақырып: Жүректің құрылысы.  Адамгершілігі мол адамның жүрегі кең, тынысы жүйелі болады. Дәйексөз: “Аузын ашса жүрегі көрінеді” дегенді қалай түсінесіз?    Физика. Магнит өрісі Балалардың күнделікті ойнайтын үрмелі шарларын қолымызға қолғабымызды киіп, үйкелегеннен кейін қолымызды алшақтататын болсақ, шарымыз ешқайда ұшып кетпей алақанымызға келіп жабысады. Кез-келген заттарды бір-біріне үйкелеп, соңынан бір-бірінен алшақтататын болсақ, бәрі бір-біріне тартылады.Яғни бұдан шығатын қортынды: Рухани жақын адамдар бір – біріне ренжісіп көңілі қалып жатса да, кейіннен түсінісіп сыйластықта бола алады. </vt:lpstr>
      <vt:lpstr>Бастысы- пәнді оқыту емес, пәнді оқыту арқылы тұлғада рухани адамгершілікті дамыту.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Еркебулан</dc:creator>
  <cp:lastModifiedBy>Administrator</cp:lastModifiedBy>
  <cp:revision>76</cp:revision>
  <dcterms:created xsi:type="dcterms:W3CDTF">2015-10-25T16:23:29Z</dcterms:created>
  <dcterms:modified xsi:type="dcterms:W3CDTF">2020-11-26T07:16:58Z</dcterms:modified>
</cp:coreProperties>
</file>