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4116" r:id="rId1"/>
  </p:sldMasterIdLst>
  <p:notesMasterIdLst>
    <p:notesMasterId r:id="rId24"/>
  </p:notesMasterIdLst>
  <p:sldIdLst>
    <p:sldId id="336" r:id="rId2"/>
    <p:sldId id="321" r:id="rId3"/>
    <p:sldId id="338" r:id="rId4"/>
    <p:sldId id="339" r:id="rId5"/>
    <p:sldId id="340" r:id="rId6"/>
    <p:sldId id="358" r:id="rId7"/>
    <p:sldId id="352" r:id="rId8"/>
    <p:sldId id="354" r:id="rId9"/>
    <p:sldId id="283" r:id="rId10"/>
    <p:sldId id="357" r:id="rId11"/>
    <p:sldId id="343" r:id="rId12"/>
    <p:sldId id="347" r:id="rId13"/>
    <p:sldId id="348" r:id="rId14"/>
    <p:sldId id="300" r:id="rId15"/>
    <p:sldId id="349" r:id="rId16"/>
    <p:sldId id="350" r:id="rId17"/>
    <p:sldId id="361" r:id="rId18"/>
    <p:sldId id="362" r:id="rId19"/>
    <p:sldId id="363" r:id="rId20"/>
    <p:sldId id="364" r:id="rId21"/>
    <p:sldId id="365" r:id="rId22"/>
    <p:sldId id="366"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65A"/>
    <a:srgbClr val="000014"/>
    <a:srgbClr val="0A032F"/>
    <a:srgbClr val="39051B"/>
    <a:srgbClr val="57257D"/>
    <a:srgbClr val="C0105B"/>
    <a:srgbClr val="FF33CC"/>
    <a:srgbClr val="FFFFCC"/>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88" autoAdjust="0"/>
    <p:restoredTop sz="98903" autoAdjust="0"/>
  </p:normalViewPr>
  <p:slideViewPr>
    <p:cSldViewPr>
      <p:cViewPr>
        <p:scale>
          <a:sx n="99" d="100"/>
          <a:sy n="99" d="100"/>
        </p:scale>
        <p:origin x="-1074" y="-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Дейін</c:v>
                </c:pt>
              </c:strCache>
            </c:strRef>
          </c:tx>
          <c:spPr>
            <a:solidFill>
              <a:schemeClr val="accent1"/>
            </a:solidFill>
            <a:ln>
              <a:noFill/>
            </a:ln>
            <a:effectLst/>
          </c:spPr>
          <c:invertIfNegative val="0"/>
          <c:cat>
            <c:strRef>
              <c:f>Лист1!$A$2:$A$5</c:f>
              <c:strCache>
                <c:ptCount val="4"/>
                <c:pt idx="0">
                  <c:v>Сөздік қоры</c:v>
                </c:pt>
                <c:pt idx="1">
                  <c:v>Дыбыстарды дұрыс айту</c:v>
                </c:pt>
                <c:pt idx="2">
                  <c:v>Арт\жат</c:v>
                </c:pt>
                <c:pt idx="3">
                  <c:v>Сөздік қоры</c:v>
                </c:pt>
              </c:strCache>
            </c:strRef>
          </c:cat>
          <c:val>
            <c:numRef>
              <c:f>Лист1!$B$2:$B$5</c:f>
              <c:numCache>
                <c:formatCode>General</c:formatCode>
                <c:ptCount val="4"/>
                <c:pt idx="0">
                  <c:v>0</c:v>
                </c:pt>
                <c:pt idx="1">
                  <c:v>0</c:v>
                </c:pt>
                <c:pt idx="2">
                  <c:v>0.5</c:v>
                </c:pt>
                <c:pt idx="3">
                  <c:v>0</c:v>
                </c:pt>
              </c:numCache>
            </c:numRef>
          </c:val>
          <c:extLst xmlns:c16r2="http://schemas.microsoft.com/office/drawing/2015/06/chart">
            <c:ext xmlns:c16="http://schemas.microsoft.com/office/drawing/2014/chart" uri="{C3380CC4-5D6E-409C-BE32-E72D297353CC}">
              <c16:uniqueId val="{00000000-54D1-4A21-A3D0-16E54FF7C278}"/>
            </c:ext>
          </c:extLst>
        </c:ser>
        <c:ser>
          <c:idx val="1"/>
          <c:order val="1"/>
          <c:tx>
            <c:strRef>
              <c:f>Лист1!$C$1</c:f>
              <c:strCache>
                <c:ptCount val="1"/>
                <c:pt idx="0">
                  <c:v>Кейін</c:v>
                </c:pt>
              </c:strCache>
            </c:strRef>
          </c:tx>
          <c:spPr>
            <a:solidFill>
              <a:schemeClr val="accent2"/>
            </a:solidFill>
            <a:ln>
              <a:noFill/>
            </a:ln>
            <a:effectLst/>
          </c:spPr>
          <c:invertIfNegative val="0"/>
          <c:cat>
            <c:strRef>
              <c:f>Лист1!$A$2:$A$5</c:f>
              <c:strCache>
                <c:ptCount val="4"/>
                <c:pt idx="0">
                  <c:v>Сөздік қоры</c:v>
                </c:pt>
                <c:pt idx="1">
                  <c:v>Дыбыстарды дұрыс айту</c:v>
                </c:pt>
                <c:pt idx="2">
                  <c:v>Арт\жат</c:v>
                </c:pt>
                <c:pt idx="3">
                  <c:v>Сөздік қоры</c:v>
                </c:pt>
              </c:strCache>
            </c:strRef>
          </c:cat>
          <c:val>
            <c:numRef>
              <c:f>Лист1!$C$2:$C$5</c:f>
              <c:numCache>
                <c:formatCode>General</c:formatCode>
                <c:ptCount val="4"/>
                <c:pt idx="0">
                  <c:v>0.5</c:v>
                </c:pt>
                <c:pt idx="1">
                  <c:v>1</c:v>
                </c:pt>
                <c:pt idx="2">
                  <c:v>2</c:v>
                </c:pt>
                <c:pt idx="3">
                  <c:v>0.5</c:v>
                </c:pt>
              </c:numCache>
            </c:numRef>
          </c:val>
          <c:extLst xmlns:c16r2="http://schemas.microsoft.com/office/drawing/2015/06/chart">
            <c:ext xmlns:c16="http://schemas.microsoft.com/office/drawing/2014/chart" uri="{C3380CC4-5D6E-409C-BE32-E72D297353CC}">
              <c16:uniqueId val="{00000001-54D1-4A21-A3D0-16E54FF7C278}"/>
            </c:ext>
          </c:extLst>
        </c:ser>
        <c:ser>
          <c:idx val="2"/>
          <c:order val="2"/>
          <c:tx>
            <c:strRef>
              <c:f>Лист1!$D$1</c:f>
              <c:strCache>
                <c:ptCount val="1"/>
                <c:pt idx="0">
                  <c:v>Столбец1</c:v>
                </c:pt>
              </c:strCache>
            </c:strRef>
          </c:tx>
          <c:spPr>
            <a:solidFill>
              <a:schemeClr val="accent3"/>
            </a:solidFill>
            <a:ln>
              <a:noFill/>
            </a:ln>
            <a:effectLst/>
          </c:spPr>
          <c:invertIfNegative val="0"/>
          <c:cat>
            <c:strRef>
              <c:f>Лист1!$A$2:$A$5</c:f>
              <c:strCache>
                <c:ptCount val="4"/>
                <c:pt idx="0">
                  <c:v>Сөздік қоры</c:v>
                </c:pt>
                <c:pt idx="1">
                  <c:v>Дыбыстарды дұрыс айту</c:v>
                </c:pt>
                <c:pt idx="2">
                  <c:v>Арт\жат</c:v>
                </c:pt>
                <c:pt idx="3">
                  <c:v>Сөздік қоры</c:v>
                </c:pt>
              </c:strCache>
            </c:strRef>
          </c:cat>
          <c:val>
            <c:numRef>
              <c:f>Лист1!$D$2:$D$5</c:f>
              <c:numCache>
                <c:formatCode>General</c:formatCode>
                <c:ptCount val="4"/>
              </c:numCache>
            </c:numRef>
          </c:val>
          <c:extLst xmlns:c16r2="http://schemas.microsoft.com/office/drawing/2015/06/chart">
            <c:ext xmlns:c16="http://schemas.microsoft.com/office/drawing/2014/chart" uri="{C3380CC4-5D6E-409C-BE32-E72D297353CC}">
              <c16:uniqueId val="{00000002-54D1-4A21-A3D0-16E54FF7C278}"/>
            </c:ext>
          </c:extLst>
        </c:ser>
        <c:dLbls>
          <c:showLegendKey val="0"/>
          <c:showVal val="0"/>
          <c:showCatName val="0"/>
          <c:showSerName val="0"/>
          <c:showPercent val="0"/>
          <c:showBubbleSize val="0"/>
        </c:dLbls>
        <c:gapWidth val="219"/>
        <c:overlap val="-27"/>
        <c:axId val="134021120"/>
        <c:axId val="134022656"/>
      </c:barChart>
      <c:catAx>
        <c:axId val="13402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34022656"/>
        <c:crosses val="autoZero"/>
        <c:auto val="1"/>
        <c:lblAlgn val="ctr"/>
        <c:lblOffset val="100"/>
        <c:noMultiLvlLbl val="0"/>
      </c:catAx>
      <c:valAx>
        <c:axId val="134022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34021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64310-1AB5-434B-BBA7-B55A6FC789FA}" type="doc">
      <dgm:prSet loTypeId="urn:microsoft.com/office/officeart/2005/8/layout/vList3" loCatId="list" qsTypeId="urn:microsoft.com/office/officeart/2005/8/quickstyle/simple1" qsCatId="simple" csTypeId="urn:microsoft.com/office/officeart/2005/8/colors/accent1_2" csCatId="accent1" phldr="1"/>
      <dgm:spPr/>
    </dgm:pt>
    <dgm:pt modelId="{910F1006-9627-41F6-AA5B-B416DC7D7BB0}">
      <dgm:prSet phldrT="[Текст]"/>
      <dgm:spPr/>
      <dgm:t>
        <a:bodyPr/>
        <a:lstStyle/>
        <a:p>
          <a:r>
            <a:rPr lang="ru-RU" dirty="0">
              <a:solidFill>
                <a:srgbClr val="002060"/>
              </a:solidFill>
            </a:rPr>
            <a:t>Определение</a:t>
          </a:r>
          <a:r>
            <a:rPr lang="ru-RU" baseline="0" dirty="0">
              <a:solidFill>
                <a:srgbClr val="002060"/>
              </a:solidFill>
            </a:rPr>
            <a:t> уровня развития языка ребенка методом мониторинга</a:t>
          </a:r>
          <a:endParaRPr lang="ru-RU" dirty="0">
            <a:solidFill>
              <a:srgbClr val="002060"/>
            </a:solidFill>
          </a:endParaRPr>
        </a:p>
      </dgm:t>
    </dgm:pt>
    <dgm:pt modelId="{25DEA3CA-3743-4D42-9434-9D284559E757}" type="parTrans" cxnId="{057CD696-422A-447A-B158-F4C9BFDB3215}">
      <dgm:prSet/>
      <dgm:spPr/>
      <dgm:t>
        <a:bodyPr/>
        <a:lstStyle/>
        <a:p>
          <a:endParaRPr lang="ru-RU">
            <a:solidFill>
              <a:schemeClr val="bg1"/>
            </a:solidFill>
          </a:endParaRPr>
        </a:p>
      </dgm:t>
    </dgm:pt>
    <dgm:pt modelId="{632E24E4-73B9-4519-B544-4B1976B27D83}" type="sibTrans" cxnId="{057CD696-422A-447A-B158-F4C9BFDB3215}">
      <dgm:prSet/>
      <dgm:spPr/>
      <dgm:t>
        <a:bodyPr/>
        <a:lstStyle/>
        <a:p>
          <a:endParaRPr lang="ru-RU">
            <a:solidFill>
              <a:schemeClr val="bg1"/>
            </a:solidFill>
          </a:endParaRPr>
        </a:p>
      </dgm:t>
    </dgm:pt>
    <dgm:pt modelId="{6FB8AB47-5B0C-4C9E-B356-2EFA0598AAB5}">
      <dgm:prSet phldrT="[Текст]"/>
      <dgm:spPr/>
      <dgm:t>
        <a:bodyPr/>
        <a:lstStyle/>
        <a:p>
          <a:r>
            <a:rPr lang="ru-RU" dirty="0">
              <a:solidFill>
                <a:srgbClr val="002060"/>
              </a:solidFill>
            </a:rPr>
            <a:t>Планирование</a:t>
          </a:r>
          <a:r>
            <a:rPr lang="ru-RU" baseline="0" dirty="0">
              <a:solidFill>
                <a:srgbClr val="002060"/>
              </a:solidFill>
            </a:rPr>
            <a:t> корректирующих действий и помощи в целях развития</a:t>
          </a:r>
          <a:endParaRPr lang="ru-RU" dirty="0">
            <a:solidFill>
              <a:srgbClr val="002060"/>
            </a:solidFill>
          </a:endParaRPr>
        </a:p>
      </dgm:t>
    </dgm:pt>
    <dgm:pt modelId="{C1C7F328-9FC7-41C2-83CA-6604E3D20C56}" type="parTrans" cxnId="{3F51D675-B9AB-46E4-8E78-CF1C6F8CEDC0}">
      <dgm:prSet/>
      <dgm:spPr/>
      <dgm:t>
        <a:bodyPr/>
        <a:lstStyle/>
        <a:p>
          <a:endParaRPr lang="ru-RU">
            <a:solidFill>
              <a:schemeClr val="bg1"/>
            </a:solidFill>
          </a:endParaRPr>
        </a:p>
      </dgm:t>
    </dgm:pt>
    <dgm:pt modelId="{A3B89A53-6153-4D89-8F15-37FF014D7E8F}" type="sibTrans" cxnId="{3F51D675-B9AB-46E4-8E78-CF1C6F8CEDC0}">
      <dgm:prSet/>
      <dgm:spPr/>
      <dgm:t>
        <a:bodyPr/>
        <a:lstStyle/>
        <a:p>
          <a:endParaRPr lang="ru-RU">
            <a:solidFill>
              <a:schemeClr val="bg1"/>
            </a:solidFill>
          </a:endParaRPr>
        </a:p>
      </dgm:t>
    </dgm:pt>
    <dgm:pt modelId="{B45E66CF-5AE2-41EA-BA53-741C004C4BC5}">
      <dgm:prSet/>
      <dgm:spPr/>
      <dgm:t>
        <a:bodyPr/>
        <a:lstStyle/>
        <a:p>
          <a:r>
            <a:rPr lang="ru-RU" dirty="0">
              <a:solidFill>
                <a:srgbClr val="002060"/>
              </a:solidFill>
            </a:rPr>
            <a:t>Оказание</a:t>
          </a:r>
          <a:r>
            <a:rPr lang="ru-RU" baseline="0" dirty="0">
              <a:solidFill>
                <a:srgbClr val="002060"/>
              </a:solidFill>
            </a:rPr>
            <a:t> корректирующий и развивающей помощи</a:t>
          </a:r>
          <a:endParaRPr lang="ru-RU" dirty="0">
            <a:solidFill>
              <a:srgbClr val="002060"/>
            </a:solidFill>
          </a:endParaRPr>
        </a:p>
      </dgm:t>
    </dgm:pt>
    <dgm:pt modelId="{3A06464C-5FF0-4C35-93E5-319EC63C0D4D}" type="parTrans" cxnId="{A7322C22-BAC1-4F55-AE82-E10C25F37A5D}">
      <dgm:prSet/>
      <dgm:spPr/>
      <dgm:t>
        <a:bodyPr/>
        <a:lstStyle/>
        <a:p>
          <a:endParaRPr lang="ru-RU"/>
        </a:p>
      </dgm:t>
    </dgm:pt>
    <dgm:pt modelId="{D9930501-5A9D-4AF1-8E9D-577B491A30F6}" type="sibTrans" cxnId="{A7322C22-BAC1-4F55-AE82-E10C25F37A5D}">
      <dgm:prSet/>
      <dgm:spPr/>
      <dgm:t>
        <a:bodyPr/>
        <a:lstStyle/>
        <a:p>
          <a:endParaRPr lang="ru-RU"/>
        </a:p>
      </dgm:t>
    </dgm:pt>
    <dgm:pt modelId="{5BD1CA98-F464-4EA5-B91A-FF0ACF877009}" type="pres">
      <dgm:prSet presAssocID="{6AB64310-1AB5-434B-BBA7-B55A6FC789FA}" presName="linearFlow" presStyleCnt="0">
        <dgm:presLayoutVars>
          <dgm:dir/>
          <dgm:resizeHandles val="exact"/>
        </dgm:presLayoutVars>
      </dgm:prSet>
      <dgm:spPr/>
    </dgm:pt>
    <dgm:pt modelId="{782A20EB-FED5-4D8A-BB11-F6F7B6C07948}" type="pres">
      <dgm:prSet presAssocID="{910F1006-9627-41F6-AA5B-B416DC7D7BB0}" presName="composite" presStyleCnt="0"/>
      <dgm:spPr/>
    </dgm:pt>
    <dgm:pt modelId="{0BB057FA-105B-4B36-A2DC-AADA8DBAFFB9}" type="pres">
      <dgm:prSet presAssocID="{910F1006-9627-41F6-AA5B-B416DC7D7BB0}" presName="imgShp" presStyleLbl="fgImgPlace1" presStyleIdx="0" presStyleCnt="3" custScaleY="105385"/>
      <dgm:spPr/>
    </dgm:pt>
    <dgm:pt modelId="{BD4F65C9-C237-4903-A234-41822CBBBDBA}" type="pres">
      <dgm:prSet presAssocID="{910F1006-9627-41F6-AA5B-B416DC7D7BB0}" presName="txShp" presStyleLbl="node1" presStyleIdx="0" presStyleCnt="3" custLinFactNeighborX="-227" custLinFactNeighborY="96">
        <dgm:presLayoutVars>
          <dgm:bulletEnabled val="1"/>
        </dgm:presLayoutVars>
      </dgm:prSet>
      <dgm:spPr/>
      <dgm:t>
        <a:bodyPr/>
        <a:lstStyle/>
        <a:p>
          <a:endParaRPr lang="ru-RU"/>
        </a:p>
      </dgm:t>
    </dgm:pt>
    <dgm:pt modelId="{4A6E3D5A-714B-4FB5-9E2C-B4B2BF156DB5}" type="pres">
      <dgm:prSet presAssocID="{632E24E4-73B9-4519-B544-4B1976B27D83}" presName="spacing" presStyleCnt="0"/>
      <dgm:spPr/>
    </dgm:pt>
    <dgm:pt modelId="{35F908A3-982A-4130-86E7-F73C368ED099}" type="pres">
      <dgm:prSet presAssocID="{6FB8AB47-5B0C-4C9E-B356-2EFA0598AAB5}" presName="composite" presStyleCnt="0"/>
      <dgm:spPr/>
    </dgm:pt>
    <dgm:pt modelId="{57F53972-BBB8-4583-AF37-941ECB91BE8D}" type="pres">
      <dgm:prSet presAssocID="{6FB8AB47-5B0C-4C9E-B356-2EFA0598AAB5}" presName="imgShp" presStyleLbl="fgImgPlace1" presStyleIdx="1" presStyleCnt="3" custScaleY="103023"/>
      <dgm:spPr/>
    </dgm:pt>
    <dgm:pt modelId="{A9A05BD7-55CB-4BD2-948F-DCF717A9167D}" type="pres">
      <dgm:prSet presAssocID="{6FB8AB47-5B0C-4C9E-B356-2EFA0598AAB5}" presName="txShp" presStyleLbl="node1" presStyleIdx="1" presStyleCnt="3" custLinFactNeighborX="-680">
        <dgm:presLayoutVars>
          <dgm:bulletEnabled val="1"/>
        </dgm:presLayoutVars>
      </dgm:prSet>
      <dgm:spPr/>
      <dgm:t>
        <a:bodyPr/>
        <a:lstStyle/>
        <a:p>
          <a:endParaRPr lang="ru-RU"/>
        </a:p>
      </dgm:t>
    </dgm:pt>
    <dgm:pt modelId="{36A7692E-36B6-424F-A4C7-DD1D97710DD4}" type="pres">
      <dgm:prSet presAssocID="{A3B89A53-6153-4D89-8F15-37FF014D7E8F}" presName="spacing" presStyleCnt="0"/>
      <dgm:spPr/>
    </dgm:pt>
    <dgm:pt modelId="{43949ABA-7154-4B94-854D-104976012142}" type="pres">
      <dgm:prSet presAssocID="{B45E66CF-5AE2-41EA-BA53-741C004C4BC5}" presName="composite" presStyleCnt="0"/>
      <dgm:spPr/>
    </dgm:pt>
    <dgm:pt modelId="{259540C9-0620-4743-97BF-8AF039006916}" type="pres">
      <dgm:prSet presAssocID="{B45E66CF-5AE2-41EA-BA53-741C004C4BC5}" presName="imgShp" presStyleLbl="fgImgPlace1" presStyleIdx="2" presStyleCnt="3" custLinFactNeighborX="-3689"/>
      <dgm:spPr/>
    </dgm:pt>
    <dgm:pt modelId="{A0A206B3-C874-4E52-AF49-A98B1245D69F}" type="pres">
      <dgm:prSet presAssocID="{B45E66CF-5AE2-41EA-BA53-741C004C4BC5}" presName="txShp" presStyleLbl="node1" presStyleIdx="2" presStyleCnt="3" custLinFactNeighborX="-474" custLinFactNeighborY="-8818">
        <dgm:presLayoutVars>
          <dgm:bulletEnabled val="1"/>
        </dgm:presLayoutVars>
      </dgm:prSet>
      <dgm:spPr/>
      <dgm:t>
        <a:bodyPr/>
        <a:lstStyle/>
        <a:p>
          <a:endParaRPr lang="ru-RU"/>
        </a:p>
      </dgm:t>
    </dgm:pt>
  </dgm:ptLst>
  <dgm:cxnLst>
    <dgm:cxn modelId="{0686D82F-42A2-4BF8-B642-7EF1D6F49C97}" type="presOf" srcId="{6AB64310-1AB5-434B-BBA7-B55A6FC789FA}" destId="{5BD1CA98-F464-4EA5-B91A-FF0ACF877009}" srcOrd="0" destOrd="0" presId="urn:microsoft.com/office/officeart/2005/8/layout/vList3"/>
    <dgm:cxn modelId="{D8CF4BC0-874C-4421-A54D-DEB41BA671DC}" type="presOf" srcId="{6FB8AB47-5B0C-4C9E-B356-2EFA0598AAB5}" destId="{A9A05BD7-55CB-4BD2-948F-DCF717A9167D}" srcOrd="0" destOrd="0" presId="urn:microsoft.com/office/officeart/2005/8/layout/vList3"/>
    <dgm:cxn modelId="{22D3BB9A-EC14-49F7-A2BA-49D9F8C0695D}" type="presOf" srcId="{910F1006-9627-41F6-AA5B-B416DC7D7BB0}" destId="{BD4F65C9-C237-4903-A234-41822CBBBDBA}" srcOrd="0" destOrd="0" presId="urn:microsoft.com/office/officeart/2005/8/layout/vList3"/>
    <dgm:cxn modelId="{3F51D675-B9AB-46E4-8E78-CF1C6F8CEDC0}" srcId="{6AB64310-1AB5-434B-BBA7-B55A6FC789FA}" destId="{6FB8AB47-5B0C-4C9E-B356-2EFA0598AAB5}" srcOrd="1" destOrd="0" parTransId="{C1C7F328-9FC7-41C2-83CA-6604E3D20C56}" sibTransId="{A3B89A53-6153-4D89-8F15-37FF014D7E8F}"/>
    <dgm:cxn modelId="{057CD696-422A-447A-B158-F4C9BFDB3215}" srcId="{6AB64310-1AB5-434B-BBA7-B55A6FC789FA}" destId="{910F1006-9627-41F6-AA5B-B416DC7D7BB0}" srcOrd="0" destOrd="0" parTransId="{25DEA3CA-3743-4D42-9434-9D284559E757}" sibTransId="{632E24E4-73B9-4519-B544-4B1976B27D83}"/>
    <dgm:cxn modelId="{D8D3571C-5EBB-4533-8125-F07AD874EE72}" type="presOf" srcId="{B45E66CF-5AE2-41EA-BA53-741C004C4BC5}" destId="{A0A206B3-C874-4E52-AF49-A98B1245D69F}" srcOrd="0" destOrd="0" presId="urn:microsoft.com/office/officeart/2005/8/layout/vList3"/>
    <dgm:cxn modelId="{A7322C22-BAC1-4F55-AE82-E10C25F37A5D}" srcId="{6AB64310-1AB5-434B-BBA7-B55A6FC789FA}" destId="{B45E66CF-5AE2-41EA-BA53-741C004C4BC5}" srcOrd="2" destOrd="0" parTransId="{3A06464C-5FF0-4C35-93E5-319EC63C0D4D}" sibTransId="{D9930501-5A9D-4AF1-8E9D-577B491A30F6}"/>
    <dgm:cxn modelId="{8F1E60C6-2363-412A-B4E7-8B1838EAFB79}" type="presParOf" srcId="{5BD1CA98-F464-4EA5-B91A-FF0ACF877009}" destId="{782A20EB-FED5-4D8A-BB11-F6F7B6C07948}" srcOrd="0" destOrd="0" presId="urn:microsoft.com/office/officeart/2005/8/layout/vList3"/>
    <dgm:cxn modelId="{7C22985E-3AE5-44B8-99F4-8E01C2678039}" type="presParOf" srcId="{782A20EB-FED5-4D8A-BB11-F6F7B6C07948}" destId="{0BB057FA-105B-4B36-A2DC-AADA8DBAFFB9}" srcOrd="0" destOrd="0" presId="urn:microsoft.com/office/officeart/2005/8/layout/vList3"/>
    <dgm:cxn modelId="{64C61877-36A8-454D-83B3-E1D5AB2DEDC0}" type="presParOf" srcId="{782A20EB-FED5-4D8A-BB11-F6F7B6C07948}" destId="{BD4F65C9-C237-4903-A234-41822CBBBDBA}" srcOrd="1" destOrd="0" presId="urn:microsoft.com/office/officeart/2005/8/layout/vList3"/>
    <dgm:cxn modelId="{7A1A4C6C-AEF6-4067-907A-77DEB93784FF}" type="presParOf" srcId="{5BD1CA98-F464-4EA5-B91A-FF0ACF877009}" destId="{4A6E3D5A-714B-4FB5-9E2C-B4B2BF156DB5}" srcOrd="1" destOrd="0" presId="urn:microsoft.com/office/officeart/2005/8/layout/vList3"/>
    <dgm:cxn modelId="{1A6D5695-45DF-442B-9076-F1693705A6FA}" type="presParOf" srcId="{5BD1CA98-F464-4EA5-B91A-FF0ACF877009}" destId="{35F908A3-982A-4130-86E7-F73C368ED099}" srcOrd="2" destOrd="0" presId="urn:microsoft.com/office/officeart/2005/8/layout/vList3"/>
    <dgm:cxn modelId="{982EB9C1-829E-47B2-8038-29542C06E8FE}" type="presParOf" srcId="{35F908A3-982A-4130-86E7-F73C368ED099}" destId="{57F53972-BBB8-4583-AF37-941ECB91BE8D}" srcOrd="0" destOrd="0" presId="urn:microsoft.com/office/officeart/2005/8/layout/vList3"/>
    <dgm:cxn modelId="{4851C3C4-4896-458B-8B26-B44158241EFF}" type="presParOf" srcId="{35F908A3-982A-4130-86E7-F73C368ED099}" destId="{A9A05BD7-55CB-4BD2-948F-DCF717A9167D}" srcOrd="1" destOrd="0" presId="urn:microsoft.com/office/officeart/2005/8/layout/vList3"/>
    <dgm:cxn modelId="{C235A6ED-844E-41B2-AA59-969500603980}" type="presParOf" srcId="{5BD1CA98-F464-4EA5-B91A-FF0ACF877009}" destId="{36A7692E-36B6-424F-A4C7-DD1D97710DD4}" srcOrd="3" destOrd="0" presId="urn:microsoft.com/office/officeart/2005/8/layout/vList3"/>
    <dgm:cxn modelId="{6F8B67D1-320D-4BFF-A82A-DF89DF702311}" type="presParOf" srcId="{5BD1CA98-F464-4EA5-B91A-FF0ACF877009}" destId="{43949ABA-7154-4B94-854D-104976012142}" srcOrd="4" destOrd="0" presId="urn:microsoft.com/office/officeart/2005/8/layout/vList3"/>
    <dgm:cxn modelId="{B1529E2A-4C9E-46F2-A8C1-92E399C93D02}" type="presParOf" srcId="{43949ABA-7154-4B94-854D-104976012142}" destId="{259540C9-0620-4743-97BF-8AF039006916}" srcOrd="0" destOrd="0" presId="urn:microsoft.com/office/officeart/2005/8/layout/vList3"/>
    <dgm:cxn modelId="{69627907-706F-4429-B50C-D6B9CB116BEF}" type="presParOf" srcId="{43949ABA-7154-4B94-854D-104976012142}" destId="{A0A206B3-C874-4E52-AF49-A98B1245D69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34EC5B-FD52-42EB-A499-6A48298D0F82}" type="doc">
      <dgm:prSet loTypeId="urn:microsoft.com/office/officeart/2005/8/layout/vList3" loCatId="list" qsTypeId="urn:microsoft.com/office/officeart/2005/8/quickstyle/simple1" qsCatId="simple" csTypeId="urn:microsoft.com/office/officeart/2005/8/colors/accent1_2" csCatId="accent1" phldr="1"/>
      <dgm:spPr/>
    </dgm:pt>
    <dgm:pt modelId="{5D56F7A3-51FB-40C4-B40C-F3BADCD4D5B2}">
      <dgm:prSet phldrT="[Текст]"/>
      <dgm:spPr/>
      <dgm:t>
        <a:bodyPr/>
        <a:lstStyle/>
        <a:p>
          <a:r>
            <a:rPr lang="ru-RU" dirty="0">
              <a:solidFill>
                <a:srgbClr val="002060"/>
              </a:solidFill>
            </a:rPr>
            <a:t>Научить родителей организовать игры и занятия, </a:t>
          </a:r>
          <a:br>
            <a:rPr lang="ru-RU" dirty="0">
              <a:solidFill>
                <a:srgbClr val="002060"/>
              </a:solidFill>
            </a:rPr>
          </a:br>
          <a:r>
            <a:rPr lang="ru-RU" dirty="0">
              <a:solidFill>
                <a:srgbClr val="002060"/>
              </a:solidFill>
            </a:rPr>
            <a:t>направленные на оценку, контроль и развитие ребенка в домашних условиях</a:t>
          </a:r>
        </a:p>
      </dgm:t>
    </dgm:pt>
    <dgm:pt modelId="{01469CB2-8720-4E77-B21B-ADF33CC65138}" type="parTrans" cxnId="{5ABAF694-39B9-403A-8C4A-9EF0850B4390}">
      <dgm:prSet/>
      <dgm:spPr/>
      <dgm:t>
        <a:bodyPr/>
        <a:lstStyle/>
        <a:p>
          <a:endParaRPr lang="ru-RU"/>
        </a:p>
      </dgm:t>
    </dgm:pt>
    <dgm:pt modelId="{78154CF6-B773-468D-8FD1-31D93C6C5DE6}" type="sibTrans" cxnId="{5ABAF694-39B9-403A-8C4A-9EF0850B4390}">
      <dgm:prSet/>
      <dgm:spPr/>
      <dgm:t>
        <a:bodyPr/>
        <a:lstStyle/>
        <a:p>
          <a:endParaRPr lang="ru-RU"/>
        </a:p>
      </dgm:t>
    </dgm:pt>
    <dgm:pt modelId="{4A0DE955-270A-4FE6-88D8-F5C137D2C8DA}" type="pres">
      <dgm:prSet presAssocID="{2A34EC5B-FD52-42EB-A499-6A48298D0F82}" presName="linearFlow" presStyleCnt="0">
        <dgm:presLayoutVars>
          <dgm:dir/>
          <dgm:resizeHandles val="exact"/>
        </dgm:presLayoutVars>
      </dgm:prSet>
      <dgm:spPr/>
    </dgm:pt>
    <dgm:pt modelId="{4B7464C5-2B60-4D10-82C8-38A19FEDD1AC}" type="pres">
      <dgm:prSet presAssocID="{5D56F7A3-51FB-40C4-B40C-F3BADCD4D5B2}" presName="composite" presStyleCnt="0"/>
      <dgm:spPr/>
    </dgm:pt>
    <dgm:pt modelId="{0E91DB12-ADD1-469D-B7FC-E4578B47066E}" type="pres">
      <dgm:prSet presAssocID="{5D56F7A3-51FB-40C4-B40C-F3BADCD4D5B2}" presName="imgShp" presStyleLbl="fgImgPlace1" presStyleIdx="0" presStyleCnt="1" custScaleX="80425" custLinFactNeighborX="-3691" custLinFactNeighborY="1885"/>
      <dgm:spPr>
        <a:blipFill rotWithShape="1">
          <a:blip xmlns:r="http://schemas.openxmlformats.org/officeDocument/2006/relationships" r:embed="rId1"/>
          <a:stretch>
            <a:fillRect/>
          </a:stretch>
        </a:blipFill>
      </dgm:spPr>
    </dgm:pt>
    <dgm:pt modelId="{BF907E23-7636-42CC-BF88-E6482A6D10C9}" type="pres">
      <dgm:prSet presAssocID="{5D56F7A3-51FB-40C4-B40C-F3BADCD4D5B2}" presName="txShp" presStyleLbl="node1" presStyleIdx="0" presStyleCnt="1" custScaleX="102135" custLinFactNeighborX="-4081">
        <dgm:presLayoutVars>
          <dgm:bulletEnabled val="1"/>
        </dgm:presLayoutVars>
      </dgm:prSet>
      <dgm:spPr/>
      <dgm:t>
        <a:bodyPr/>
        <a:lstStyle/>
        <a:p>
          <a:endParaRPr lang="ru-RU"/>
        </a:p>
      </dgm:t>
    </dgm:pt>
  </dgm:ptLst>
  <dgm:cxnLst>
    <dgm:cxn modelId="{9176BBE1-1EF0-43D6-9098-B06566B0D356}" type="presOf" srcId="{5D56F7A3-51FB-40C4-B40C-F3BADCD4D5B2}" destId="{BF907E23-7636-42CC-BF88-E6482A6D10C9}" srcOrd="0" destOrd="0" presId="urn:microsoft.com/office/officeart/2005/8/layout/vList3"/>
    <dgm:cxn modelId="{478103DF-9629-440A-B68E-843A1890BF90}" type="presOf" srcId="{2A34EC5B-FD52-42EB-A499-6A48298D0F82}" destId="{4A0DE955-270A-4FE6-88D8-F5C137D2C8DA}" srcOrd="0" destOrd="0" presId="urn:microsoft.com/office/officeart/2005/8/layout/vList3"/>
    <dgm:cxn modelId="{5ABAF694-39B9-403A-8C4A-9EF0850B4390}" srcId="{2A34EC5B-FD52-42EB-A499-6A48298D0F82}" destId="{5D56F7A3-51FB-40C4-B40C-F3BADCD4D5B2}" srcOrd="0" destOrd="0" parTransId="{01469CB2-8720-4E77-B21B-ADF33CC65138}" sibTransId="{78154CF6-B773-468D-8FD1-31D93C6C5DE6}"/>
    <dgm:cxn modelId="{CD22471D-983D-435F-8D6D-9826EBBDAE89}" type="presParOf" srcId="{4A0DE955-270A-4FE6-88D8-F5C137D2C8DA}" destId="{4B7464C5-2B60-4D10-82C8-38A19FEDD1AC}" srcOrd="0" destOrd="0" presId="urn:microsoft.com/office/officeart/2005/8/layout/vList3"/>
    <dgm:cxn modelId="{09AE627F-3D81-4CDA-9DA8-D38F9FAB63C0}" type="presParOf" srcId="{4B7464C5-2B60-4D10-82C8-38A19FEDD1AC}" destId="{0E91DB12-ADD1-469D-B7FC-E4578B47066E}" srcOrd="0" destOrd="0" presId="urn:microsoft.com/office/officeart/2005/8/layout/vList3"/>
    <dgm:cxn modelId="{B4FEB586-C1E2-4B24-9DB4-A52A4817BC29}" type="presParOf" srcId="{4B7464C5-2B60-4D10-82C8-38A19FEDD1AC}" destId="{BF907E23-7636-42CC-BF88-E6482A6D10C9}"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2D4D1D-872A-4656-835C-36FFB6CA641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ru-RU"/>
        </a:p>
      </dgm:t>
    </dgm:pt>
    <dgm:pt modelId="{A460EF9E-D30F-4A9C-97FF-B4966ED619E7}">
      <dgm:prSet phldrT="[Текст]"/>
      <dgm:spPr/>
      <dgm:t>
        <a:bodyPr/>
        <a:lstStyle/>
        <a:p>
          <a:r>
            <a:rPr lang="ru-RU" dirty="0">
              <a:solidFill>
                <a:srgbClr val="002060"/>
              </a:solidFill>
            </a:rPr>
            <a:t>1- шаг: Заключения родителей и воспитателей</a:t>
          </a:r>
          <a:endParaRPr lang="ru-RU" dirty="0"/>
        </a:p>
      </dgm:t>
    </dgm:pt>
    <dgm:pt modelId="{CD4E4B21-F7BB-412E-99E5-C17BB971065E}" type="parTrans" cxnId="{72DFC97F-A40E-42E9-BF51-C31EE672F552}">
      <dgm:prSet/>
      <dgm:spPr/>
      <dgm:t>
        <a:bodyPr/>
        <a:lstStyle/>
        <a:p>
          <a:endParaRPr lang="ru-RU"/>
        </a:p>
      </dgm:t>
    </dgm:pt>
    <dgm:pt modelId="{DD78E62E-4521-4C4D-A7F0-94E8C56088D1}" type="sibTrans" cxnId="{72DFC97F-A40E-42E9-BF51-C31EE672F552}">
      <dgm:prSet/>
      <dgm:spPr/>
      <dgm:t>
        <a:bodyPr/>
        <a:lstStyle/>
        <a:p>
          <a:endParaRPr lang="ru-RU"/>
        </a:p>
      </dgm:t>
    </dgm:pt>
    <dgm:pt modelId="{A5CFBAF7-217B-4929-84D7-6ACAB66BB402}">
      <dgm:prSet phldrT="[Текст]"/>
      <dgm:spPr/>
      <dgm:t>
        <a:bodyPr/>
        <a:lstStyle/>
        <a:p>
          <a:r>
            <a:rPr lang="ru-RU" dirty="0">
              <a:solidFill>
                <a:srgbClr val="002060"/>
              </a:solidFill>
            </a:rPr>
            <a:t>3-шаг: Сравнение полученных данных</a:t>
          </a:r>
          <a:endParaRPr lang="ru-RU" dirty="0"/>
        </a:p>
      </dgm:t>
    </dgm:pt>
    <dgm:pt modelId="{737DD729-9827-401D-9F71-E02524990C67}" type="parTrans" cxnId="{F15CAF18-CAE9-476A-8436-6FE884699C41}">
      <dgm:prSet/>
      <dgm:spPr/>
      <dgm:t>
        <a:bodyPr/>
        <a:lstStyle/>
        <a:p>
          <a:endParaRPr lang="ru-RU"/>
        </a:p>
      </dgm:t>
    </dgm:pt>
    <dgm:pt modelId="{50C91F0E-4005-40D4-A9DB-696BED1F9A83}" type="sibTrans" cxnId="{F15CAF18-CAE9-476A-8436-6FE884699C41}">
      <dgm:prSet/>
      <dgm:spPr/>
      <dgm:t>
        <a:bodyPr/>
        <a:lstStyle/>
        <a:p>
          <a:endParaRPr lang="ru-RU"/>
        </a:p>
      </dgm:t>
    </dgm:pt>
    <dgm:pt modelId="{00827863-7E58-49B7-87A8-76A346CB5746}">
      <dgm:prSet phldrT="[Текст]"/>
      <dgm:spPr/>
      <dgm:t>
        <a:bodyPr/>
        <a:lstStyle/>
        <a:p>
          <a:r>
            <a:rPr lang="ru-RU" dirty="0">
              <a:solidFill>
                <a:srgbClr val="002060"/>
              </a:solidFill>
            </a:rPr>
            <a:t>2-шаг: Интервью с ребенком, </a:t>
          </a:r>
          <a:r>
            <a:rPr lang="ru-RU" dirty="0" err="1">
              <a:solidFill>
                <a:srgbClr val="002060"/>
              </a:solidFill>
            </a:rPr>
            <a:t>вопросы,анкеты</a:t>
          </a:r>
          <a:endParaRPr lang="ru-RU" dirty="0"/>
        </a:p>
      </dgm:t>
    </dgm:pt>
    <dgm:pt modelId="{C81256AB-D24C-4210-BBF1-A2171FFA15E2}" type="parTrans" cxnId="{FB8A3E97-C4AD-468E-88C8-3E10C61D961C}">
      <dgm:prSet/>
      <dgm:spPr/>
      <dgm:t>
        <a:bodyPr/>
        <a:lstStyle/>
        <a:p>
          <a:endParaRPr lang="ru-RU"/>
        </a:p>
      </dgm:t>
    </dgm:pt>
    <dgm:pt modelId="{B5DAB3A0-F8F7-415E-A6D5-083BA5E456F5}" type="sibTrans" cxnId="{FB8A3E97-C4AD-468E-88C8-3E10C61D961C}">
      <dgm:prSet/>
      <dgm:spPr/>
      <dgm:t>
        <a:bodyPr/>
        <a:lstStyle/>
        <a:p>
          <a:endParaRPr lang="ru-RU"/>
        </a:p>
      </dgm:t>
    </dgm:pt>
    <dgm:pt modelId="{CEC62B64-DC4E-4E2A-AC59-454D5EE23FDD}" type="pres">
      <dgm:prSet presAssocID="{0C2D4D1D-872A-4656-835C-36FFB6CA6417}" presName="Name0" presStyleCnt="0">
        <dgm:presLayoutVars>
          <dgm:dir/>
          <dgm:resizeHandles val="exact"/>
        </dgm:presLayoutVars>
      </dgm:prSet>
      <dgm:spPr/>
      <dgm:t>
        <a:bodyPr/>
        <a:lstStyle/>
        <a:p>
          <a:endParaRPr lang="ru-RU"/>
        </a:p>
      </dgm:t>
    </dgm:pt>
    <dgm:pt modelId="{6E980DF6-53FD-407B-932B-A866B54F1D3E}" type="pres">
      <dgm:prSet presAssocID="{0C2D4D1D-872A-4656-835C-36FFB6CA6417}" presName="cycle" presStyleCnt="0"/>
      <dgm:spPr/>
    </dgm:pt>
    <dgm:pt modelId="{6C925DCE-567D-4713-B161-E35ECF7B4A22}" type="pres">
      <dgm:prSet presAssocID="{A460EF9E-D30F-4A9C-97FF-B4966ED619E7}" presName="nodeFirstNode" presStyleLbl="node1" presStyleIdx="0" presStyleCnt="3">
        <dgm:presLayoutVars>
          <dgm:bulletEnabled val="1"/>
        </dgm:presLayoutVars>
      </dgm:prSet>
      <dgm:spPr/>
      <dgm:t>
        <a:bodyPr/>
        <a:lstStyle/>
        <a:p>
          <a:endParaRPr lang="ru-RU"/>
        </a:p>
      </dgm:t>
    </dgm:pt>
    <dgm:pt modelId="{D92C42D8-0F55-48FC-9FFF-755D18FDF191}" type="pres">
      <dgm:prSet presAssocID="{DD78E62E-4521-4C4D-A7F0-94E8C56088D1}" presName="sibTransFirstNode" presStyleLbl="bgShp" presStyleIdx="0" presStyleCnt="1"/>
      <dgm:spPr/>
      <dgm:t>
        <a:bodyPr/>
        <a:lstStyle/>
        <a:p>
          <a:endParaRPr lang="ru-RU"/>
        </a:p>
      </dgm:t>
    </dgm:pt>
    <dgm:pt modelId="{1896F587-EC26-478E-A62F-C0B5D82A4A48}" type="pres">
      <dgm:prSet presAssocID="{A5CFBAF7-217B-4929-84D7-6ACAB66BB402}" presName="nodeFollowingNodes" presStyleLbl="node1" presStyleIdx="1" presStyleCnt="3" custRadScaleRad="90830" custRadScaleInc="-11337">
        <dgm:presLayoutVars>
          <dgm:bulletEnabled val="1"/>
        </dgm:presLayoutVars>
      </dgm:prSet>
      <dgm:spPr/>
      <dgm:t>
        <a:bodyPr/>
        <a:lstStyle/>
        <a:p>
          <a:endParaRPr lang="ru-RU"/>
        </a:p>
      </dgm:t>
    </dgm:pt>
    <dgm:pt modelId="{8593EE9F-9D18-463D-BDE6-188A88C5B559}" type="pres">
      <dgm:prSet presAssocID="{00827863-7E58-49B7-87A8-76A346CB5746}" presName="nodeFollowingNodes" presStyleLbl="node1" presStyleIdx="2" presStyleCnt="3" custRadScaleRad="97371" custRadScaleInc="12870">
        <dgm:presLayoutVars>
          <dgm:bulletEnabled val="1"/>
        </dgm:presLayoutVars>
      </dgm:prSet>
      <dgm:spPr/>
      <dgm:t>
        <a:bodyPr/>
        <a:lstStyle/>
        <a:p>
          <a:endParaRPr lang="ru-RU"/>
        </a:p>
      </dgm:t>
    </dgm:pt>
  </dgm:ptLst>
  <dgm:cxnLst>
    <dgm:cxn modelId="{F15CAF18-CAE9-476A-8436-6FE884699C41}" srcId="{0C2D4D1D-872A-4656-835C-36FFB6CA6417}" destId="{A5CFBAF7-217B-4929-84D7-6ACAB66BB402}" srcOrd="1" destOrd="0" parTransId="{737DD729-9827-401D-9F71-E02524990C67}" sibTransId="{50C91F0E-4005-40D4-A9DB-696BED1F9A83}"/>
    <dgm:cxn modelId="{C3CA7102-1EE1-40FD-AB49-5F9F39C00387}" type="presOf" srcId="{0C2D4D1D-872A-4656-835C-36FFB6CA6417}" destId="{CEC62B64-DC4E-4E2A-AC59-454D5EE23FDD}" srcOrd="0" destOrd="0" presId="urn:microsoft.com/office/officeart/2005/8/layout/cycle3"/>
    <dgm:cxn modelId="{AAFCC9BC-4C8A-4485-A7D2-08CABADA0818}" type="presOf" srcId="{A5CFBAF7-217B-4929-84D7-6ACAB66BB402}" destId="{1896F587-EC26-478E-A62F-C0B5D82A4A48}" srcOrd="0" destOrd="0" presId="urn:microsoft.com/office/officeart/2005/8/layout/cycle3"/>
    <dgm:cxn modelId="{A5C58328-0E1B-4D75-A86A-3ED97BB14443}" type="presOf" srcId="{DD78E62E-4521-4C4D-A7F0-94E8C56088D1}" destId="{D92C42D8-0F55-48FC-9FFF-755D18FDF191}" srcOrd="0" destOrd="0" presId="urn:microsoft.com/office/officeart/2005/8/layout/cycle3"/>
    <dgm:cxn modelId="{72DFC97F-A40E-42E9-BF51-C31EE672F552}" srcId="{0C2D4D1D-872A-4656-835C-36FFB6CA6417}" destId="{A460EF9E-D30F-4A9C-97FF-B4966ED619E7}" srcOrd="0" destOrd="0" parTransId="{CD4E4B21-F7BB-412E-99E5-C17BB971065E}" sibTransId="{DD78E62E-4521-4C4D-A7F0-94E8C56088D1}"/>
    <dgm:cxn modelId="{FB8A3E97-C4AD-468E-88C8-3E10C61D961C}" srcId="{0C2D4D1D-872A-4656-835C-36FFB6CA6417}" destId="{00827863-7E58-49B7-87A8-76A346CB5746}" srcOrd="2" destOrd="0" parTransId="{C81256AB-D24C-4210-BBF1-A2171FFA15E2}" sibTransId="{B5DAB3A0-F8F7-415E-A6D5-083BA5E456F5}"/>
    <dgm:cxn modelId="{DAA7BF44-348C-406D-9DD6-7A885E0AE0BF}" type="presOf" srcId="{00827863-7E58-49B7-87A8-76A346CB5746}" destId="{8593EE9F-9D18-463D-BDE6-188A88C5B559}" srcOrd="0" destOrd="0" presId="urn:microsoft.com/office/officeart/2005/8/layout/cycle3"/>
    <dgm:cxn modelId="{D7948BCB-84BD-4F43-A3AC-FD6C25D1F8ED}" type="presOf" srcId="{A460EF9E-D30F-4A9C-97FF-B4966ED619E7}" destId="{6C925DCE-567D-4713-B161-E35ECF7B4A22}" srcOrd="0" destOrd="0" presId="urn:microsoft.com/office/officeart/2005/8/layout/cycle3"/>
    <dgm:cxn modelId="{A18555BA-3605-4554-A8AA-336B859F702F}" type="presParOf" srcId="{CEC62B64-DC4E-4E2A-AC59-454D5EE23FDD}" destId="{6E980DF6-53FD-407B-932B-A866B54F1D3E}" srcOrd="0" destOrd="0" presId="urn:microsoft.com/office/officeart/2005/8/layout/cycle3"/>
    <dgm:cxn modelId="{DA3B6E91-B8C2-4F69-9142-9EDF39C7A659}" type="presParOf" srcId="{6E980DF6-53FD-407B-932B-A866B54F1D3E}" destId="{6C925DCE-567D-4713-B161-E35ECF7B4A22}" srcOrd="0" destOrd="0" presId="urn:microsoft.com/office/officeart/2005/8/layout/cycle3"/>
    <dgm:cxn modelId="{71FEB250-3F97-4571-8575-8EFC867BB6A0}" type="presParOf" srcId="{6E980DF6-53FD-407B-932B-A866B54F1D3E}" destId="{D92C42D8-0F55-48FC-9FFF-755D18FDF191}" srcOrd="1" destOrd="0" presId="urn:microsoft.com/office/officeart/2005/8/layout/cycle3"/>
    <dgm:cxn modelId="{1D5D19BC-ED6A-4DD3-9FE0-9E94AC2076E7}" type="presParOf" srcId="{6E980DF6-53FD-407B-932B-A866B54F1D3E}" destId="{1896F587-EC26-478E-A62F-C0B5D82A4A48}" srcOrd="2" destOrd="0" presId="urn:microsoft.com/office/officeart/2005/8/layout/cycle3"/>
    <dgm:cxn modelId="{045BABF6-6C4D-4E35-9329-7DF546EE3E9B}" type="presParOf" srcId="{6E980DF6-53FD-407B-932B-A866B54F1D3E}" destId="{8593EE9F-9D18-463D-BDE6-188A88C5B559}"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97039E-CD78-4E15-9E1E-5C1434F6C699}" type="datetimeFigureOut">
              <a:rPr lang="ru-RU" smtClean="0"/>
              <a:pPr/>
              <a:t>21.05.2021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757041-CDAE-4421-B87F-FC0EB578BC83}" type="slidenum">
              <a:rPr lang="ru-RU" smtClean="0"/>
              <a:pPr/>
              <a:t>‹#›</a:t>
            </a:fld>
            <a:endParaRPr lang="ru-RU"/>
          </a:p>
        </p:txBody>
      </p:sp>
    </p:spTree>
    <p:extLst>
      <p:ext uri="{BB962C8B-B14F-4D97-AF65-F5344CB8AC3E}">
        <p14:creationId xmlns:p14="http://schemas.microsoft.com/office/powerpoint/2010/main" val="1344952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5B106E36-FD25-4E2D-B0AA-010F637433A0}" type="datetimeFigureOut">
              <a:rPr lang="ru-RU" smtClean="0"/>
              <a:pPr/>
              <a:t>21.05.2021</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5B106E36-FD25-4E2D-B0AA-010F637433A0}" type="datetimeFigureOut">
              <a:rPr lang="ru-RU" smtClean="0"/>
              <a:pPr/>
              <a:t>21.05.2021</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5B106E36-FD25-4E2D-B0AA-010F637433A0}" type="datetimeFigureOut">
              <a:rPr lang="ru-RU" smtClean="0"/>
              <a:pPr/>
              <a:t>21.05.2021</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725C68B6-61C2-468F-89AB-4B9F7531AA68}" type="slidenum">
              <a:rPr lang="ru-RU" smtClean="0"/>
              <a:pPr/>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5B106E36-FD25-4E2D-B0AA-010F637433A0}" type="datetimeFigureOut">
              <a:rPr lang="ru-RU" smtClean="0"/>
              <a:pPr/>
              <a:t>21.05.2021</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5B106E36-FD25-4E2D-B0AA-010F637433A0}" type="datetimeFigureOut">
              <a:rPr lang="ru-RU" smtClean="0"/>
              <a:pPr/>
              <a:t>21.05.2021</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21.05.2021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5B106E36-FD25-4E2D-B0AA-010F637433A0}" type="datetimeFigureOut">
              <a:rPr lang="ru-RU" smtClean="0"/>
              <a:pPr/>
              <a:t>21.05.2021</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5B106E36-FD25-4E2D-B0AA-010F637433A0}" type="datetimeFigureOut">
              <a:rPr lang="ru-RU" smtClean="0"/>
              <a:pPr/>
              <a:t>21.05.2021</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5B106E36-FD25-4E2D-B0AA-010F637433A0}" type="datetimeFigureOut">
              <a:rPr lang="ru-RU" smtClean="0"/>
              <a:pPr/>
              <a:t>21.05.2021</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B106E36-FD25-4E2D-B0AA-010F637433A0}" type="datetimeFigureOut">
              <a:rPr lang="ru-RU" smtClean="0"/>
              <a:pPr/>
              <a:t>21.05.2021</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4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A4EC5C43-CF56-4DAC-A140-765DDFC9F0D1}"/>
              </a:ext>
            </a:extLst>
          </p:cNvPr>
          <p:cNvSpPr>
            <a:spLocks noGrp="1"/>
          </p:cNvSpPr>
          <p:nvPr>
            <p:ph idx="1"/>
          </p:nvPr>
        </p:nvSpPr>
        <p:spPr>
          <a:xfrm>
            <a:off x="457200" y="1556792"/>
            <a:ext cx="8507288" cy="2088233"/>
          </a:xfrm>
        </p:spPr>
        <p:txBody>
          <a:bodyPr>
            <a:normAutofit/>
          </a:bodyPr>
          <a:lstStyle/>
          <a:p>
            <a:pPr marL="0" indent="0" algn="ctr">
              <a:buNone/>
            </a:pPr>
            <a:r>
              <a:rPr lang="ru-RU" b="1" i="1" dirty="0">
                <a:ln>
                  <a:solidFill>
                    <a:schemeClr val="tx1">
                      <a:lumMod val="95000"/>
                      <a:lumOff val="5000"/>
                    </a:schemeClr>
                  </a:solidFill>
                </a:ln>
                <a:latin typeface="Times New Roman" panose="02020603050405020304" pitchFamily="18" charset="0"/>
                <a:cs typeface="Times New Roman" panose="02020603050405020304" pitchFamily="18" charset="0"/>
              </a:rPr>
              <a:t>Организация разработки индивидуальной развивающей программы для дошкольников с особыми образовательными потребностями</a:t>
            </a:r>
          </a:p>
        </p:txBody>
      </p:sp>
      <p:pic>
        <p:nvPicPr>
          <p:cNvPr id="5" name="Рисунок 4">
            <a:extLst>
              <a:ext uri="{FF2B5EF4-FFF2-40B4-BE49-F238E27FC236}">
                <a16:creationId xmlns:a16="http://schemas.microsoft.com/office/drawing/2014/main" xmlns="" id="{E8CFED69-DD39-4F82-873E-899A39A716A6}"/>
              </a:ext>
            </a:extLst>
          </p:cNvPr>
          <p:cNvPicPr>
            <a:picLocks noChangeAspect="1"/>
          </p:cNvPicPr>
          <p:nvPr/>
        </p:nvPicPr>
        <p:blipFill>
          <a:blip r:embed="rId2" cstate="print"/>
          <a:stretch>
            <a:fillRect/>
          </a:stretch>
        </p:blipFill>
        <p:spPr>
          <a:xfrm>
            <a:off x="468125" y="3212976"/>
            <a:ext cx="3866137" cy="5979543"/>
          </a:xfrm>
          <a:prstGeom prst="rect">
            <a:avLst/>
          </a:prstGeom>
        </p:spPr>
      </p:pic>
      <p:sp>
        <p:nvSpPr>
          <p:cNvPr id="6" name="Прямоугольник 5">
            <a:extLst>
              <a:ext uri="{FF2B5EF4-FFF2-40B4-BE49-F238E27FC236}">
                <a16:creationId xmlns:a16="http://schemas.microsoft.com/office/drawing/2014/main" xmlns="" id="{0BAADD72-1111-440D-BC16-B0BB6A7523D9}"/>
              </a:ext>
            </a:extLst>
          </p:cNvPr>
          <p:cNvSpPr/>
          <p:nvPr/>
        </p:nvSpPr>
        <p:spPr>
          <a:xfrm>
            <a:off x="5508104" y="5774003"/>
            <a:ext cx="2952328" cy="523220"/>
          </a:xfrm>
          <a:prstGeom prst="rect">
            <a:avLst/>
          </a:prstGeom>
        </p:spPr>
        <p:txBody>
          <a:bodyPr wrap="square">
            <a:spAutoFit/>
          </a:bodyPr>
          <a:lstStyle/>
          <a:p>
            <a:r>
              <a:rPr lang="ru-RU" sz="1400" b="1" dirty="0">
                <a:solidFill>
                  <a:srgbClr val="39051B"/>
                </a:solidFill>
                <a:latin typeface="Times New Roman" panose="02020603050405020304" pitchFamily="18" charset="0"/>
                <a:cs typeface="Times New Roman" panose="02020603050405020304" pitchFamily="18" charset="0"/>
              </a:rPr>
              <a:t>2020-2021 УЧЕБНЫЙ ГОД</a:t>
            </a:r>
          </a:p>
          <a:p>
            <a:r>
              <a:rPr lang="ru-RU" sz="1400" b="1" dirty="0">
                <a:solidFill>
                  <a:srgbClr val="39051B"/>
                </a:solidFill>
                <a:latin typeface="Times New Roman" panose="02020603050405020304" pitchFamily="18" charset="0"/>
                <a:cs typeface="Times New Roman" panose="02020603050405020304" pitchFamily="18" charset="0"/>
              </a:rPr>
              <a:t>КАРАГАНДИНСКАЯ ОБЛАСТЬ </a:t>
            </a:r>
          </a:p>
        </p:txBody>
      </p:sp>
      <p:sp>
        <p:nvSpPr>
          <p:cNvPr id="7" name="Прямоугольник 6">
            <a:extLst>
              <a:ext uri="{FF2B5EF4-FFF2-40B4-BE49-F238E27FC236}">
                <a16:creationId xmlns:a16="http://schemas.microsoft.com/office/drawing/2014/main" xmlns="" id="{3471F035-B27A-42F6-826D-23D0F54933EF}"/>
              </a:ext>
            </a:extLst>
          </p:cNvPr>
          <p:cNvSpPr/>
          <p:nvPr/>
        </p:nvSpPr>
        <p:spPr>
          <a:xfrm>
            <a:off x="4860031" y="3645025"/>
            <a:ext cx="4115381" cy="1846659"/>
          </a:xfrm>
          <a:prstGeom prst="rect">
            <a:avLst/>
          </a:prstGeom>
        </p:spPr>
        <p:txBody>
          <a:bodyPr wrap="square">
            <a:spAutoFit/>
          </a:bodyPr>
          <a:lstStyle/>
          <a:p>
            <a:r>
              <a:rPr lang="kk-KZ" sz="2400" b="1" dirty="0">
                <a:solidFill>
                  <a:srgbClr val="0A032F"/>
                </a:solidFill>
                <a:latin typeface="Times New Roman" panose="02020603050405020304" pitchFamily="18" charset="0"/>
                <a:cs typeface="Times New Roman" panose="02020603050405020304" pitchFamily="18" charset="0"/>
              </a:rPr>
              <a:t>В</a:t>
            </a:r>
            <a:r>
              <a:rPr lang="ru-RU" sz="2400" b="1" dirty="0" err="1">
                <a:solidFill>
                  <a:srgbClr val="0A032F"/>
                </a:solidFill>
                <a:latin typeface="Times New Roman" panose="02020603050405020304" pitchFamily="18" charset="0"/>
                <a:cs typeface="Times New Roman" panose="02020603050405020304" pitchFamily="18" charset="0"/>
              </a:rPr>
              <a:t>оспитатель</a:t>
            </a:r>
            <a:r>
              <a:rPr lang="ru-RU" sz="2400" b="1" dirty="0">
                <a:solidFill>
                  <a:srgbClr val="0A032F"/>
                </a:solidFill>
                <a:latin typeface="Times New Roman" panose="02020603050405020304" pitchFamily="18" charset="0"/>
                <a:cs typeface="Times New Roman" panose="02020603050405020304" pitchFamily="18" charset="0"/>
              </a:rPr>
              <a:t>:</a:t>
            </a:r>
          </a:p>
          <a:p>
            <a:r>
              <a:rPr lang="ru-RU" sz="2400" b="1" i="1" u="sng" dirty="0" err="1">
                <a:solidFill>
                  <a:srgbClr val="0A032F"/>
                </a:solidFill>
                <a:latin typeface="Times New Roman" panose="02020603050405020304" pitchFamily="18" charset="0"/>
                <a:cs typeface="Times New Roman" panose="02020603050405020304" pitchFamily="18" charset="0"/>
              </a:rPr>
              <a:t>Сарсенбаева</a:t>
            </a:r>
            <a:r>
              <a:rPr lang="ru-RU" sz="2400" b="1" i="1" u="sng" dirty="0">
                <a:solidFill>
                  <a:srgbClr val="0A032F"/>
                </a:solidFill>
                <a:latin typeface="Times New Roman" panose="02020603050405020304" pitchFamily="18" charset="0"/>
                <a:cs typeface="Times New Roman" panose="02020603050405020304" pitchFamily="18" charset="0"/>
              </a:rPr>
              <a:t> </a:t>
            </a:r>
            <a:r>
              <a:rPr lang="ru-RU" sz="2400" b="1" i="1" u="sng" dirty="0" err="1">
                <a:solidFill>
                  <a:srgbClr val="0A032F"/>
                </a:solidFill>
                <a:latin typeface="Times New Roman" panose="02020603050405020304" pitchFamily="18" charset="0"/>
                <a:cs typeface="Times New Roman" panose="02020603050405020304" pitchFamily="18" charset="0"/>
              </a:rPr>
              <a:t>Гульзат</a:t>
            </a:r>
            <a:r>
              <a:rPr lang="ru-RU" sz="2400" b="1" i="1" u="sng" dirty="0">
                <a:solidFill>
                  <a:srgbClr val="0A032F"/>
                </a:solidFill>
                <a:latin typeface="Times New Roman" panose="02020603050405020304" pitchFamily="18" charset="0"/>
                <a:cs typeface="Times New Roman" panose="02020603050405020304" pitchFamily="18" charset="0"/>
              </a:rPr>
              <a:t> </a:t>
            </a:r>
            <a:r>
              <a:rPr lang="ru-RU" sz="2400" b="1" i="1" u="sng" dirty="0" err="1">
                <a:solidFill>
                  <a:srgbClr val="0A032F"/>
                </a:solidFill>
                <a:latin typeface="Times New Roman" panose="02020603050405020304" pitchFamily="18" charset="0"/>
                <a:cs typeface="Times New Roman" panose="02020603050405020304" pitchFamily="18" charset="0"/>
              </a:rPr>
              <a:t>Абдильдаевна</a:t>
            </a:r>
            <a:endParaRPr lang="ru-RU" sz="2400" b="1" i="1" u="sng" dirty="0">
              <a:solidFill>
                <a:srgbClr val="0A032F"/>
              </a:solidFill>
              <a:latin typeface="Times New Roman" panose="02020603050405020304" pitchFamily="18" charset="0"/>
              <a:cs typeface="Times New Roman" panose="02020603050405020304" pitchFamily="18" charset="0"/>
            </a:endParaRPr>
          </a:p>
          <a:p>
            <a:endParaRPr lang="ru-RU" sz="2400" b="1" dirty="0">
              <a:solidFill>
                <a:schemeClr val="accent1"/>
              </a:solidFill>
              <a:latin typeface="Times New Roman" panose="02020603050405020304" pitchFamily="18" charset="0"/>
              <a:cs typeface="Times New Roman" panose="02020603050405020304" pitchFamily="18" charset="0"/>
            </a:endParaRPr>
          </a:p>
          <a:p>
            <a:endParaRPr lang="ru-RU" dirty="0"/>
          </a:p>
        </p:txBody>
      </p:sp>
      <p:sp>
        <p:nvSpPr>
          <p:cNvPr id="8" name="Прямоугольник 7"/>
          <p:cNvSpPr/>
          <p:nvPr/>
        </p:nvSpPr>
        <p:spPr>
          <a:xfrm>
            <a:off x="683568" y="188640"/>
            <a:ext cx="7632848" cy="1077218"/>
          </a:xfrm>
          <a:prstGeom prst="rect">
            <a:avLst/>
          </a:prstGeom>
        </p:spPr>
        <p:txBody>
          <a:bodyPr wrap="square">
            <a:spAutoFit/>
          </a:bodyPr>
          <a:lstStyle/>
          <a:p>
            <a:r>
              <a:rPr lang="ru-RU" sz="16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«ОТДЕЛ ОБРАЗОВАНИЯ ГОРОДА САТПАЕВ» </a:t>
            </a:r>
            <a:br>
              <a:rPr lang="ru-RU" sz="16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ГОСУДАРСТВЕННОГО </a:t>
            </a:r>
            <a:r>
              <a:rPr lang="ru-RU" sz="1600" b="1" dirty="0">
                <a:solidFill>
                  <a:schemeClr val="accent6">
                    <a:lumMod val="50000"/>
                  </a:schemeClr>
                </a:solidFill>
                <a:latin typeface="Times New Roman" panose="02020603050405020304" pitchFamily="18" charset="0"/>
                <a:cs typeface="Times New Roman" panose="02020603050405020304" pitchFamily="18" charset="0"/>
              </a:rPr>
              <a:t>УЧРЕЖДЕНИЯ</a:t>
            </a:r>
            <a:r>
              <a:rPr lang="ru-RU" sz="16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6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КОММУНАЛЬНОЕ ГОСУДАРСТВЕННОЕ КАЗЕННОЕ ПРЕДПРИЯТИЕ</a:t>
            </a:r>
            <a:br>
              <a:rPr lang="ru-RU" sz="16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«ЯСЛИ-САД «АЙНАЛАЙЫН»»</a:t>
            </a:r>
            <a:endParaRPr lang="ru-RU" sz="1600" b="1" dirty="0">
              <a:solidFill>
                <a:schemeClr val="accent6">
                  <a:lumMod val="50000"/>
                </a:schemeClr>
              </a:solidFill>
            </a:endParaRPr>
          </a:p>
        </p:txBody>
      </p:sp>
    </p:spTree>
    <p:extLst>
      <p:ext uri="{BB962C8B-B14F-4D97-AF65-F5344CB8AC3E}">
        <p14:creationId xmlns:p14="http://schemas.microsoft.com/office/powerpoint/2010/main" val="1148529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001608"/>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kk-KZ" sz="1000" b="1" dirty="0">
                <a:latin typeface="Times New Roman" pitchFamily="18" charset="0"/>
                <a:cs typeface="Times New Roman" pitchFamily="18" charset="0"/>
              </a:rPr>
              <a:t>Индивидуальная карта развития ребенка на ____________уч.год</a:t>
            </a:r>
            <a:endParaRPr kumimoji="0" lang="ru-RU" sz="1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lang="kk-KZ" sz="1000" b="1" dirty="0">
                <a:latin typeface="Times New Roman" pitchFamily="18" charset="0"/>
                <a:ea typeface="Calibri" pitchFamily="34" charset="0"/>
                <a:cs typeface="Times New Roman" pitchFamily="18" charset="0"/>
              </a:rPr>
              <a:t>Ф.И. ребенка</a:t>
            </a:r>
            <a:r>
              <a:rPr kumimoji="0" lang="kk-KZ"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kk-KZ"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_____________</a:t>
            </a:r>
            <a:r>
              <a:rPr kumimoji="0" lang="kk-KZ"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kk-KZ"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lang="kk-KZ" sz="1000" b="1" dirty="0">
                <a:latin typeface="Times New Roman" pitchFamily="18" charset="0"/>
                <a:ea typeface="Calibri" pitchFamily="34" charset="0"/>
                <a:cs typeface="Times New Roman" pitchFamily="18" charset="0"/>
              </a:rPr>
              <a:t>Возраст ребенка</a:t>
            </a:r>
            <a:r>
              <a:rPr kumimoji="0" lang="kk-KZ"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kk-KZ"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________</a:t>
            </a:r>
            <a:r>
              <a:rPr kumimoji="0" lang="kk-KZ" sz="10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Группа:______________             Дата</a:t>
            </a:r>
            <a:r>
              <a:rPr kumimoji="0" lang="kk-KZ"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.___________</a:t>
            </a:r>
            <a:endParaRPr kumimoji="0" lang="ru-RU" sz="1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ru-RU" sz="1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В Индивидуальной карте развития ребенка педагог определяет задачи педагогического процесса после каждого этапа диагностики.</a:t>
            </a:r>
            <a:endParaRPr kumimoji="0" lang="kk-KZ" sz="1000" b="0" i="0" u="none" strike="noStrike" cap="none" normalizeH="0" baseline="0" dirty="0">
              <a:ln>
                <a:noFill/>
              </a:ln>
              <a:solidFill>
                <a:schemeClr val="tx1"/>
              </a:solidFill>
              <a:effectLst/>
              <a:latin typeface="Times New Roman" pitchFamily="18" charset="0"/>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76096141"/>
              </p:ext>
            </p:extLst>
          </p:nvPr>
        </p:nvGraphicFramePr>
        <p:xfrm>
          <a:off x="323528" y="1903908"/>
          <a:ext cx="8640960" cy="4816832"/>
        </p:xfrm>
        <a:graphic>
          <a:graphicData uri="http://schemas.openxmlformats.org/drawingml/2006/table">
            <a:tbl>
              <a:tblPr/>
              <a:tblGrid>
                <a:gridCol w="1746350">
                  <a:extLst>
                    <a:ext uri="{9D8B030D-6E8A-4147-A177-3AD203B41FA5}">
                      <a16:colId xmlns:a16="http://schemas.microsoft.com/office/drawing/2014/main" xmlns="" val="20000"/>
                    </a:ext>
                  </a:extLst>
                </a:gridCol>
                <a:gridCol w="1666290">
                  <a:extLst>
                    <a:ext uri="{9D8B030D-6E8A-4147-A177-3AD203B41FA5}">
                      <a16:colId xmlns:a16="http://schemas.microsoft.com/office/drawing/2014/main" xmlns="" val="20001"/>
                    </a:ext>
                  </a:extLst>
                </a:gridCol>
                <a:gridCol w="1942086">
                  <a:extLst>
                    <a:ext uri="{9D8B030D-6E8A-4147-A177-3AD203B41FA5}">
                      <a16:colId xmlns:a16="http://schemas.microsoft.com/office/drawing/2014/main" xmlns="" val="20002"/>
                    </a:ext>
                  </a:extLst>
                </a:gridCol>
                <a:gridCol w="1806216">
                  <a:extLst>
                    <a:ext uri="{9D8B030D-6E8A-4147-A177-3AD203B41FA5}">
                      <a16:colId xmlns:a16="http://schemas.microsoft.com/office/drawing/2014/main" xmlns="" val="20003"/>
                    </a:ext>
                  </a:extLst>
                </a:gridCol>
                <a:gridCol w="1480018">
                  <a:extLst>
                    <a:ext uri="{9D8B030D-6E8A-4147-A177-3AD203B41FA5}">
                      <a16:colId xmlns:a16="http://schemas.microsoft.com/office/drawing/2014/main" xmlns="" val="20004"/>
                    </a:ext>
                  </a:extLst>
                </a:gridCol>
              </a:tblGrid>
              <a:tr h="848825">
                <a:tc>
                  <a:txBody>
                    <a:bodyPr/>
                    <a:lstStyle/>
                    <a:p>
                      <a:pPr algn="ctr">
                        <a:lnSpc>
                          <a:spcPct val="115000"/>
                        </a:lnSpc>
                        <a:spcAft>
                          <a:spcPts val="0"/>
                        </a:spcAft>
                      </a:pPr>
                      <a:r>
                        <a:rPr lang="kk-KZ" sz="1400" b="1" kern="100" dirty="0">
                          <a:solidFill>
                            <a:srgbClr val="000000"/>
                          </a:solidFill>
                          <a:latin typeface="Times New Roman" pitchFamily="18" charset="0"/>
                          <a:ea typeface="DejaVu Sans"/>
                          <a:cs typeface="Times New Roman" pitchFamily="18" charset="0"/>
                        </a:rPr>
                        <a:t>Образовательная область</a:t>
                      </a:r>
                      <a:endParaRPr lang="ru-RU" sz="1400" dirty="0">
                        <a:latin typeface="Times New Roman" pitchFamily="18" charset="0"/>
                        <a:ea typeface="Times New Roman"/>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dirty="0">
                          <a:latin typeface="Times New Roman" pitchFamily="18" charset="0"/>
                          <a:ea typeface="Calibri"/>
                          <a:cs typeface="Times New Roman" pitchFamily="18" charset="0"/>
                        </a:rPr>
                        <a:t>Корректирующие мероприятия (после стартового контроля)</a:t>
                      </a:r>
                      <a:endParaRPr lang="ru-RU" sz="1400" dirty="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dirty="0">
                          <a:latin typeface="Times New Roman" pitchFamily="18" charset="0"/>
                          <a:ea typeface="Calibri"/>
                          <a:cs typeface="Times New Roman" pitchFamily="18" charset="0"/>
                        </a:rPr>
                        <a:t>Корректирующие мероприятия (после промежуточного контроля)</a:t>
                      </a:r>
                      <a:endParaRPr lang="ru-RU" sz="1400" dirty="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dirty="0">
                          <a:latin typeface="Times New Roman" pitchFamily="18" charset="0"/>
                          <a:ea typeface="Calibri"/>
                          <a:cs typeface="Times New Roman" pitchFamily="18" charset="0"/>
                        </a:rPr>
                        <a:t>Корректирующие мероприятия (после итогового контроля)</a:t>
                      </a:r>
                      <a:endParaRPr lang="ru-RU" sz="1400" dirty="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kk-KZ" sz="1400" b="1" dirty="0">
                          <a:latin typeface="Times New Roman" pitchFamily="18" charset="0"/>
                          <a:ea typeface="Calibri"/>
                          <a:cs typeface="Times New Roman" pitchFamily="18" charset="0"/>
                        </a:rPr>
                        <a:t>Выводы</a:t>
                      </a:r>
                      <a:endParaRPr lang="ru-RU" sz="1400" dirty="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28453">
                <a:tc>
                  <a:txBody>
                    <a:bodyPr/>
                    <a:lstStyle/>
                    <a:p>
                      <a:pPr algn="ctr">
                        <a:lnSpc>
                          <a:spcPct val="115000"/>
                        </a:lnSpc>
                        <a:spcAft>
                          <a:spcPts val="0"/>
                        </a:spcAft>
                      </a:pPr>
                      <a:r>
                        <a:rPr lang="kk-KZ" sz="1400" b="1" kern="100" dirty="0">
                          <a:solidFill>
                            <a:srgbClr val="000000"/>
                          </a:solidFill>
                          <a:latin typeface="Times New Roman" pitchFamily="18" charset="0"/>
                          <a:ea typeface="DejaVu Sans"/>
                          <a:cs typeface="Times New Roman" pitchFamily="18" charset="0"/>
                        </a:rPr>
                        <a:t>Здоровье</a:t>
                      </a:r>
                      <a:endParaRPr lang="ru-RU" sz="1400" dirty="0">
                        <a:latin typeface="Times New Roman" pitchFamily="18" charset="0"/>
                        <a:ea typeface="Times New Roman"/>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18830">
                <a:tc>
                  <a:txBody>
                    <a:bodyPr/>
                    <a:lstStyle/>
                    <a:p>
                      <a:pPr algn="ctr">
                        <a:lnSpc>
                          <a:spcPct val="115000"/>
                        </a:lnSpc>
                        <a:spcAft>
                          <a:spcPts val="0"/>
                        </a:spcAft>
                      </a:pPr>
                      <a:r>
                        <a:rPr lang="kk-KZ" sz="1400" b="1" kern="100" dirty="0">
                          <a:solidFill>
                            <a:srgbClr val="000000"/>
                          </a:solidFill>
                          <a:latin typeface="Times New Roman" pitchFamily="18" charset="0"/>
                          <a:ea typeface="DejaVu Sans"/>
                          <a:cs typeface="Times New Roman" pitchFamily="18" charset="0"/>
                        </a:rPr>
                        <a:t>Коммуникация</a:t>
                      </a:r>
                      <a:endParaRPr lang="ru-RU" sz="1400" dirty="0">
                        <a:latin typeface="Times New Roman" pitchFamily="18" charset="0"/>
                        <a:ea typeface="Times New Roman"/>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kk-KZ" sz="140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92796">
                <a:tc>
                  <a:txBody>
                    <a:bodyPr/>
                    <a:lstStyle/>
                    <a:p>
                      <a:pPr algn="ctr">
                        <a:lnSpc>
                          <a:spcPct val="115000"/>
                        </a:lnSpc>
                        <a:spcAft>
                          <a:spcPts val="0"/>
                        </a:spcAft>
                      </a:pPr>
                      <a:r>
                        <a:rPr lang="kk-KZ" sz="1400" b="1" kern="100" dirty="0">
                          <a:solidFill>
                            <a:srgbClr val="000000"/>
                          </a:solidFill>
                          <a:latin typeface="Times New Roman" pitchFamily="18" charset="0"/>
                          <a:ea typeface="DejaVu Sans"/>
                          <a:cs typeface="Times New Roman" pitchFamily="18" charset="0"/>
                        </a:rPr>
                        <a:t>Познание</a:t>
                      </a:r>
                      <a:endParaRPr lang="ru-RU" sz="1400" dirty="0">
                        <a:latin typeface="Times New Roman" pitchFamily="18" charset="0"/>
                        <a:ea typeface="Times New Roman"/>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71296">
                <a:tc>
                  <a:txBody>
                    <a:bodyPr/>
                    <a:lstStyle/>
                    <a:p>
                      <a:pPr algn="ctr">
                        <a:lnSpc>
                          <a:spcPct val="115000"/>
                        </a:lnSpc>
                        <a:spcAft>
                          <a:spcPts val="0"/>
                        </a:spcAft>
                      </a:pPr>
                      <a:r>
                        <a:rPr lang="kk-KZ" sz="1400" b="1" dirty="0">
                          <a:solidFill>
                            <a:srgbClr val="000000"/>
                          </a:solidFill>
                          <a:latin typeface="Times New Roman" pitchFamily="18" charset="0"/>
                          <a:ea typeface="Calibri"/>
                          <a:cs typeface="Times New Roman" pitchFamily="18" charset="0"/>
                        </a:rPr>
                        <a:t>Творчество</a:t>
                      </a:r>
                      <a:endParaRPr lang="ru-RU"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71296">
                <a:tc>
                  <a:txBody>
                    <a:bodyPr/>
                    <a:lstStyle/>
                    <a:p>
                      <a:pPr algn="ctr">
                        <a:lnSpc>
                          <a:spcPct val="115000"/>
                        </a:lnSpc>
                        <a:spcAft>
                          <a:spcPts val="0"/>
                        </a:spcAft>
                      </a:pPr>
                      <a:r>
                        <a:rPr lang="kk-KZ" sz="1400" b="1" dirty="0">
                          <a:solidFill>
                            <a:srgbClr val="000000"/>
                          </a:solidFill>
                          <a:latin typeface="Times New Roman" pitchFamily="18" charset="0"/>
                          <a:ea typeface="Calibri"/>
                          <a:cs typeface="Times New Roman" pitchFamily="18" charset="0"/>
                        </a:rPr>
                        <a:t>Социум</a:t>
                      </a:r>
                      <a:endParaRPr lang="ru-RU"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kk-KZ" sz="140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ru-RU" sz="1400" dirty="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kk-KZ" sz="1400" dirty="0">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521031">
                <a:tc gridSpan="5">
                  <a:txBody>
                    <a:bodyPr/>
                    <a:lstStyle/>
                    <a:p>
                      <a:pPr>
                        <a:lnSpc>
                          <a:spcPct val="107000"/>
                        </a:lnSpc>
                        <a:spcAft>
                          <a:spcPts val="0"/>
                        </a:spcAft>
                        <a:tabLst>
                          <a:tab pos="1847850" algn="l"/>
                          <a:tab pos="2609850" algn="l"/>
                          <a:tab pos="3524250" algn="l"/>
                          <a:tab pos="4124325" algn="l"/>
                          <a:tab pos="5286375" algn="l"/>
                        </a:tabLst>
                      </a:pPr>
                      <a:r>
                        <a:rPr lang="ru-RU" sz="1400" b="1" spc="-80" dirty="0">
                          <a:solidFill>
                            <a:srgbClr val="000000"/>
                          </a:solidFill>
                          <a:latin typeface="Times New Roman" pitchFamily="18" charset="0"/>
                          <a:ea typeface="Calibri"/>
                          <a:cs typeface="Times New Roman" pitchFamily="18" charset="0"/>
                        </a:rPr>
                        <a:t>Уровни овладения навыками:</a:t>
                      </a:r>
                      <a:endParaRPr lang="ru-RU" sz="1400" dirty="0">
                        <a:latin typeface="Times New Roman" pitchFamily="18" charset="0"/>
                        <a:ea typeface="Calibri"/>
                        <a:cs typeface="Times New Roman" pitchFamily="18" charset="0"/>
                      </a:endParaRPr>
                    </a:p>
                    <a:p>
                      <a:pPr>
                        <a:lnSpc>
                          <a:spcPct val="115000"/>
                        </a:lnSpc>
                        <a:spcAft>
                          <a:spcPts val="0"/>
                        </a:spcAft>
                      </a:pPr>
                      <a:r>
                        <a:rPr lang="kk-KZ" sz="1400" spc="-60" dirty="0">
                          <a:solidFill>
                            <a:srgbClr val="000000"/>
                          </a:solidFill>
                          <a:latin typeface="Times New Roman" pitchFamily="18" charset="0"/>
                          <a:ea typeface="Calibri"/>
                          <a:cs typeface="Times New Roman" pitchFamily="18" charset="0"/>
                        </a:rPr>
                        <a:t>1-уровень – ребенок воспроизводит те  или иные действие и знания (1-3 балла);</a:t>
                      </a:r>
                      <a:endParaRPr lang="ru-RU" sz="1400" dirty="0">
                        <a:latin typeface="Times New Roman" pitchFamily="18" charset="0"/>
                        <a:ea typeface="Calibri"/>
                        <a:cs typeface="Times New Roman" pitchFamily="18" charset="0"/>
                      </a:endParaRPr>
                    </a:p>
                    <a:p>
                      <a:pPr>
                        <a:lnSpc>
                          <a:spcPct val="115000"/>
                        </a:lnSpc>
                        <a:spcAft>
                          <a:spcPts val="0"/>
                        </a:spcAft>
                      </a:pPr>
                      <a:r>
                        <a:rPr lang="kk-KZ" sz="1400" spc="-60" dirty="0">
                          <a:solidFill>
                            <a:srgbClr val="000000"/>
                          </a:solidFill>
                          <a:latin typeface="Times New Roman" pitchFamily="18" charset="0"/>
                          <a:ea typeface="Calibri"/>
                          <a:cs typeface="Times New Roman" pitchFamily="18" charset="0"/>
                        </a:rPr>
                        <a:t>2-уровень – ребенок владеет определенным запасом знаний (4-6 балла);</a:t>
                      </a:r>
                      <a:endParaRPr lang="ru-RU" sz="1400" dirty="0">
                        <a:latin typeface="Times New Roman" pitchFamily="18" charset="0"/>
                        <a:ea typeface="Calibri"/>
                        <a:cs typeface="Times New Roman" pitchFamily="18" charset="0"/>
                      </a:endParaRPr>
                    </a:p>
                    <a:p>
                      <a:pPr>
                        <a:lnSpc>
                          <a:spcPct val="115000"/>
                        </a:lnSpc>
                        <a:spcAft>
                          <a:spcPts val="0"/>
                        </a:spcAft>
                      </a:pPr>
                      <a:r>
                        <a:rPr lang="kk-KZ" sz="1400" spc="-60" dirty="0">
                          <a:solidFill>
                            <a:srgbClr val="000000"/>
                          </a:solidFill>
                          <a:latin typeface="Times New Roman" pitchFamily="18" charset="0"/>
                          <a:ea typeface="Calibri"/>
                          <a:cs typeface="Times New Roman" pitchFamily="18" charset="0"/>
                        </a:rPr>
                        <a:t>3-уровень – ребенок применяет то, что он знает и умеет самостоятельно и творчески использует знания (7-10 балла)..</a:t>
                      </a:r>
                      <a:endParaRPr lang="ru-RU" sz="1400" dirty="0">
                        <a:solidFill>
                          <a:srgbClr val="000000"/>
                        </a:solidFill>
                        <a:latin typeface="Times New Roman" pitchFamily="18" charset="0"/>
                        <a:ea typeface="Calibri"/>
                        <a:cs typeface="Times New Roman" pitchFamily="18" charset="0"/>
                      </a:endParaRPr>
                    </a:p>
                  </a:txBody>
                  <a:tcPr marL="40731" marR="40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6"/>
                  </a:ext>
                </a:extLst>
              </a:tr>
            </a:tbl>
          </a:graphicData>
        </a:graphic>
      </p:graphicFrame>
      <p:sp>
        <p:nvSpPr>
          <p:cNvPr id="4" name="Прямоугольник 3"/>
          <p:cNvSpPr/>
          <p:nvPr/>
        </p:nvSpPr>
        <p:spPr>
          <a:xfrm>
            <a:off x="395536" y="116632"/>
            <a:ext cx="8424936" cy="830997"/>
          </a:xfrm>
          <a:prstGeom prst="rect">
            <a:avLst/>
          </a:prstGeom>
        </p:spPr>
        <p:txBody>
          <a:bodyPr wrap="square">
            <a:spAutoFit/>
          </a:bodyPr>
          <a:lstStyle/>
          <a:p>
            <a:pPr algn="ctr"/>
            <a:r>
              <a:rPr lang="ru-RU" sz="2400" b="1" i="1" dirty="0">
                <a:ln>
                  <a:solidFill>
                    <a:schemeClr val="accent6">
                      <a:lumMod val="50000"/>
                    </a:schemeClr>
                  </a:solidFill>
                </a:ln>
                <a:solidFill>
                  <a:schemeClr val="accent6">
                    <a:lumMod val="75000"/>
                  </a:schemeClr>
                </a:solidFill>
                <a:latin typeface="Times New Roman" panose="02020603050405020304" pitchFamily="18" charset="0"/>
                <a:cs typeface="Times New Roman" panose="02020603050405020304" pitchFamily="18" charset="0"/>
              </a:rPr>
              <a:t>Образец карты индивидуального</a:t>
            </a:r>
          </a:p>
          <a:p>
            <a:pPr algn="ctr"/>
            <a:r>
              <a:rPr lang="ru-RU" sz="2400" b="1" i="1" dirty="0">
                <a:ln>
                  <a:solidFill>
                    <a:schemeClr val="accent6">
                      <a:lumMod val="50000"/>
                    </a:schemeClr>
                  </a:solidFill>
                </a:ln>
                <a:solidFill>
                  <a:schemeClr val="accent6">
                    <a:lumMod val="75000"/>
                  </a:schemeClr>
                </a:solidFill>
                <a:latin typeface="Times New Roman" panose="02020603050405020304" pitchFamily="18" charset="0"/>
                <a:cs typeface="Times New Roman" panose="02020603050405020304" pitchFamily="18" charset="0"/>
              </a:rPr>
              <a:t> развития ребенка</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BFF5A06-E90E-4638-AAC0-4676089A660E}"/>
              </a:ext>
            </a:extLst>
          </p:cNvPr>
          <p:cNvSpPr>
            <a:spLocks noGrp="1"/>
          </p:cNvSpPr>
          <p:nvPr>
            <p:ph type="title"/>
          </p:nvPr>
        </p:nvSpPr>
        <p:spPr>
          <a:xfrm>
            <a:off x="395536" y="1"/>
            <a:ext cx="8568952" cy="1417638"/>
          </a:xfrm>
        </p:spPr>
        <p:txBody>
          <a:bodyPr>
            <a:normAutofit/>
          </a:bodyPr>
          <a:lstStyle/>
          <a:p>
            <a:pPr algn="ctr"/>
            <a:r>
              <a:rPr lang="ru-RU" sz="2400" b="1" dirty="0">
                <a:ln w="6350">
                  <a:solidFill>
                    <a:schemeClr val="tx1"/>
                  </a:solidFill>
                </a:ln>
                <a:solidFill>
                  <a:schemeClr val="accent6">
                    <a:lumMod val="50000"/>
                  </a:schemeClr>
                </a:solidFill>
                <a:latin typeface="Times New Roman" panose="02020603050405020304" pitchFamily="18" charset="0"/>
                <a:cs typeface="Times New Roman" panose="02020603050405020304" pitchFamily="18" charset="0"/>
              </a:rPr>
              <a:t>Дети с особыми образовательными потребностями полноценно включены в жизнь ясли-сада</a:t>
            </a:r>
          </a:p>
        </p:txBody>
      </p:sp>
      <p:pic>
        <p:nvPicPr>
          <p:cNvPr id="4" name="Рисунок 3">
            <a:extLst>
              <a:ext uri="{FF2B5EF4-FFF2-40B4-BE49-F238E27FC236}">
                <a16:creationId xmlns:a16="http://schemas.microsoft.com/office/drawing/2014/main" xmlns="" id="{D7F2CBCF-D52F-4F4E-ADBE-7A8E7120DB8F}"/>
              </a:ext>
            </a:extLst>
          </p:cNvPr>
          <p:cNvPicPr>
            <a:picLocks noChangeAspect="1"/>
          </p:cNvPicPr>
          <p:nvPr/>
        </p:nvPicPr>
        <p:blipFill>
          <a:blip r:embed="rId2" cstate="print"/>
          <a:stretch>
            <a:fillRect/>
          </a:stretch>
        </p:blipFill>
        <p:spPr>
          <a:xfrm>
            <a:off x="539552" y="1879063"/>
            <a:ext cx="2535169" cy="1621945"/>
          </a:xfrm>
          <a:prstGeom prst="rect">
            <a:avLst/>
          </a:prstGeom>
        </p:spPr>
      </p:pic>
      <p:pic>
        <p:nvPicPr>
          <p:cNvPr id="5" name="Рисунок 4">
            <a:extLst>
              <a:ext uri="{FF2B5EF4-FFF2-40B4-BE49-F238E27FC236}">
                <a16:creationId xmlns:a16="http://schemas.microsoft.com/office/drawing/2014/main" xmlns="" id="{34A086B2-9E32-40B2-8AA0-2C60D039ED39}"/>
              </a:ext>
            </a:extLst>
          </p:cNvPr>
          <p:cNvPicPr>
            <a:picLocks noChangeAspect="1"/>
          </p:cNvPicPr>
          <p:nvPr/>
        </p:nvPicPr>
        <p:blipFill>
          <a:blip r:embed="rId3" cstate="print"/>
          <a:stretch>
            <a:fillRect/>
          </a:stretch>
        </p:blipFill>
        <p:spPr>
          <a:xfrm>
            <a:off x="3203848" y="1870364"/>
            <a:ext cx="2520280" cy="1728551"/>
          </a:xfrm>
          <a:prstGeom prst="rect">
            <a:avLst/>
          </a:prstGeom>
        </p:spPr>
      </p:pic>
      <p:pic>
        <p:nvPicPr>
          <p:cNvPr id="6" name="Рисунок 5">
            <a:extLst>
              <a:ext uri="{FF2B5EF4-FFF2-40B4-BE49-F238E27FC236}">
                <a16:creationId xmlns:a16="http://schemas.microsoft.com/office/drawing/2014/main" xmlns="" id="{E273A9F6-9B19-434F-924C-0B01FBC44C6C}"/>
              </a:ext>
            </a:extLst>
          </p:cNvPr>
          <p:cNvPicPr>
            <a:picLocks noChangeAspect="1"/>
          </p:cNvPicPr>
          <p:nvPr/>
        </p:nvPicPr>
        <p:blipFill>
          <a:blip r:embed="rId4" cstate="print"/>
          <a:stretch>
            <a:fillRect/>
          </a:stretch>
        </p:blipFill>
        <p:spPr>
          <a:xfrm>
            <a:off x="5940151" y="1891145"/>
            <a:ext cx="2533759" cy="1707770"/>
          </a:xfrm>
          <a:prstGeom prst="rect">
            <a:avLst/>
          </a:prstGeom>
        </p:spPr>
      </p:pic>
      <p:pic>
        <p:nvPicPr>
          <p:cNvPr id="7" name="Рисунок 6">
            <a:extLst>
              <a:ext uri="{FF2B5EF4-FFF2-40B4-BE49-F238E27FC236}">
                <a16:creationId xmlns:a16="http://schemas.microsoft.com/office/drawing/2014/main" xmlns="" id="{6951023C-4F73-486B-8BB5-2A518B6865FB}"/>
              </a:ext>
            </a:extLst>
          </p:cNvPr>
          <p:cNvPicPr>
            <a:picLocks noChangeAspect="1"/>
          </p:cNvPicPr>
          <p:nvPr/>
        </p:nvPicPr>
        <p:blipFill>
          <a:blip r:embed="rId5" cstate="print"/>
          <a:stretch>
            <a:fillRect/>
          </a:stretch>
        </p:blipFill>
        <p:spPr>
          <a:xfrm>
            <a:off x="3656337" y="3598915"/>
            <a:ext cx="2056331" cy="2737281"/>
          </a:xfrm>
          <a:prstGeom prst="rect">
            <a:avLst/>
          </a:prstGeom>
        </p:spPr>
      </p:pic>
      <p:pic>
        <p:nvPicPr>
          <p:cNvPr id="8" name="Рисунок 7">
            <a:extLst>
              <a:ext uri="{FF2B5EF4-FFF2-40B4-BE49-F238E27FC236}">
                <a16:creationId xmlns:a16="http://schemas.microsoft.com/office/drawing/2014/main" xmlns="" id="{E3627371-7AC9-4BA9-ABFB-4ABCB763C159}"/>
              </a:ext>
            </a:extLst>
          </p:cNvPr>
          <p:cNvPicPr>
            <a:picLocks noChangeAspect="1"/>
          </p:cNvPicPr>
          <p:nvPr/>
        </p:nvPicPr>
        <p:blipFill>
          <a:blip r:embed="rId6" cstate="print"/>
          <a:stretch>
            <a:fillRect/>
          </a:stretch>
        </p:blipFill>
        <p:spPr>
          <a:xfrm>
            <a:off x="618051" y="3951225"/>
            <a:ext cx="2761727" cy="2072820"/>
          </a:xfrm>
          <a:prstGeom prst="rect">
            <a:avLst/>
          </a:prstGeom>
        </p:spPr>
      </p:pic>
      <p:pic>
        <p:nvPicPr>
          <p:cNvPr id="9" name="Рисунок 8">
            <a:extLst>
              <a:ext uri="{FF2B5EF4-FFF2-40B4-BE49-F238E27FC236}">
                <a16:creationId xmlns:a16="http://schemas.microsoft.com/office/drawing/2014/main" xmlns="" id="{7FC597AC-46A6-450A-9345-BC2412FE6CA5}"/>
              </a:ext>
            </a:extLst>
          </p:cNvPr>
          <p:cNvPicPr>
            <a:picLocks noChangeAspect="1"/>
          </p:cNvPicPr>
          <p:nvPr/>
        </p:nvPicPr>
        <p:blipFill>
          <a:blip r:embed="rId7" cstate="print"/>
          <a:stretch>
            <a:fillRect/>
          </a:stretch>
        </p:blipFill>
        <p:spPr>
          <a:xfrm>
            <a:off x="6024088" y="4067816"/>
            <a:ext cx="2501861" cy="2072819"/>
          </a:xfrm>
          <a:prstGeom prst="rect">
            <a:avLst/>
          </a:prstGeom>
        </p:spPr>
      </p:pic>
    </p:spTree>
    <p:extLst>
      <p:ext uri="{BB962C8B-B14F-4D97-AF65-F5344CB8AC3E}">
        <p14:creationId xmlns:p14="http://schemas.microsoft.com/office/powerpoint/2010/main" val="32728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47DD24B-1E2F-499E-8ADA-A025FF29EA2C}"/>
              </a:ext>
            </a:extLst>
          </p:cNvPr>
          <p:cNvSpPr>
            <a:spLocks noGrp="1"/>
          </p:cNvSpPr>
          <p:nvPr>
            <p:ph type="title"/>
          </p:nvPr>
        </p:nvSpPr>
        <p:spPr>
          <a:xfrm>
            <a:off x="1043608" y="274638"/>
            <a:ext cx="7643192" cy="1143000"/>
          </a:xfrm>
        </p:spPr>
        <p:txBody>
          <a:bodyPr>
            <a:normAutofit/>
          </a:bodyPr>
          <a:lstStyle/>
          <a:p>
            <a:r>
              <a:rPr lang="ru-RU" sz="4000" b="1" i="1" dirty="0">
                <a:ln w="6350">
                  <a:solidFill>
                    <a:schemeClr val="tx1">
                      <a:lumMod val="95000"/>
                      <a:lumOff val="5000"/>
                    </a:schemeClr>
                  </a:solidFill>
                </a:ln>
                <a:solidFill>
                  <a:schemeClr val="tx1">
                    <a:lumMod val="95000"/>
                    <a:lumOff val="5000"/>
                  </a:schemeClr>
                </a:solidFill>
                <a:latin typeface="Times New Roman" panose="02020603050405020304" pitchFamily="18" charset="0"/>
                <a:cs typeface="Times New Roman" panose="02020603050405020304" pitchFamily="18" charset="0"/>
              </a:rPr>
              <a:t>"Волшебный Новый год”</a:t>
            </a:r>
          </a:p>
        </p:txBody>
      </p:sp>
      <p:pic>
        <p:nvPicPr>
          <p:cNvPr id="4" name="Рисунок 3">
            <a:extLst>
              <a:ext uri="{FF2B5EF4-FFF2-40B4-BE49-F238E27FC236}">
                <a16:creationId xmlns:a16="http://schemas.microsoft.com/office/drawing/2014/main" xmlns="" id="{0331EC32-5646-4BC3-8CB8-65662B5CFA46}"/>
              </a:ext>
            </a:extLst>
          </p:cNvPr>
          <p:cNvPicPr>
            <a:picLocks noChangeAspect="1"/>
          </p:cNvPicPr>
          <p:nvPr/>
        </p:nvPicPr>
        <p:blipFill>
          <a:blip r:embed="rId2" cstate="print"/>
          <a:stretch>
            <a:fillRect/>
          </a:stretch>
        </p:blipFill>
        <p:spPr>
          <a:xfrm>
            <a:off x="323528" y="3068960"/>
            <a:ext cx="2554445" cy="3389670"/>
          </a:xfrm>
          <a:prstGeom prst="rect">
            <a:avLst/>
          </a:prstGeom>
          <a:ln>
            <a:noFill/>
          </a:ln>
          <a:effectLst>
            <a:softEdge rad="112500"/>
          </a:effectLst>
        </p:spPr>
      </p:pic>
      <p:pic>
        <p:nvPicPr>
          <p:cNvPr id="5" name="Рисунок 4">
            <a:extLst>
              <a:ext uri="{FF2B5EF4-FFF2-40B4-BE49-F238E27FC236}">
                <a16:creationId xmlns:a16="http://schemas.microsoft.com/office/drawing/2014/main" xmlns="" id="{E3F9D999-8DBE-4450-99CF-B9223DB42638}"/>
              </a:ext>
            </a:extLst>
          </p:cNvPr>
          <p:cNvPicPr>
            <a:picLocks noChangeAspect="1"/>
          </p:cNvPicPr>
          <p:nvPr/>
        </p:nvPicPr>
        <p:blipFill>
          <a:blip r:embed="rId3" cstate="print"/>
          <a:stretch>
            <a:fillRect/>
          </a:stretch>
        </p:blipFill>
        <p:spPr>
          <a:xfrm>
            <a:off x="2771800" y="2780928"/>
            <a:ext cx="3365284" cy="5218628"/>
          </a:xfrm>
          <a:prstGeom prst="rect">
            <a:avLst/>
          </a:prstGeom>
          <a:ln>
            <a:noFill/>
          </a:ln>
          <a:effectLst>
            <a:softEdge rad="112500"/>
          </a:effectLst>
        </p:spPr>
      </p:pic>
      <p:pic>
        <p:nvPicPr>
          <p:cNvPr id="6" name="Рисунок 5">
            <a:extLst>
              <a:ext uri="{FF2B5EF4-FFF2-40B4-BE49-F238E27FC236}">
                <a16:creationId xmlns:a16="http://schemas.microsoft.com/office/drawing/2014/main" xmlns="" id="{609BD90E-06FB-4642-B1CD-8291BAC0CAD7}"/>
              </a:ext>
            </a:extLst>
          </p:cNvPr>
          <p:cNvPicPr>
            <a:picLocks noChangeAspect="1"/>
          </p:cNvPicPr>
          <p:nvPr/>
        </p:nvPicPr>
        <p:blipFill>
          <a:blip r:embed="rId4" cstate="print"/>
          <a:stretch>
            <a:fillRect/>
          </a:stretch>
        </p:blipFill>
        <p:spPr>
          <a:xfrm>
            <a:off x="6217254" y="1340768"/>
            <a:ext cx="2603218" cy="3286029"/>
          </a:xfrm>
          <a:prstGeom prst="rect">
            <a:avLst/>
          </a:prstGeom>
        </p:spPr>
      </p:pic>
    </p:spTree>
    <p:extLst>
      <p:ext uri="{BB962C8B-B14F-4D97-AF65-F5344CB8AC3E}">
        <p14:creationId xmlns:p14="http://schemas.microsoft.com/office/powerpoint/2010/main" val="48626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E82E785-D079-4650-89A5-67D62DA62CAD}"/>
              </a:ext>
            </a:extLst>
          </p:cNvPr>
          <p:cNvSpPr>
            <a:spLocks noGrp="1"/>
          </p:cNvSpPr>
          <p:nvPr>
            <p:ph type="title"/>
          </p:nvPr>
        </p:nvSpPr>
        <p:spPr>
          <a:xfrm>
            <a:off x="179512" y="0"/>
            <a:ext cx="8507288" cy="1417638"/>
          </a:xfrm>
        </p:spPr>
        <p:txBody>
          <a:bodyPr>
            <a:noAutofit/>
          </a:bodyPr>
          <a:lstStyle/>
          <a:p>
            <a:pPr algn="ctr"/>
            <a:r>
              <a:rPr lang="ru-RU" sz="3600" b="1" i="1" dirty="0">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t>Работа с родителями</a:t>
            </a:r>
            <a:br>
              <a:rPr lang="ru-RU" sz="3600" b="1" i="1" dirty="0">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br>
            <a:r>
              <a:rPr lang="ru-RU" sz="3600" b="1" i="1" dirty="0">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t>«</a:t>
            </a:r>
            <a:r>
              <a:rPr lang="ru-RU" sz="3600" b="1" i="1" dirty="0" err="1">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t>Жарысқа</a:t>
            </a:r>
            <a:r>
              <a:rPr lang="ru-RU" sz="3600" b="1" i="1" dirty="0">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t> </a:t>
            </a:r>
            <a:r>
              <a:rPr lang="ru-RU" sz="3600" b="1" i="1" dirty="0" err="1">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t>шық</a:t>
            </a:r>
            <a:r>
              <a:rPr lang="ru-RU" sz="3600" b="1" i="1" dirty="0">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t> – </a:t>
            </a:r>
            <a:r>
              <a:rPr lang="ru-RU" sz="3600" b="1" i="1" dirty="0" err="1">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t>жанұя</a:t>
            </a:r>
            <a:r>
              <a:rPr lang="ru-RU" sz="3600" b="1" i="1" dirty="0">
                <a:ln w="6350">
                  <a:solidFill>
                    <a:schemeClr val="tx1">
                      <a:lumMod val="95000"/>
                      <a:lumOff val="5000"/>
                    </a:schemeClr>
                  </a:solidFill>
                </a:ln>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4" name="Рисунок 3">
            <a:extLst>
              <a:ext uri="{FF2B5EF4-FFF2-40B4-BE49-F238E27FC236}">
                <a16:creationId xmlns:a16="http://schemas.microsoft.com/office/drawing/2014/main" xmlns="" id="{CF5EB0E2-BEAB-4BC8-A52B-45DCABB084C3}"/>
              </a:ext>
            </a:extLst>
          </p:cNvPr>
          <p:cNvPicPr>
            <a:picLocks noChangeAspect="1"/>
          </p:cNvPicPr>
          <p:nvPr/>
        </p:nvPicPr>
        <p:blipFill>
          <a:blip r:embed="rId2" cstate="print"/>
          <a:stretch>
            <a:fillRect/>
          </a:stretch>
        </p:blipFill>
        <p:spPr>
          <a:xfrm>
            <a:off x="2130340" y="1399576"/>
            <a:ext cx="4883319" cy="4956478"/>
          </a:xfrm>
          <a:prstGeom prst="rect">
            <a:avLst/>
          </a:prstGeom>
        </p:spPr>
      </p:pic>
      <p:pic>
        <p:nvPicPr>
          <p:cNvPr id="5" name="Рисунок 4">
            <a:extLst>
              <a:ext uri="{FF2B5EF4-FFF2-40B4-BE49-F238E27FC236}">
                <a16:creationId xmlns:a16="http://schemas.microsoft.com/office/drawing/2014/main" xmlns="" id="{36377C3C-C207-4770-B99F-741028918FCF}"/>
              </a:ext>
            </a:extLst>
          </p:cNvPr>
          <p:cNvPicPr>
            <a:picLocks noChangeAspect="1"/>
          </p:cNvPicPr>
          <p:nvPr/>
        </p:nvPicPr>
        <p:blipFill rotWithShape="1">
          <a:blip r:embed="rId3" cstate="print"/>
          <a:srcRect b="48615"/>
          <a:stretch/>
        </p:blipFill>
        <p:spPr>
          <a:xfrm>
            <a:off x="611560" y="3920491"/>
            <a:ext cx="2448272" cy="2435563"/>
          </a:xfrm>
          <a:prstGeom prst="rect">
            <a:avLst/>
          </a:prstGeom>
        </p:spPr>
      </p:pic>
      <p:pic>
        <p:nvPicPr>
          <p:cNvPr id="6" name="Рисунок 5">
            <a:extLst>
              <a:ext uri="{FF2B5EF4-FFF2-40B4-BE49-F238E27FC236}">
                <a16:creationId xmlns:a16="http://schemas.microsoft.com/office/drawing/2014/main" xmlns="" id="{6E10D5F4-DD62-4FEB-B6BA-C778C1481CF8}"/>
              </a:ext>
            </a:extLst>
          </p:cNvPr>
          <p:cNvPicPr>
            <a:picLocks noChangeAspect="1"/>
          </p:cNvPicPr>
          <p:nvPr/>
        </p:nvPicPr>
        <p:blipFill rotWithShape="1">
          <a:blip r:embed="rId4" cstate="print"/>
          <a:srcRect b="50000"/>
          <a:stretch/>
        </p:blipFill>
        <p:spPr>
          <a:xfrm>
            <a:off x="6096132" y="3944877"/>
            <a:ext cx="2572735" cy="2411177"/>
          </a:xfrm>
          <a:prstGeom prst="rect">
            <a:avLst/>
          </a:prstGeom>
        </p:spPr>
      </p:pic>
      <p:pic>
        <p:nvPicPr>
          <p:cNvPr id="7" name="Рисунок 6">
            <a:extLst>
              <a:ext uri="{FF2B5EF4-FFF2-40B4-BE49-F238E27FC236}">
                <a16:creationId xmlns:a16="http://schemas.microsoft.com/office/drawing/2014/main" xmlns="" id="{AF0D6659-FED8-4AEA-B7DF-4FD33DD189E0}"/>
              </a:ext>
            </a:extLst>
          </p:cNvPr>
          <p:cNvPicPr>
            <a:picLocks noChangeAspect="1"/>
          </p:cNvPicPr>
          <p:nvPr/>
        </p:nvPicPr>
        <p:blipFill>
          <a:blip r:embed="rId5" cstate="print"/>
          <a:stretch>
            <a:fillRect/>
          </a:stretch>
        </p:blipFill>
        <p:spPr>
          <a:xfrm>
            <a:off x="3041014" y="3789040"/>
            <a:ext cx="3048264" cy="2908044"/>
          </a:xfrm>
          <a:prstGeom prst="rect">
            <a:avLst/>
          </a:prstGeom>
        </p:spPr>
      </p:pic>
    </p:spTree>
    <p:extLst>
      <p:ext uri="{BB962C8B-B14F-4D97-AF65-F5344CB8AC3E}">
        <p14:creationId xmlns:p14="http://schemas.microsoft.com/office/powerpoint/2010/main" val="4221657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3929058" y="642918"/>
            <a:ext cx="2138531" cy="2071702"/>
          </a:xfrm>
          <a:prstGeom prst="rect">
            <a:avLst/>
          </a:prstGeom>
          <a:ln>
            <a:noFill/>
          </a:ln>
          <a:effectLst>
            <a:softEdge rad="112500"/>
          </a:effec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49" t="30449" r="-49" b="23352"/>
          <a:stretch/>
        </p:blipFill>
        <p:spPr>
          <a:xfrm>
            <a:off x="3357554" y="3143248"/>
            <a:ext cx="2571768" cy="2786082"/>
          </a:xfrm>
          <a:prstGeom prst="rect">
            <a:avLst/>
          </a:prstGeom>
          <a:ln>
            <a:noFill/>
          </a:ln>
          <a:effectLst>
            <a:softEdge rad="112500"/>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t="31100" b="23750"/>
          <a:stretch/>
        </p:blipFill>
        <p:spPr>
          <a:xfrm>
            <a:off x="1857356" y="428605"/>
            <a:ext cx="1928826" cy="2214578"/>
          </a:xfrm>
          <a:prstGeom prst="rect">
            <a:avLst/>
          </a:prstGeom>
          <a:ln>
            <a:noFill/>
          </a:ln>
          <a:effectLst>
            <a:softEdge rad="112500"/>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t="35300" b="19550"/>
          <a:stretch/>
        </p:blipFill>
        <p:spPr>
          <a:xfrm>
            <a:off x="642910" y="3284984"/>
            <a:ext cx="2643206" cy="2532493"/>
          </a:xfrm>
          <a:prstGeom prst="rect">
            <a:avLst/>
          </a:prstGeom>
          <a:ln>
            <a:noFill/>
          </a:ln>
          <a:effectLst>
            <a:softEdge rad="112500"/>
          </a:effectLst>
        </p:spPr>
      </p:pic>
      <p:pic>
        <p:nvPicPr>
          <p:cNvPr id="7" name="Рисунок 6" descr="IMG-20191114-WA0013.jpg"/>
          <p:cNvPicPr>
            <a:picLocks noChangeAspect="1"/>
          </p:cNvPicPr>
          <p:nvPr/>
        </p:nvPicPr>
        <p:blipFill>
          <a:blip r:embed="rId6" cstate="print"/>
          <a:stretch>
            <a:fillRect/>
          </a:stretch>
        </p:blipFill>
        <p:spPr>
          <a:xfrm>
            <a:off x="6000760" y="3356992"/>
            <a:ext cx="2500330" cy="2429462"/>
          </a:xfrm>
          <a:prstGeom prst="rect">
            <a:avLst/>
          </a:prstGeom>
          <a:ln>
            <a:noFill/>
          </a:ln>
          <a:effectLst>
            <a:softEdge rad="112500"/>
          </a:effectLst>
        </p:spPr>
      </p:pic>
      <p:pic>
        <p:nvPicPr>
          <p:cNvPr id="8" name="Рисунок 7" descr="IMG-20191112-WA0076.jpg"/>
          <p:cNvPicPr>
            <a:picLocks noChangeAspect="1"/>
          </p:cNvPicPr>
          <p:nvPr/>
        </p:nvPicPr>
        <p:blipFill>
          <a:blip r:embed="rId7" cstate="print"/>
          <a:stretch>
            <a:fillRect/>
          </a:stretch>
        </p:blipFill>
        <p:spPr>
          <a:xfrm>
            <a:off x="6215075" y="714356"/>
            <a:ext cx="2476518" cy="2143140"/>
          </a:xfrm>
          <a:prstGeom prst="rect">
            <a:avLst/>
          </a:prstGeom>
          <a:ln>
            <a:noFill/>
          </a:ln>
          <a:effectLst>
            <a:softEdge rad="112500"/>
          </a:effectLst>
        </p:spPr>
      </p:pic>
    </p:spTree>
    <p:extLst>
      <p:ext uri="{BB962C8B-B14F-4D97-AF65-F5344CB8AC3E}">
        <p14:creationId xmlns:p14="http://schemas.microsoft.com/office/powerpoint/2010/main" val="96776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DE148BD-1F9D-4225-9075-EF2E04F28873}"/>
              </a:ext>
            </a:extLst>
          </p:cNvPr>
          <p:cNvSpPr>
            <a:spLocks noGrp="1"/>
          </p:cNvSpPr>
          <p:nvPr>
            <p:ph type="title"/>
          </p:nvPr>
        </p:nvSpPr>
        <p:spPr>
          <a:xfrm>
            <a:off x="529936" y="260648"/>
            <a:ext cx="8247616" cy="1368152"/>
          </a:xfrm>
        </p:spPr>
        <p:txBody>
          <a:bodyPr>
            <a:normAutofit/>
          </a:bodyPr>
          <a:lstStyle/>
          <a:p>
            <a:pPr algn="ctr"/>
            <a:r>
              <a:rPr lang="ru-RU" sz="3200" b="1" dirty="0">
                <a:ln w="635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rPr>
              <a:t>Встреча с родителями</a:t>
            </a:r>
            <a:br>
              <a:rPr lang="ru-RU" sz="3200" b="1" dirty="0">
                <a:ln w="635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rPr>
            </a:br>
            <a:r>
              <a:rPr lang="ru-RU" sz="3200" b="1" dirty="0">
                <a:ln w="635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rPr>
              <a:t> «Мы разные – мы едины!»</a:t>
            </a:r>
          </a:p>
        </p:txBody>
      </p:sp>
      <p:pic>
        <p:nvPicPr>
          <p:cNvPr id="5" name="Рисунок 4">
            <a:extLst>
              <a:ext uri="{FF2B5EF4-FFF2-40B4-BE49-F238E27FC236}">
                <a16:creationId xmlns:a16="http://schemas.microsoft.com/office/drawing/2014/main" xmlns="" id="{516F3C7C-283F-4005-AFE3-1448550B459A}"/>
              </a:ext>
            </a:extLst>
          </p:cNvPr>
          <p:cNvPicPr>
            <a:picLocks noChangeAspect="1"/>
          </p:cNvPicPr>
          <p:nvPr/>
        </p:nvPicPr>
        <p:blipFill>
          <a:blip r:embed="rId2" cstate="print"/>
          <a:stretch>
            <a:fillRect/>
          </a:stretch>
        </p:blipFill>
        <p:spPr>
          <a:xfrm>
            <a:off x="539552" y="1988840"/>
            <a:ext cx="3670110" cy="2731245"/>
          </a:xfrm>
          <a:prstGeom prst="rect">
            <a:avLst/>
          </a:prstGeom>
        </p:spPr>
      </p:pic>
      <p:pic>
        <p:nvPicPr>
          <p:cNvPr id="6" name="Рисунок 5">
            <a:extLst>
              <a:ext uri="{FF2B5EF4-FFF2-40B4-BE49-F238E27FC236}">
                <a16:creationId xmlns:a16="http://schemas.microsoft.com/office/drawing/2014/main" xmlns="" id="{AA70F737-C262-47A0-A66F-564BAA53A7FF}"/>
              </a:ext>
            </a:extLst>
          </p:cNvPr>
          <p:cNvPicPr>
            <a:picLocks noChangeAspect="1"/>
          </p:cNvPicPr>
          <p:nvPr/>
        </p:nvPicPr>
        <p:blipFill>
          <a:blip r:embed="rId3" cstate="print"/>
          <a:stretch>
            <a:fillRect/>
          </a:stretch>
        </p:blipFill>
        <p:spPr>
          <a:xfrm>
            <a:off x="4427984" y="3068960"/>
            <a:ext cx="3676207" cy="2749534"/>
          </a:xfrm>
          <a:prstGeom prst="rect">
            <a:avLst/>
          </a:prstGeom>
        </p:spPr>
      </p:pic>
    </p:spTree>
    <p:extLst>
      <p:ext uri="{BB962C8B-B14F-4D97-AF65-F5344CB8AC3E}">
        <p14:creationId xmlns:p14="http://schemas.microsoft.com/office/powerpoint/2010/main" val="2331631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0E8ADFB-8321-4F46-B256-8C4687800083}"/>
              </a:ext>
            </a:extLst>
          </p:cNvPr>
          <p:cNvSpPr>
            <a:spLocks noGrp="1"/>
          </p:cNvSpPr>
          <p:nvPr>
            <p:ph type="title"/>
          </p:nvPr>
        </p:nvSpPr>
        <p:spPr>
          <a:xfrm>
            <a:off x="683568" y="692696"/>
            <a:ext cx="8003232" cy="724942"/>
          </a:xfrm>
        </p:spPr>
        <p:txBody>
          <a:bodyPr>
            <a:normAutofit fontScale="90000"/>
          </a:bodyPr>
          <a:lstStyle/>
          <a:p>
            <a:pPr algn="ctr"/>
            <a:r>
              <a:rPr lang="ru-RU" b="1" dirty="0">
                <a:ln w="6350">
                  <a:solidFill>
                    <a:schemeClr val="tx1">
                      <a:lumMod val="95000"/>
                      <a:lumOff val="5000"/>
                    </a:schemeClr>
                  </a:solidFill>
                </a:ln>
                <a:solidFill>
                  <a:schemeClr val="accent6">
                    <a:lumMod val="75000"/>
                  </a:schemeClr>
                </a:solidFill>
                <a:latin typeface="Times New Roman" panose="02020603050405020304" pitchFamily="18" charset="0"/>
                <a:cs typeface="Times New Roman" panose="02020603050405020304" pitchFamily="18" charset="0"/>
              </a:rPr>
              <a:t>Уголок для родителей</a:t>
            </a:r>
          </a:p>
        </p:txBody>
      </p:sp>
      <p:pic>
        <p:nvPicPr>
          <p:cNvPr id="4" name="Рисунок 3">
            <a:extLst>
              <a:ext uri="{FF2B5EF4-FFF2-40B4-BE49-F238E27FC236}">
                <a16:creationId xmlns:a16="http://schemas.microsoft.com/office/drawing/2014/main" xmlns="" id="{6E789E79-50FB-4742-BF1D-77E27ED3C56E}"/>
              </a:ext>
            </a:extLst>
          </p:cNvPr>
          <p:cNvPicPr>
            <a:picLocks noChangeAspect="1"/>
          </p:cNvPicPr>
          <p:nvPr/>
        </p:nvPicPr>
        <p:blipFill rotWithShape="1">
          <a:blip r:embed="rId2" cstate="print"/>
          <a:srcRect b="49999"/>
          <a:stretch/>
        </p:blipFill>
        <p:spPr>
          <a:xfrm>
            <a:off x="393013" y="2924944"/>
            <a:ext cx="2708262" cy="2160241"/>
          </a:xfrm>
          <a:prstGeom prst="rect">
            <a:avLst/>
          </a:prstGeom>
        </p:spPr>
      </p:pic>
      <p:pic>
        <p:nvPicPr>
          <p:cNvPr id="5" name="Рисунок 4">
            <a:extLst>
              <a:ext uri="{FF2B5EF4-FFF2-40B4-BE49-F238E27FC236}">
                <a16:creationId xmlns:a16="http://schemas.microsoft.com/office/drawing/2014/main" xmlns="" id="{72B03FC1-7E7D-48C9-A11F-8C52B724589E}"/>
              </a:ext>
            </a:extLst>
          </p:cNvPr>
          <p:cNvPicPr>
            <a:picLocks noChangeAspect="1"/>
          </p:cNvPicPr>
          <p:nvPr/>
        </p:nvPicPr>
        <p:blipFill rotWithShape="1">
          <a:blip r:embed="rId3" cstate="print"/>
          <a:srcRect b="50000"/>
          <a:stretch/>
        </p:blipFill>
        <p:spPr>
          <a:xfrm>
            <a:off x="3275856" y="2132856"/>
            <a:ext cx="2520280" cy="2062618"/>
          </a:xfrm>
          <a:prstGeom prst="rect">
            <a:avLst/>
          </a:prstGeom>
        </p:spPr>
      </p:pic>
      <p:pic>
        <p:nvPicPr>
          <p:cNvPr id="6" name="Рисунок 5">
            <a:extLst>
              <a:ext uri="{FF2B5EF4-FFF2-40B4-BE49-F238E27FC236}">
                <a16:creationId xmlns:a16="http://schemas.microsoft.com/office/drawing/2014/main" xmlns="" id="{E071591E-C33F-4527-8375-791A905C17C4}"/>
              </a:ext>
            </a:extLst>
          </p:cNvPr>
          <p:cNvPicPr>
            <a:picLocks noChangeAspect="1"/>
          </p:cNvPicPr>
          <p:nvPr/>
        </p:nvPicPr>
        <p:blipFill rotWithShape="1">
          <a:blip r:embed="rId4" cstate="print"/>
          <a:srcRect b="50000"/>
          <a:stretch/>
        </p:blipFill>
        <p:spPr>
          <a:xfrm>
            <a:off x="6009101" y="2780928"/>
            <a:ext cx="2741886" cy="2062618"/>
          </a:xfrm>
          <a:prstGeom prst="rect">
            <a:avLst/>
          </a:prstGeom>
        </p:spPr>
      </p:pic>
      <p:sp>
        <p:nvSpPr>
          <p:cNvPr id="7" name="Прямоугольник 6">
            <a:extLst>
              <a:ext uri="{FF2B5EF4-FFF2-40B4-BE49-F238E27FC236}">
                <a16:creationId xmlns:a16="http://schemas.microsoft.com/office/drawing/2014/main" xmlns="" id="{064BD10D-0F0F-4F0F-AEC4-7C73D1857CFF}"/>
              </a:ext>
            </a:extLst>
          </p:cNvPr>
          <p:cNvSpPr/>
          <p:nvPr/>
        </p:nvSpPr>
        <p:spPr>
          <a:xfrm>
            <a:off x="1619672" y="5229200"/>
            <a:ext cx="7416824" cy="400110"/>
          </a:xfrm>
          <a:prstGeom prst="rect">
            <a:avLst/>
          </a:prstGeom>
        </p:spPr>
        <p:txBody>
          <a:bodyPr wrap="square">
            <a:spAutoFit/>
          </a:bodyPr>
          <a:lstStyle/>
          <a:p>
            <a:r>
              <a:rPr lang="ru-RU" sz="2000" b="1" i="1" dirty="0">
                <a:solidFill>
                  <a:srgbClr val="14065A"/>
                </a:solidFill>
                <a:latin typeface="Times New Roman" panose="02020603050405020304" pitchFamily="18" charset="0"/>
                <a:cs typeface="Times New Roman" panose="02020603050405020304" pitchFamily="18" charset="0"/>
              </a:rPr>
              <a:t>Нормативные правовые документы, справки, консультации.</a:t>
            </a:r>
          </a:p>
        </p:txBody>
      </p:sp>
    </p:spTree>
    <p:extLst>
      <p:ext uri="{BB962C8B-B14F-4D97-AF65-F5344CB8AC3E}">
        <p14:creationId xmlns:p14="http://schemas.microsoft.com/office/powerpoint/2010/main" val="1220510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9632" y="836712"/>
            <a:ext cx="6552728" cy="769441"/>
          </a:xfrm>
          <a:prstGeom prst="rect">
            <a:avLst/>
          </a:prstGeom>
          <a:noFill/>
        </p:spPr>
        <p:txBody>
          <a:bodyPr wrap="square" rtlCol="0">
            <a:spAutoFit/>
          </a:bodyPr>
          <a:lstStyle/>
          <a:p>
            <a:r>
              <a:rPr lang="kk-KZ" sz="4400" dirty="0">
                <a:solidFill>
                  <a:srgbClr val="C00000"/>
                </a:solidFill>
                <a:latin typeface="Times New Roman" panose="02020603050405020304" pitchFamily="18" charset="0"/>
                <a:cs typeface="Times New Roman" panose="02020603050405020304" pitchFamily="18" charset="0"/>
              </a:rPr>
              <a:t>Нормативные документы</a:t>
            </a:r>
            <a:endParaRPr lang="ru-RU" sz="4400"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7923" y="1921119"/>
            <a:ext cx="9056077" cy="3539430"/>
          </a:xfrm>
          <a:prstGeom prst="rect">
            <a:avLst/>
          </a:prstGeom>
          <a:noFill/>
        </p:spPr>
        <p:txBody>
          <a:bodyPr wrap="square" rtlCol="0">
            <a:spAutoFit/>
          </a:bodyPr>
          <a:lstStyle/>
          <a:p>
            <a:pPr marL="214313" indent="-214313">
              <a:buFont typeface="Wingdings" panose="05000000000000000000" pitchFamily="2" charset="2"/>
              <a:buChar char="Ø"/>
            </a:pPr>
            <a:r>
              <a:rPr lang="kk-KZ" sz="2800" dirty="0"/>
              <a:t>«</a:t>
            </a:r>
            <a:r>
              <a:rPr lang="kk-KZ" sz="2800" dirty="0">
                <a:latin typeface="Times New Roman" panose="02020603050405020304" pitchFamily="18" charset="0"/>
                <a:cs typeface="Times New Roman" panose="02020603050405020304" pitchFamily="18" charset="0"/>
              </a:rPr>
              <a:t>Конвенция о правах ребенка»</a:t>
            </a:r>
          </a:p>
          <a:p>
            <a:pPr marL="214313" indent="-214313">
              <a:buFont typeface="Wingdings" panose="05000000000000000000" pitchFamily="2" charset="2"/>
              <a:buChar char="Ø"/>
            </a:pPr>
            <a:endParaRPr lang="kk-KZ" sz="2800"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kk-KZ" sz="2800" dirty="0">
                <a:latin typeface="Times New Roman" panose="02020603050405020304" pitchFamily="18" charset="0"/>
                <a:cs typeface="Times New Roman" panose="02020603050405020304" pitchFamily="18" charset="0"/>
              </a:rPr>
              <a:t>«По поддержке детей с ограниченными возможностями через социално-медико-педагогическую коррекцию»</a:t>
            </a:r>
          </a:p>
          <a:p>
            <a:pPr marL="214313" indent="-214313">
              <a:buFont typeface="Wingdings" panose="05000000000000000000" pitchFamily="2" charset="2"/>
              <a:buChar char="Ø"/>
            </a:pPr>
            <a:endParaRPr lang="kk-KZ" sz="2800"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kk-KZ" sz="2800" dirty="0">
                <a:latin typeface="Times New Roman" panose="02020603050405020304" pitchFamily="18" charset="0"/>
                <a:cs typeface="Times New Roman" panose="02020603050405020304" pitchFamily="18" charset="0"/>
              </a:rPr>
              <a:t>«Руководство по внедрению обновленных учебных программ для детей с особыми образовательными потребностями»</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764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20688"/>
            <a:ext cx="8127818" cy="5262979"/>
          </a:xfrm>
          <a:prstGeom prst="rect">
            <a:avLst/>
          </a:prstGeom>
        </p:spPr>
        <p:txBody>
          <a:bodyPr wrap="square">
            <a:spAutoFit/>
          </a:bodyPr>
          <a:lstStyle/>
          <a:p>
            <a:r>
              <a:rPr lang="kk-KZ" sz="2400" b="1" dirty="0">
                <a:solidFill>
                  <a:srgbClr val="C00000"/>
                </a:solidFill>
                <a:latin typeface="Times New Roman" panose="02020603050405020304" pitchFamily="18" charset="0"/>
                <a:cs typeface="Times New Roman" panose="02020603050405020304" pitchFamily="18" charset="0"/>
              </a:rPr>
              <a:t>              </a:t>
            </a:r>
            <a:r>
              <a:rPr lang="kk-KZ" sz="2800" b="1" dirty="0">
                <a:solidFill>
                  <a:srgbClr val="C00000"/>
                </a:solidFill>
                <a:latin typeface="Times New Roman" panose="02020603050405020304" pitchFamily="18" charset="0"/>
                <a:cs typeface="Times New Roman" panose="02020603050405020304" pitchFamily="18" charset="0"/>
              </a:rPr>
              <a:t>ПРОГРАММА ЛИЧНОГО РАЗВИТИЯ</a:t>
            </a:r>
          </a:p>
          <a:p>
            <a:r>
              <a:rPr lang="kk-KZ" sz="2800" b="1" dirty="0">
                <a:solidFill>
                  <a:srgbClr val="C00000"/>
                </a:solidFill>
                <a:latin typeface="Times New Roman" panose="02020603050405020304" pitchFamily="18" charset="0"/>
                <a:cs typeface="Times New Roman" panose="02020603050405020304" pitchFamily="18" charset="0"/>
              </a:rPr>
              <a:t>     ЦЕЛЬ:</a:t>
            </a:r>
          </a:p>
          <a:p>
            <a:pPr marL="342900" indent="-342900">
              <a:buFont typeface="Wingdings" panose="05000000000000000000" pitchFamily="2" charset="2"/>
              <a:buChar char="ü"/>
            </a:pPr>
            <a:r>
              <a:rPr lang="kk-KZ" sz="2800" dirty="0">
                <a:solidFill>
                  <a:srgbClr val="002060"/>
                </a:solidFill>
              </a:rPr>
              <a:t>Формирование навыков и компетенций речи, свободное и правильное использование языковых единиц.</a:t>
            </a:r>
          </a:p>
          <a:p>
            <a:pPr marL="342900" indent="-342900">
              <a:buFont typeface="Wingdings" panose="05000000000000000000" pitchFamily="2" charset="2"/>
              <a:buChar char="ü"/>
            </a:pPr>
            <a:r>
              <a:rPr lang="kk-KZ" sz="2800" dirty="0">
                <a:solidFill>
                  <a:srgbClr val="002060"/>
                </a:solidFill>
              </a:rPr>
              <a:t> </a:t>
            </a:r>
            <a:r>
              <a:rPr lang="kk-KZ" sz="2800" b="1" dirty="0">
                <a:solidFill>
                  <a:srgbClr val="C00000"/>
                </a:solidFill>
                <a:latin typeface="Times New Roman" panose="02020603050405020304" pitchFamily="18" charset="0"/>
                <a:cs typeface="Times New Roman" panose="02020603050405020304" pitchFamily="18" charset="0"/>
              </a:rPr>
              <a:t>ЗАДАЧИ: </a:t>
            </a:r>
          </a:p>
          <a:p>
            <a:pPr marL="342900" indent="-342900">
              <a:buFont typeface="Wingdings" panose="05000000000000000000" pitchFamily="2" charset="2"/>
              <a:buChar char="§"/>
            </a:pPr>
            <a:r>
              <a:rPr lang="kk-KZ" sz="2800" dirty="0">
                <a:solidFill>
                  <a:srgbClr val="002060"/>
                </a:solidFill>
              </a:rPr>
              <a:t>развитие словарного запаса ребенка;</a:t>
            </a:r>
          </a:p>
          <a:p>
            <a:pPr marL="342900" indent="-342900">
              <a:buFont typeface="Wingdings" panose="05000000000000000000" pitchFamily="2" charset="2"/>
              <a:buChar char="§"/>
            </a:pPr>
            <a:r>
              <a:rPr lang="kk-KZ" sz="2800" dirty="0">
                <a:solidFill>
                  <a:srgbClr val="002060"/>
                </a:solidFill>
              </a:rPr>
              <a:t>исправить дефекты речи;</a:t>
            </a:r>
          </a:p>
          <a:p>
            <a:pPr marL="342900" indent="-342900">
              <a:buFont typeface="Wingdings" panose="05000000000000000000" pitchFamily="2" charset="2"/>
              <a:buChar char="§"/>
            </a:pPr>
            <a:r>
              <a:rPr lang="kk-KZ" sz="2800" dirty="0">
                <a:solidFill>
                  <a:srgbClr val="002060"/>
                </a:solidFill>
              </a:rPr>
              <a:t>развитие фонематического слуха;</a:t>
            </a:r>
          </a:p>
          <a:p>
            <a:pPr marL="342900" indent="-342900">
              <a:buFont typeface="Wingdings" panose="05000000000000000000" pitchFamily="2" charset="2"/>
              <a:buChar char="§"/>
            </a:pPr>
            <a:r>
              <a:rPr lang="kk-KZ" sz="2800" dirty="0">
                <a:solidFill>
                  <a:srgbClr val="002060"/>
                </a:solidFill>
              </a:rPr>
              <a:t>грамматическая структура;</a:t>
            </a:r>
          </a:p>
          <a:p>
            <a:pPr marL="342900" indent="-342900">
              <a:buFont typeface="Wingdings" panose="05000000000000000000" pitchFamily="2" charset="2"/>
              <a:buChar char="§"/>
            </a:pPr>
            <a:r>
              <a:rPr lang="kk-KZ" sz="2800" dirty="0">
                <a:solidFill>
                  <a:srgbClr val="002060"/>
                </a:solidFill>
              </a:rPr>
              <a:t>развитие связной речи;</a:t>
            </a:r>
          </a:p>
          <a:p>
            <a:pPr marL="342900" indent="-342900">
              <a:buFont typeface="Wingdings" panose="05000000000000000000" pitchFamily="2" charset="2"/>
              <a:buChar char="§"/>
            </a:pPr>
            <a:r>
              <a:rPr lang="kk-KZ" sz="2800" dirty="0">
                <a:solidFill>
                  <a:srgbClr val="002060"/>
                </a:solidFill>
              </a:rPr>
              <a:t>развитие мелкой моторики. </a:t>
            </a:r>
          </a:p>
        </p:txBody>
      </p:sp>
      <p:pic>
        <p:nvPicPr>
          <p:cNvPr id="3" name="Picture 8" descr="https://www.defectologiya.pro/assets/images/zhurnal/Migacheva/clip_imagebt-lt-t0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251" y="5301208"/>
            <a:ext cx="2432750" cy="155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613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332656"/>
            <a:ext cx="6130011" cy="769441"/>
          </a:xfrm>
          <a:prstGeom prst="rect">
            <a:avLst/>
          </a:prstGeom>
          <a:noFill/>
        </p:spPr>
        <p:txBody>
          <a:bodyPr wrap="none" rtlCol="0">
            <a:spAutoFit/>
          </a:bodyPr>
          <a:lstStyle/>
          <a:p>
            <a:pPr algn="ctr"/>
            <a:r>
              <a:rPr lang="kk-KZ" sz="4400" b="1" dirty="0">
                <a:solidFill>
                  <a:srgbClr val="C00000"/>
                </a:solidFill>
                <a:latin typeface="Times New Roman" panose="02020603050405020304" pitchFamily="18" charset="0"/>
                <a:cs typeface="Times New Roman" panose="02020603050405020304" pitchFamily="18" charset="0"/>
              </a:rPr>
              <a:t>Ожидаемый результат:</a:t>
            </a:r>
            <a:endParaRPr lang="ru-RU" sz="4400" b="1" dirty="0">
              <a:solidFill>
                <a:srgbClr val="C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79512" y="1340768"/>
            <a:ext cx="8772464" cy="4808817"/>
          </a:xfrm>
          <a:prstGeom prst="rect">
            <a:avLst/>
          </a:prstGeom>
        </p:spPr>
        <p:txBody>
          <a:bodyPr wrap="square">
            <a:spAutoFit/>
          </a:bodyPr>
          <a:lstStyle/>
          <a:p>
            <a:pPr marL="257175" indent="-257175">
              <a:lnSpc>
                <a:spcPct val="107000"/>
              </a:lnSpc>
              <a:buFont typeface="Wingdings" panose="05000000000000000000" pitchFamily="2" charset="2"/>
              <a:buChar char=""/>
            </a:pPr>
            <a:r>
              <a:rPr lang="kk-KZ" sz="3200" dirty="0">
                <a:latin typeface="Times New Roman" panose="02020603050405020304" pitchFamily="18" charset="0"/>
                <a:ea typeface="Calibri" panose="020F0502020204030204" pitchFamily="34" charset="0"/>
                <a:cs typeface="Times New Roman" panose="02020603050405020304" pitchFamily="18" charset="0"/>
              </a:rPr>
              <a:t>помогает воспитаникам с особыми потребностями;</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Wingdings" panose="05000000000000000000" pitchFamily="2" charset="2"/>
              <a:buChar char=""/>
            </a:pPr>
            <a:r>
              <a:rPr lang="kk-KZ" sz="3200" dirty="0">
                <a:latin typeface="Times New Roman" panose="02020603050405020304" pitchFamily="18" charset="0"/>
                <a:ea typeface="Calibri" panose="020F0502020204030204" pitchFamily="34" charset="0"/>
                <a:cs typeface="Times New Roman" panose="02020603050405020304" pitchFamily="18" charset="0"/>
              </a:rPr>
              <a:t>повышает интерес детей к занятиям;</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Wingdings" panose="05000000000000000000" pitchFamily="2" charset="2"/>
              <a:buChar char=""/>
            </a:pPr>
            <a:r>
              <a:rPr lang="kk-KZ" sz="3200" dirty="0">
                <a:latin typeface="Times New Roman" panose="02020603050405020304" pitchFamily="18" charset="0"/>
                <a:ea typeface="Calibri" panose="020F0502020204030204" pitchFamily="34" charset="0"/>
                <a:cs typeface="Times New Roman" panose="02020603050405020304" pitchFamily="18" charset="0"/>
              </a:rPr>
              <a:t>учит детей работать индивидуально;</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Wingdings" panose="05000000000000000000" pitchFamily="2" charset="2"/>
              <a:buChar char=""/>
            </a:pPr>
            <a:r>
              <a:rPr lang="kk-KZ" sz="3200" dirty="0">
                <a:latin typeface="Times New Roman" panose="02020603050405020304" pitchFamily="18" charset="0"/>
                <a:ea typeface="Calibri" panose="020F0502020204030204" pitchFamily="34" charset="0"/>
                <a:cs typeface="Times New Roman" panose="02020603050405020304" pitchFamily="18" charset="0"/>
              </a:rPr>
              <a:t>развивает способность детей говорить, думать, видеть, запоминать;</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Wingdings" panose="05000000000000000000" pitchFamily="2" charset="2"/>
              <a:buChar char=""/>
            </a:pPr>
            <a:r>
              <a:rPr lang="kk-KZ" sz="3200" dirty="0">
                <a:latin typeface="Times New Roman" panose="02020603050405020304" pitchFamily="18" charset="0"/>
                <a:ea typeface="Calibri" panose="020F0502020204030204" pitchFamily="34" charset="0"/>
                <a:cs typeface="Times New Roman" panose="02020603050405020304" pitchFamily="18" charset="0"/>
              </a:rPr>
              <a:t>сенсорное и сенсомоторное развитие дошкольников с особыми потребностями;</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Wingdings" panose="05000000000000000000" pitchFamily="2" charset="2"/>
              <a:buChar char=""/>
            </a:pPr>
            <a:r>
              <a:rPr lang="kk-KZ" sz="3200" dirty="0">
                <a:latin typeface="Times New Roman" panose="02020603050405020304" pitchFamily="18" charset="0"/>
                <a:ea typeface="Calibri" panose="020F0502020204030204" pitchFamily="34" charset="0"/>
                <a:cs typeface="Times New Roman" panose="02020603050405020304" pitchFamily="18" charset="0"/>
              </a:rPr>
              <a:t>уличшает моторику рук.</a:t>
            </a:r>
            <a:endParaRPr lang="ru-RU"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8" descr="https://www.defectologiya.pro/assets/images/zhurnal/Migacheva/clip_imagebt-lt-t0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1" y="5517232"/>
            <a:ext cx="2411760" cy="134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9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476672"/>
            <a:ext cx="8784976" cy="5649491"/>
          </a:xfrm>
        </p:spPr>
        <p:txBody>
          <a:bodyPr>
            <a:normAutofit fontScale="85000" lnSpcReduction="10000"/>
          </a:bodyPr>
          <a:lstStyle/>
          <a:p>
            <a:pPr marL="0" indent="0" algn="just">
              <a:buNone/>
            </a:pPr>
            <a:r>
              <a:rPr lang="kk-KZ" b="1" i="1" dirty="0">
                <a:solidFill>
                  <a:schemeClr val="tx2">
                    <a:lumMod val="50000"/>
                  </a:schemeClr>
                </a:solidFill>
                <a:latin typeface="Times New Roman" panose="02020603050405020304" pitchFamily="18" charset="0"/>
                <a:cs typeface="Times New Roman" panose="02020603050405020304" pitchFamily="18" charset="0"/>
              </a:rPr>
              <a:t>	</a:t>
            </a:r>
            <a:r>
              <a:rPr lang="kk-KZ" b="1" i="1" dirty="0">
                <a:solidFill>
                  <a:schemeClr val="accent6">
                    <a:lumMod val="50000"/>
                  </a:schemeClr>
                </a:solidFill>
                <a:latin typeface="Times New Roman" panose="02020603050405020304" pitchFamily="18" charset="0"/>
                <a:cs typeface="Times New Roman" panose="02020603050405020304" pitchFamily="18" charset="0"/>
              </a:rPr>
              <a:t>«Жас бала - жас бір шыбық. Жас күнінде қай түрде иіп тастасаң, өскенде сол иілген күйінде қатып қалмақ. Теріс иіліп қалған шыбықты артынан түзеймін десең, сындырып аласың. «Баланы бастан» деген сөздің мәнісі осы. Тәрбие деген - баланы бетке қақпай, бетімен жіберу емес. Яки, отырса басқа, тұрса аяққа ұрып, көр бала қып өсіру емес. Баланы тәрбиелі қылу - тұрмыс майданында ақылмен, әдіспен күресе білетін, тұрмыстың тұңғиық теңізін қалың қайратпен кеше білетін, адалдық жолға құрбан бола білетін, қысқасы, адамзат дүниесінің керек бір мүшесі бола алатын, төрт жағы түгел кісі қылып шығару»</a:t>
            </a:r>
          </a:p>
          <a:p>
            <a:pPr marL="0" indent="0" algn="ctr">
              <a:buNone/>
            </a:pPr>
            <a:endParaRPr lang="kk-KZ" b="1" dirty="0">
              <a:solidFill>
                <a:schemeClr val="accent6">
                  <a:lumMod val="50000"/>
                </a:schemeClr>
              </a:solidFill>
              <a:latin typeface="Times New Roman" panose="02020603050405020304" pitchFamily="18" charset="0"/>
              <a:cs typeface="Times New Roman" panose="02020603050405020304" pitchFamily="18" charset="0"/>
            </a:endParaRPr>
          </a:p>
          <a:p>
            <a:pPr marL="0" indent="0" algn="ctr">
              <a:buNone/>
            </a:pPr>
            <a:r>
              <a:rPr lang="kk-KZ" b="1" dirty="0">
                <a:solidFill>
                  <a:schemeClr val="accent6">
                    <a:lumMod val="50000"/>
                  </a:schemeClr>
                </a:solidFill>
                <a:latin typeface="Times New Roman" panose="02020603050405020304" pitchFamily="18" charset="0"/>
                <a:cs typeface="Times New Roman" panose="02020603050405020304" pitchFamily="18" charset="0"/>
              </a:rPr>
              <a:t>                                                                            М. Жұмабаев</a:t>
            </a:r>
          </a:p>
        </p:txBody>
      </p:sp>
    </p:spTree>
    <p:extLst>
      <p:ext uri="{BB962C8B-B14F-4D97-AF65-F5344CB8AC3E}">
        <p14:creationId xmlns:p14="http://schemas.microsoft.com/office/powerpoint/2010/main" val="2112814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06613"/>
            <a:ext cx="7660543" cy="553998"/>
          </a:xfrm>
          <a:prstGeom prst="rect">
            <a:avLst/>
          </a:prstGeom>
          <a:noFill/>
        </p:spPr>
        <p:txBody>
          <a:bodyPr wrap="square" rtlCol="0">
            <a:spAutoFit/>
          </a:bodyPr>
          <a:lstStyle/>
          <a:p>
            <a:r>
              <a:rPr lang="kk-KZ" sz="3000" b="1" dirty="0">
                <a:solidFill>
                  <a:srgbClr val="C00000"/>
                </a:solidFill>
                <a:latin typeface="Times New Roman" panose="02020603050405020304" pitchFamily="18" charset="0"/>
                <a:cs typeface="Times New Roman" panose="02020603050405020304" pitchFamily="18" charset="0"/>
              </a:rPr>
              <a:t>ПРОГРАММА ЛИЧНОГО РАЗВИТИЯ</a:t>
            </a:r>
            <a:endParaRPr lang="ru-RU" sz="30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3" name="Схема 2"/>
          <p:cNvGraphicFramePr/>
          <p:nvPr>
            <p:extLst>
              <p:ext uri="{D42A27DB-BD31-4B8C-83A1-F6EECF244321}">
                <p14:modId xmlns:p14="http://schemas.microsoft.com/office/powerpoint/2010/main" val="404400614"/>
              </p:ext>
            </p:extLst>
          </p:nvPr>
        </p:nvGraphicFramePr>
        <p:xfrm>
          <a:off x="-891540" y="1218055"/>
          <a:ext cx="9567996" cy="2954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Схема 4"/>
          <p:cNvGraphicFramePr/>
          <p:nvPr>
            <p:extLst>
              <p:ext uri="{D42A27DB-BD31-4B8C-83A1-F6EECF244321}">
                <p14:modId xmlns:p14="http://schemas.microsoft.com/office/powerpoint/2010/main" val="304780487"/>
              </p:ext>
            </p:extLst>
          </p:nvPr>
        </p:nvGraphicFramePr>
        <p:xfrm>
          <a:off x="-774954" y="4233339"/>
          <a:ext cx="9739442" cy="8663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7" name="Группа 6"/>
          <p:cNvGrpSpPr/>
          <p:nvPr/>
        </p:nvGrpSpPr>
        <p:grpSpPr>
          <a:xfrm>
            <a:off x="798539" y="5260344"/>
            <a:ext cx="6449592" cy="1172895"/>
            <a:chOff x="2236822" y="1249523"/>
            <a:chExt cx="8069169" cy="1084028"/>
          </a:xfrm>
        </p:grpSpPr>
        <p:sp>
          <p:nvSpPr>
            <p:cNvPr id="8" name="Пятиугольник 7"/>
            <p:cNvSpPr/>
            <p:nvPr/>
          </p:nvSpPr>
          <p:spPr>
            <a:xfrm rot="10800000">
              <a:off x="2236822" y="1249523"/>
              <a:ext cx="8069168" cy="103693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Пятиугольник 4"/>
            <p:cNvSpPr/>
            <p:nvPr/>
          </p:nvSpPr>
          <p:spPr>
            <a:xfrm rot="21600000">
              <a:off x="2496057" y="1296614"/>
              <a:ext cx="7809934" cy="10369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46" tIns="80010" rIns="149352" bIns="80010" numCol="1" spcCol="1270" anchor="ctr" anchorCtr="0">
              <a:noAutofit/>
            </a:bodyPr>
            <a:lstStyle/>
            <a:p>
              <a:pPr algn="ctr" defTabSz="933450">
                <a:lnSpc>
                  <a:spcPct val="90000"/>
                </a:lnSpc>
                <a:spcBef>
                  <a:spcPct val="0"/>
                </a:spcBef>
                <a:spcAft>
                  <a:spcPct val="35000"/>
                </a:spcAft>
              </a:pPr>
              <a:r>
                <a:rPr lang="kk-KZ" sz="2100" dirty="0">
                  <a:solidFill>
                    <a:srgbClr val="002060"/>
                  </a:solidFill>
                </a:rPr>
                <a:t>Мониторинг эффективности лечебной помощи</a:t>
              </a:r>
              <a:r>
                <a:rPr lang="ru-RU" sz="2100" dirty="0">
                  <a:solidFill>
                    <a:srgbClr val="002060"/>
                  </a:solidFill>
                </a:rPr>
                <a:t> </a:t>
              </a:r>
            </a:p>
          </p:txBody>
        </p:sp>
      </p:grpSp>
      <p:sp>
        <p:nvSpPr>
          <p:cNvPr id="10" name="Овал 9"/>
          <p:cNvSpPr/>
          <p:nvPr/>
        </p:nvSpPr>
        <p:spPr>
          <a:xfrm>
            <a:off x="485211" y="5311296"/>
            <a:ext cx="929987" cy="928358"/>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Овал 10"/>
          <p:cNvSpPr/>
          <p:nvPr/>
        </p:nvSpPr>
        <p:spPr>
          <a:xfrm>
            <a:off x="485211" y="1231825"/>
            <a:ext cx="874450" cy="8366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Овал 11"/>
          <p:cNvSpPr/>
          <p:nvPr/>
        </p:nvSpPr>
        <p:spPr>
          <a:xfrm>
            <a:off x="429673" y="2299279"/>
            <a:ext cx="929988" cy="856891"/>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Овал 12"/>
          <p:cNvSpPr/>
          <p:nvPr/>
        </p:nvSpPr>
        <p:spPr>
          <a:xfrm>
            <a:off x="429673" y="3242417"/>
            <a:ext cx="929987" cy="965551"/>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Овал 13"/>
          <p:cNvSpPr/>
          <p:nvPr/>
        </p:nvSpPr>
        <p:spPr>
          <a:xfrm>
            <a:off x="446874" y="4250492"/>
            <a:ext cx="929987" cy="91663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5" name="Picture 8" descr="https://www.defectologiya.pro/assets/images/zhurnal/Migacheva/clip_imagebt-lt-t00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55333" y="5746816"/>
            <a:ext cx="1688667" cy="111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56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3441159396"/>
              </p:ext>
            </p:extLst>
          </p:nvPr>
        </p:nvGraphicFramePr>
        <p:xfrm>
          <a:off x="282701" y="1650746"/>
          <a:ext cx="7886071" cy="5018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2"/>
          <p:cNvSpPr/>
          <p:nvPr/>
        </p:nvSpPr>
        <p:spPr>
          <a:xfrm>
            <a:off x="237107" y="116632"/>
            <a:ext cx="8419279" cy="1200329"/>
          </a:xfrm>
          <a:prstGeom prst="rect">
            <a:avLst/>
          </a:prstGeom>
        </p:spPr>
        <p:txBody>
          <a:bodyPr wrap="square">
            <a:spAutoFit/>
          </a:bodyPr>
          <a:lstStyle/>
          <a:p>
            <a:pPr lvl="0" algn="ctr"/>
            <a:r>
              <a:rPr lang="kk-KZ" sz="3600" b="1" dirty="0">
                <a:solidFill>
                  <a:srgbClr val="C00000"/>
                </a:solidFill>
                <a:latin typeface="Times New Roman" panose="02020603050405020304" pitchFamily="18" charset="0"/>
                <a:cs typeface="Times New Roman" panose="02020603050405020304" pitchFamily="18" charset="0"/>
              </a:rPr>
              <a:t>Определение уровня развития языка ребенка методом мониторинга</a:t>
            </a:r>
          </a:p>
        </p:txBody>
      </p:sp>
      <p:pic>
        <p:nvPicPr>
          <p:cNvPr id="4" name="Picture 8" descr="https://www.defectologiya.pro/assets/images/zhurnal/Migacheva/clip_imagebt-lt-t0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6496" y="6021288"/>
            <a:ext cx="1307503" cy="83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574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7341" y="3290500"/>
            <a:ext cx="3083747" cy="300082"/>
          </a:xfrm>
          <a:prstGeom prst="rect">
            <a:avLst/>
          </a:prstGeom>
        </p:spPr>
        <p:txBody>
          <a:bodyPr wrap="square">
            <a:spAutoFit/>
          </a:bodyPr>
          <a:lstStyle/>
          <a:p>
            <a:r>
              <a:rPr lang="ru-RU" sz="135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ru-RU" sz="1350" dirty="0">
              <a:solidFill>
                <a:srgbClr val="FF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81333300"/>
              </p:ext>
            </p:extLst>
          </p:nvPr>
        </p:nvGraphicFramePr>
        <p:xfrm>
          <a:off x="395538" y="1930115"/>
          <a:ext cx="8424934" cy="2146958"/>
        </p:xfrm>
        <a:graphic>
          <a:graphicData uri="http://schemas.openxmlformats.org/drawingml/2006/table">
            <a:tbl>
              <a:tblPr firstRow="1" firstCol="1" bandRow="1">
                <a:tableStyleId>{5C22544A-7EE6-4342-B048-85BDC9FD1C3A}</a:tableStyleId>
              </a:tblPr>
              <a:tblGrid>
                <a:gridCol w="255055">
                  <a:extLst>
                    <a:ext uri="{9D8B030D-6E8A-4147-A177-3AD203B41FA5}">
                      <a16:colId xmlns:a16="http://schemas.microsoft.com/office/drawing/2014/main" xmlns="" val="20000"/>
                    </a:ext>
                  </a:extLst>
                </a:gridCol>
                <a:gridCol w="1206048">
                  <a:extLst>
                    <a:ext uri="{9D8B030D-6E8A-4147-A177-3AD203B41FA5}">
                      <a16:colId xmlns:a16="http://schemas.microsoft.com/office/drawing/2014/main" xmlns="" val="20001"/>
                    </a:ext>
                  </a:extLst>
                </a:gridCol>
                <a:gridCol w="699554">
                  <a:extLst>
                    <a:ext uri="{9D8B030D-6E8A-4147-A177-3AD203B41FA5}">
                      <a16:colId xmlns:a16="http://schemas.microsoft.com/office/drawing/2014/main" xmlns="" val="20002"/>
                    </a:ext>
                  </a:extLst>
                </a:gridCol>
                <a:gridCol w="1076559">
                  <a:extLst>
                    <a:ext uri="{9D8B030D-6E8A-4147-A177-3AD203B41FA5}">
                      <a16:colId xmlns:a16="http://schemas.microsoft.com/office/drawing/2014/main" xmlns="" val="20003"/>
                    </a:ext>
                  </a:extLst>
                </a:gridCol>
                <a:gridCol w="726995">
                  <a:extLst>
                    <a:ext uri="{9D8B030D-6E8A-4147-A177-3AD203B41FA5}">
                      <a16:colId xmlns:a16="http://schemas.microsoft.com/office/drawing/2014/main" xmlns="" val="20004"/>
                    </a:ext>
                  </a:extLst>
                </a:gridCol>
                <a:gridCol w="858460">
                  <a:extLst>
                    <a:ext uri="{9D8B030D-6E8A-4147-A177-3AD203B41FA5}">
                      <a16:colId xmlns:a16="http://schemas.microsoft.com/office/drawing/2014/main" xmlns="" val="20005"/>
                    </a:ext>
                  </a:extLst>
                </a:gridCol>
                <a:gridCol w="945094">
                  <a:extLst>
                    <a:ext uri="{9D8B030D-6E8A-4147-A177-3AD203B41FA5}">
                      <a16:colId xmlns:a16="http://schemas.microsoft.com/office/drawing/2014/main" xmlns="" val="20006"/>
                    </a:ext>
                  </a:extLst>
                </a:gridCol>
                <a:gridCol w="1115937">
                  <a:extLst>
                    <a:ext uri="{9D8B030D-6E8A-4147-A177-3AD203B41FA5}">
                      <a16:colId xmlns:a16="http://schemas.microsoft.com/office/drawing/2014/main" xmlns="" val="20007"/>
                    </a:ext>
                  </a:extLst>
                </a:gridCol>
                <a:gridCol w="773040">
                  <a:extLst>
                    <a:ext uri="{9D8B030D-6E8A-4147-A177-3AD203B41FA5}">
                      <a16:colId xmlns:a16="http://schemas.microsoft.com/office/drawing/2014/main" xmlns="" val="20008"/>
                    </a:ext>
                  </a:extLst>
                </a:gridCol>
                <a:gridCol w="768192">
                  <a:extLst>
                    <a:ext uri="{9D8B030D-6E8A-4147-A177-3AD203B41FA5}">
                      <a16:colId xmlns:a16="http://schemas.microsoft.com/office/drawing/2014/main" xmlns="" val="20009"/>
                    </a:ext>
                  </a:extLst>
                </a:gridCol>
              </a:tblGrid>
              <a:tr h="549498">
                <a:tc>
                  <a:txBody>
                    <a:bodyPr/>
                    <a:lstStyle/>
                    <a:p>
                      <a:pPr algn="ctr">
                        <a:lnSpc>
                          <a:spcPct val="115000"/>
                        </a:lnSpc>
                        <a:spcAft>
                          <a:spcPts val="1000"/>
                        </a:spcAft>
                      </a:pPr>
                      <a:r>
                        <a:rPr lang="kk-KZ" sz="1000" dirty="0">
                          <a:solidFill>
                            <a:schemeClr val="tx1"/>
                          </a:solidFill>
                          <a:effectLst/>
                          <a:latin typeface="+mn-lt"/>
                          <a:ea typeface="+mn-ea"/>
                          <a:cs typeface="+mn-cs"/>
                        </a:rPr>
                        <a:t>№</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dirty="0">
                          <a:solidFill>
                            <a:schemeClr val="tx1"/>
                          </a:solidFill>
                          <a:effectLst/>
                          <a:latin typeface="+mn-lt"/>
                          <a:ea typeface="+mn-ea"/>
                          <a:cs typeface="+mn-cs"/>
                        </a:rPr>
                        <a:t>Ф.И</a:t>
                      </a:r>
                      <a:r>
                        <a:rPr lang="kk-KZ" sz="1000" baseline="0" dirty="0">
                          <a:solidFill>
                            <a:schemeClr val="tx1"/>
                          </a:solidFill>
                          <a:effectLst/>
                          <a:latin typeface="+mn-lt"/>
                          <a:ea typeface="+mn-ea"/>
                          <a:cs typeface="+mn-cs"/>
                        </a:rPr>
                        <a:t> ребенка</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gridSpan="4">
                  <a:txBody>
                    <a:bodyPr/>
                    <a:lstStyle/>
                    <a:p>
                      <a:pPr algn="ctr">
                        <a:lnSpc>
                          <a:spcPct val="115000"/>
                        </a:lnSpc>
                        <a:spcAft>
                          <a:spcPts val="1000"/>
                        </a:spcAft>
                      </a:pPr>
                      <a:r>
                        <a:rPr lang="kk-KZ" sz="1000" dirty="0">
                          <a:solidFill>
                            <a:schemeClr val="tx1"/>
                          </a:solidFill>
                          <a:effectLst/>
                          <a:latin typeface="+mn-lt"/>
                          <a:ea typeface="+mn-ea"/>
                          <a:cs typeface="+mn-cs"/>
                        </a:rPr>
                        <a:t>Сентябрь</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1000"/>
                        </a:spcAft>
                      </a:pPr>
                      <a:r>
                        <a:rPr lang="kk-KZ" sz="1000" dirty="0">
                          <a:solidFill>
                            <a:schemeClr val="tx1"/>
                          </a:solidFill>
                          <a:effectLst/>
                        </a:rPr>
                        <a:t>Май</a:t>
                      </a:r>
                      <a:endPar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346700">
                <a:tc>
                  <a:txBody>
                    <a:bodyPr/>
                    <a:lstStyle/>
                    <a:p>
                      <a:pPr algn="ctr">
                        <a:lnSpc>
                          <a:spcPct val="115000"/>
                        </a:lnSpc>
                        <a:spcAft>
                          <a:spcPts val="1000"/>
                        </a:spcAft>
                      </a:pPr>
                      <a:r>
                        <a:rPr lang="kk-KZ" sz="1000">
                          <a:effectLst/>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nSpc>
                          <a:spcPct val="115000"/>
                        </a:lnSpc>
                        <a:spcAft>
                          <a:spcPts val="1000"/>
                        </a:spcAft>
                      </a:pPr>
                      <a:r>
                        <a:rPr lang="kk-KZ" sz="1000">
                          <a:effectLst/>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b="0" dirty="0">
                          <a:effectLst/>
                        </a:rPr>
                        <a:t>Словарный</a:t>
                      </a:r>
                      <a:r>
                        <a:rPr lang="kk-KZ" sz="1000" b="0" baseline="0" dirty="0">
                          <a:effectLst/>
                        </a:rPr>
                        <a:t> запас</a:t>
                      </a:r>
                      <a:endParaRPr lang="ru-RU"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b="0" dirty="0">
                          <a:effectLst/>
                          <a:latin typeface="+mn-lt"/>
                          <a:ea typeface="+mn-ea"/>
                          <a:cs typeface="+mn-cs"/>
                        </a:rPr>
                        <a:t>Правильное</a:t>
                      </a:r>
                      <a:r>
                        <a:rPr lang="kk-KZ" sz="1000" b="0" baseline="0" dirty="0">
                          <a:effectLst/>
                          <a:latin typeface="+mn-lt"/>
                          <a:ea typeface="+mn-ea"/>
                          <a:cs typeface="+mn-cs"/>
                        </a:rPr>
                        <a:t> произношение звуков</a:t>
                      </a:r>
                      <a:endParaRPr lang="ru-RU"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b="0" dirty="0">
                          <a:effectLst/>
                        </a:rPr>
                        <a:t>Арт/гим</a:t>
                      </a:r>
                      <a:endParaRPr lang="ru-RU"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b="0" dirty="0">
                          <a:effectLst/>
                          <a:latin typeface="+mn-lt"/>
                          <a:ea typeface="+mn-ea"/>
                          <a:cs typeface="+mn-cs"/>
                        </a:rPr>
                        <a:t>Чистая</a:t>
                      </a:r>
                      <a:r>
                        <a:rPr lang="kk-KZ" sz="1000" b="0" baseline="0" dirty="0">
                          <a:effectLst/>
                          <a:latin typeface="+mn-lt"/>
                          <a:ea typeface="+mn-ea"/>
                          <a:cs typeface="+mn-cs"/>
                        </a:rPr>
                        <a:t> речь</a:t>
                      </a:r>
                      <a:endParaRPr lang="ru-RU"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ru-RU" sz="1100" b="0" dirty="0">
                          <a:effectLst/>
                          <a:latin typeface="Calibri" panose="020F0502020204030204" pitchFamily="34" charset="0"/>
                          <a:ea typeface="Calibri" panose="020F0502020204030204" pitchFamily="34" charset="0"/>
                          <a:cs typeface="Times New Roman" panose="02020603050405020304" pitchFamily="18" charset="0"/>
                        </a:rPr>
                        <a:t>Словарный</a:t>
                      </a:r>
                      <a:r>
                        <a:rPr lang="ru-RU" sz="1100" b="0" baseline="0" dirty="0">
                          <a:effectLst/>
                          <a:latin typeface="Calibri" panose="020F0502020204030204" pitchFamily="34" charset="0"/>
                          <a:ea typeface="Calibri" panose="020F0502020204030204" pitchFamily="34" charset="0"/>
                          <a:cs typeface="Times New Roman" panose="02020603050405020304" pitchFamily="18" charset="0"/>
                        </a:rPr>
                        <a:t> запас</a:t>
                      </a:r>
                      <a:endParaRPr lang="ru-RU"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kk-KZ" sz="1100" b="0" dirty="0">
                          <a:effectLst/>
                          <a:latin typeface="+mn-lt"/>
                          <a:ea typeface="+mn-ea"/>
                          <a:cs typeface="+mn-cs"/>
                        </a:rPr>
                        <a:t>Правильное</a:t>
                      </a:r>
                      <a:r>
                        <a:rPr lang="kk-KZ" sz="1100" b="0" baseline="0" dirty="0">
                          <a:effectLst/>
                          <a:latin typeface="+mn-lt"/>
                          <a:ea typeface="+mn-ea"/>
                          <a:cs typeface="+mn-cs"/>
                        </a:rPr>
                        <a:t> произношение звуков</a:t>
                      </a:r>
                      <a:endParaRPr lang="ru-RU"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ru-RU"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100" b="0" dirty="0">
                          <a:effectLst/>
                        </a:rPr>
                        <a:t>Арт/гим</a:t>
                      </a:r>
                      <a:endParaRPr lang="ru-RU"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kk-KZ" sz="1100" b="0" dirty="0">
                          <a:effectLst/>
                          <a:latin typeface="+mn-lt"/>
                          <a:ea typeface="+mn-ea"/>
                          <a:cs typeface="+mn-cs"/>
                        </a:rPr>
                        <a:t>Чистая</a:t>
                      </a:r>
                      <a:r>
                        <a:rPr lang="kk-KZ" sz="1100" b="0" baseline="0" dirty="0">
                          <a:effectLst/>
                          <a:latin typeface="+mn-lt"/>
                          <a:ea typeface="+mn-ea"/>
                          <a:cs typeface="+mn-cs"/>
                        </a:rPr>
                        <a:t> речь</a:t>
                      </a:r>
                      <a:endParaRPr lang="ru-RU"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ru-RU"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extLst>
                  <a:ext uri="{0D108BD9-81ED-4DB2-BD59-A6C34878D82A}">
                    <a16:rowId xmlns:a16="http://schemas.microsoft.com/office/drawing/2014/main" xmlns="" val="10001"/>
                  </a:ext>
                </a:extLst>
              </a:tr>
              <a:tr h="250760">
                <a:tc>
                  <a:txBody>
                    <a:bodyPr/>
                    <a:lstStyle/>
                    <a:p>
                      <a:pPr algn="ctr">
                        <a:lnSpc>
                          <a:spcPct val="115000"/>
                        </a:lnSpc>
                        <a:spcAft>
                          <a:spcPts val="1000"/>
                        </a:spcAft>
                      </a:pPr>
                      <a:r>
                        <a:rPr lang="kk-KZ" sz="900">
                          <a:effectLst/>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nSpc>
                          <a:spcPct val="115000"/>
                        </a:lnSpc>
                        <a:spcAft>
                          <a:spcPts val="1000"/>
                        </a:spcAft>
                      </a:pPr>
                      <a:r>
                        <a:rPr lang="kk-KZ" sz="1000" dirty="0">
                          <a:effectLst/>
                          <a:latin typeface="+mn-lt"/>
                          <a:ea typeface="+mn-ea"/>
                          <a:cs typeface="+mn-cs"/>
                        </a:rPr>
                        <a:t>Ф.И.</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a:effectLst/>
                        </a:rPr>
                        <a:t>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a:effectLst/>
                        </a:rPr>
                        <a:t>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dirty="0">
                          <a:effectLst/>
                        </a:rPr>
                        <a:t>0,5</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a:effectLst/>
                        </a:rPr>
                        <a:t>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a:effectLst/>
                        </a:rPr>
                        <a:t>0,5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a:effectLst/>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a:effectLst/>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1000" dirty="0">
                          <a:effectLst/>
                        </a:rPr>
                        <a:t>0,5</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extLst>
                  <a:ext uri="{0D108BD9-81ED-4DB2-BD59-A6C34878D82A}">
                    <a16:rowId xmlns:a16="http://schemas.microsoft.com/office/drawing/2014/main" xmlns="" val="10002"/>
                  </a:ext>
                </a:extLst>
              </a:tr>
            </a:tbl>
          </a:graphicData>
        </a:graphic>
      </p:graphicFrame>
      <p:sp>
        <p:nvSpPr>
          <p:cNvPr id="5" name="Rectangle 1"/>
          <p:cNvSpPr>
            <a:spLocks noChangeArrowheads="1"/>
          </p:cNvSpPr>
          <p:nvPr/>
        </p:nvSpPr>
        <p:spPr bwMode="auto">
          <a:xfrm>
            <a:off x="610738" y="1099118"/>
            <a:ext cx="7451807"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kk-KZ" altLang="ru-RU" sz="1200" b="1" dirty="0">
                <a:latin typeface="Times New Roman" panose="02020603050405020304" pitchFamily="18" charset="0"/>
                <a:ea typeface="Calibri" panose="020F0502020204030204" pitchFamily="34" charset="0"/>
                <a:cs typeface="Times New Roman" panose="02020603050405020304" pitchFamily="18" charset="0"/>
              </a:rPr>
              <a:t> </a:t>
            </a:r>
            <a:r>
              <a:rPr lang="kk-KZ" sz="1600" b="1" dirty="0"/>
              <a:t>Сравнительный мониторинг детей с дефектами речи при реализации инклюзивного образования в детском саду «Айналайын» 2019-2020 учебном году</a:t>
            </a:r>
            <a:endParaRPr lang="ru-RU" sz="1600" dirty="0"/>
          </a:p>
          <a:p>
            <a:pPr algn="ctr" defTabSz="685800" eaLnBrk="0" fontAlgn="base" hangingPunct="0">
              <a:spcBef>
                <a:spcPct val="0"/>
              </a:spcBef>
              <a:spcAft>
                <a:spcPct val="0"/>
              </a:spcAft>
            </a:pPr>
            <a:endParaRPr lang="ru-RU" altLang="ru-RU" sz="12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898399" y="3290500"/>
            <a:ext cx="3762689" cy="300082"/>
          </a:xfrm>
          <a:prstGeom prst="rect">
            <a:avLst/>
          </a:prstGeom>
        </p:spPr>
        <p:txBody>
          <a:bodyPr wrap="square">
            <a:spAutoFit/>
          </a:bodyPr>
          <a:lstStyle/>
          <a:p>
            <a:r>
              <a:rPr lang="ru-RU" sz="1350" dirty="0">
                <a:latin typeface="Calibri" panose="020F0502020204030204" pitchFamily="34" charset="0"/>
                <a:ea typeface="Calibri" panose="020F0502020204030204" pitchFamily="34" charset="0"/>
                <a:cs typeface="Times New Roman" panose="02020603050405020304" pitchFamily="18" charset="0"/>
              </a:rPr>
              <a:t> </a:t>
            </a:r>
            <a:endParaRPr lang="ru-RU" sz="1350" dirty="0"/>
          </a:p>
        </p:txBody>
      </p:sp>
      <p:graphicFrame>
        <p:nvGraphicFramePr>
          <p:cNvPr id="7" name="Диаграмма 6"/>
          <p:cNvGraphicFramePr/>
          <p:nvPr>
            <p:extLst>
              <p:ext uri="{D42A27DB-BD31-4B8C-83A1-F6EECF244321}">
                <p14:modId xmlns:p14="http://schemas.microsoft.com/office/powerpoint/2010/main" val="1854689767"/>
              </p:ext>
            </p:extLst>
          </p:nvPr>
        </p:nvGraphicFramePr>
        <p:xfrm>
          <a:off x="395537" y="4221088"/>
          <a:ext cx="7773236" cy="2448272"/>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p:cNvSpPr/>
          <p:nvPr/>
        </p:nvSpPr>
        <p:spPr>
          <a:xfrm>
            <a:off x="832657" y="287009"/>
            <a:ext cx="7007971" cy="830997"/>
          </a:xfrm>
          <a:prstGeom prst="rect">
            <a:avLst/>
          </a:prstGeom>
        </p:spPr>
        <p:txBody>
          <a:bodyPr wrap="square">
            <a:spAutoFit/>
          </a:bodyPr>
          <a:lstStyle/>
          <a:p>
            <a:pPr lvl="0" algn="ctr"/>
            <a:r>
              <a:rPr lang="kk-KZ" sz="2400" b="1" dirty="0">
                <a:solidFill>
                  <a:srgbClr val="C00000"/>
                </a:solidFill>
                <a:latin typeface="Times New Roman" panose="02020603050405020304" pitchFamily="18" charset="0"/>
                <a:cs typeface="Times New Roman" panose="02020603050405020304" pitchFamily="18" charset="0"/>
              </a:rPr>
              <a:t>ОПРЕДЕЛЕНИЕ УРОВНЯ РАЗВИТИЯ ЯЗЫКА РЕБЕНКА МЕТОДОМ МОНИТОРИНГА</a:t>
            </a:r>
          </a:p>
        </p:txBody>
      </p:sp>
      <p:pic>
        <p:nvPicPr>
          <p:cNvPr id="9" name="Picture 8" descr="https://www.defectologiya.pro/assets/images/zhurnal/Migacheva/clip_imagebt-lt-t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9021" y="6093296"/>
            <a:ext cx="1194979" cy="7647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Таблица 2"/>
          <p:cNvGraphicFramePr>
            <a:graphicFrameLocks noGrp="1"/>
          </p:cNvGraphicFramePr>
          <p:nvPr>
            <p:extLst>
              <p:ext uri="{D42A27DB-BD31-4B8C-83A1-F6EECF244321}">
                <p14:modId xmlns:p14="http://schemas.microsoft.com/office/powerpoint/2010/main" val="4250337105"/>
              </p:ext>
            </p:extLst>
          </p:nvPr>
        </p:nvGraphicFramePr>
        <p:xfrm>
          <a:off x="1331640" y="6165304"/>
          <a:ext cx="6192688" cy="315468"/>
        </p:xfrm>
        <a:graphic>
          <a:graphicData uri="http://schemas.openxmlformats.org/drawingml/2006/table">
            <a:tbl>
              <a:tblPr firstRow="1" firstCol="1" bandRow="1">
                <a:tableStyleId>{5C22544A-7EE6-4342-B048-85BDC9FD1C3A}</a:tableStyleId>
              </a:tblPr>
              <a:tblGrid>
                <a:gridCol w="1510074">
                  <a:extLst>
                    <a:ext uri="{9D8B030D-6E8A-4147-A177-3AD203B41FA5}">
                      <a16:colId xmlns:a16="http://schemas.microsoft.com/office/drawing/2014/main" xmlns="" val="20000"/>
                    </a:ext>
                  </a:extLst>
                </a:gridCol>
                <a:gridCol w="1893720">
                  <a:extLst>
                    <a:ext uri="{9D8B030D-6E8A-4147-A177-3AD203B41FA5}">
                      <a16:colId xmlns:a16="http://schemas.microsoft.com/office/drawing/2014/main" xmlns="" val="20001"/>
                    </a:ext>
                  </a:extLst>
                </a:gridCol>
                <a:gridCol w="1278820">
                  <a:extLst>
                    <a:ext uri="{9D8B030D-6E8A-4147-A177-3AD203B41FA5}">
                      <a16:colId xmlns:a16="http://schemas.microsoft.com/office/drawing/2014/main" xmlns="" val="20002"/>
                    </a:ext>
                  </a:extLst>
                </a:gridCol>
                <a:gridCol w="1510074">
                  <a:extLst>
                    <a:ext uri="{9D8B030D-6E8A-4147-A177-3AD203B41FA5}">
                      <a16:colId xmlns:a16="http://schemas.microsoft.com/office/drawing/2014/main" xmlns="" val="20003"/>
                    </a:ext>
                  </a:extLst>
                </a:gridCol>
              </a:tblGrid>
              <a:tr h="253746">
                <a:tc>
                  <a:txBody>
                    <a:bodyPr/>
                    <a:lstStyle/>
                    <a:p>
                      <a:pPr algn="ctr">
                        <a:lnSpc>
                          <a:spcPct val="115000"/>
                        </a:lnSpc>
                        <a:spcAft>
                          <a:spcPts val="1000"/>
                        </a:spcAft>
                      </a:pPr>
                      <a:r>
                        <a:rPr lang="kk-KZ" sz="900" dirty="0">
                          <a:solidFill>
                            <a:schemeClr val="tx1"/>
                          </a:solidFill>
                          <a:effectLst/>
                        </a:rPr>
                        <a:t>Словарный</a:t>
                      </a:r>
                      <a:r>
                        <a:rPr lang="kk-KZ" sz="900" baseline="0" dirty="0">
                          <a:solidFill>
                            <a:schemeClr val="tx1"/>
                          </a:solidFill>
                          <a:effectLst/>
                        </a:rPr>
                        <a:t> запас</a:t>
                      </a:r>
                      <a:endParaRPr lang="ru-RU"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900" dirty="0">
                          <a:solidFill>
                            <a:schemeClr val="tx1"/>
                          </a:solidFill>
                          <a:effectLst/>
                          <a:latin typeface="+mn-lt"/>
                          <a:ea typeface="+mn-ea"/>
                          <a:cs typeface="+mn-cs"/>
                        </a:rPr>
                        <a:t>Правильное</a:t>
                      </a:r>
                      <a:r>
                        <a:rPr lang="kk-KZ" sz="900" baseline="0" dirty="0">
                          <a:solidFill>
                            <a:schemeClr val="tx1"/>
                          </a:solidFill>
                          <a:effectLst/>
                          <a:latin typeface="+mn-lt"/>
                          <a:ea typeface="+mn-ea"/>
                          <a:cs typeface="+mn-cs"/>
                        </a:rPr>
                        <a:t> произношение звуков</a:t>
                      </a:r>
                      <a:endParaRPr lang="ru-RU"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900" dirty="0">
                          <a:solidFill>
                            <a:schemeClr val="tx1"/>
                          </a:solidFill>
                          <a:effectLst/>
                        </a:rPr>
                        <a:t>Арт/гим</a:t>
                      </a:r>
                      <a:endParaRPr lang="ru-RU"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tc>
                  <a:txBody>
                    <a:bodyPr/>
                    <a:lstStyle/>
                    <a:p>
                      <a:pPr algn="ctr">
                        <a:lnSpc>
                          <a:spcPct val="115000"/>
                        </a:lnSpc>
                        <a:spcAft>
                          <a:spcPts val="1000"/>
                        </a:spcAft>
                      </a:pPr>
                      <a:r>
                        <a:rPr lang="kk-KZ" sz="900" dirty="0">
                          <a:solidFill>
                            <a:schemeClr val="tx1"/>
                          </a:solidFill>
                          <a:effectLst/>
                          <a:latin typeface="+mn-lt"/>
                          <a:ea typeface="+mn-ea"/>
                          <a:cs typeface="+mn-cs"/>
                        </a:rPr>
                        <a:t>Словарный</a:t>
                      </a:r>
                      <a:r>
                        <a:rPr lang="kk-KZ" sz="900" baseline="0" dirty="0">
                          <a:solidFill>
                            <a:schemeClr val="tx1"/>
                          </a:solidFill>
                          <a:effectLst/>
                          <a:latin typeface="+mn-lt"/>
                          <a:ea typeface="+mn-ea"/>
                          <a:cs typeface="+mn-cs"/>
                        </a:rPr>
                        <a:t> запас</a:t>
                      </a:r>
                      <a:endParaRPr lang="ru-RU"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8" marR="46358" marT="0" marB="0"/>
                </a:tc>
                <a:extLst>
                  <a:ext uri="{0D108BD9-81ED-4DB2-BD59-A6C34878D82A}">
                    <a16:rowId xmlns:a16="http://schemas.microsoft.com/office/drawing/2014/main" xmlns="" val="10000"/>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2330111660"/>
              </p:ext>
            </p:extLst>
          </p:nvPr>
        </p:nvGraphicFramePr>
        <p:xfrm>
          <a:off x="3203848" y="6453336"/>
          <a:ext cx="1295258" cy="181173"/>
        </p:xfrm>
        <a:graphic>
          <a:graphicData uri="http://schemas.openxmlformats.org/drawingml/2006/table">
            <a:tbl>
              <a:tblPr firstRow="1" firstCol="1" bandRow="1">
                <a:tableStyleId>{5C22544A-7EE6-4342-B048-85BDC9FD1C3A}</a:tableStyleId>
              </a:tblPr>
              <a:tblGrid>
                <a:gridCol w="574634">
                  <a:extLst>
                    <a:ext uri="{9D8B030D-6E8A-4147-A177-3AD203B41FA5}">
                      <a16:colId xmlns:a16="http://schemas.microsoft.com/office/drawing/2014/main" xmlns="" val="20000"/>
                    </a:ext>
                  </a:extLst>
                </a:gridCol>
                <a:gridCol w="720624">
                  <a:extLst>
                    <a:ext uri="{9D8B030D-6E8A-4147-A177-3AD203B41FA5}">
                      <a16:colId xmlns:a16="http://schemas.microsoft.com/office/drawing/2014/main" xmlns="" val="20001"/>
                    </a:ext>
                  </a:extLst>
                </a:gridCol>
              </a:tblGrid>
              <a:tr h="181173">
                <a:tc>
                  <a:txBody>
                    <a:bodyPr/>
                    <a:lstStyle/>
                    <a:p>
                      <a:pPr algn="ctr">
                        <a:lnSpc>
                          <a:spcPct val="115000"/>
                        </a:lnSpc>
                        <a:spcAft>
                          <a:spcPts val="1000"/>
                        </a:spcAft>
                      </a:pPr>
                      <a:r>
                        <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До</a:t>
                      </a:r>
                    </a:p>
                  </a:txBody>
                  <a:tcPr marL="46358" marR="46358" marT="0" marB="0"/>
                </a:tc>
                <a:tc>
                  <a:txBody>
                    <a:bodyPr/>
                    <a:lstStyle/>
                    <a:p>
                      <a:pPr algn="ctr">
                        <a:lnSpc>
                          <a:spcPct val="115000"/>
                        </a:lnSpc>
                        <a:spcAft>
                          <a:spcPts val="1000"/>
                        </a:spcAft>
                      </a:pPr>
                      <a:r>
                        <a:rPr lang="ru-RU"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После</a:t>
                      </a:r>
                    </a:p>
                  </a:txBody>
                  <a:tcPr marL="46358" marR="46358"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4234082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ABF2333-39B3-416D-9F0D-6AC644A6E3AE}"/>
              </a:ext>
            </a:extLst>
          </p:cNvPr>
          <p:cNvSpPr>
            <a:spLocks noGrp="1"/>
          </p:cNvSpPr>
          <p:nvPr>
            <p:ph type="title"/>
          </p:nvPr>
        </p:nvSpPr>
        <p:spPr>
          <a:xfrm>
            <a:off x="457200" y="0"/>
            <a:ext cx="8219256" cy="1124744"/>
          </a:xfrm>
          <a:ln>
            <a:noFill/>
          </a:ln>
        </p:spPr>
        <p:txBody>
          <a:bodyPr/>
          <a:lstStyle/>
          <a:p>
            <a:pPr algn="ctr"/>
            <a:r>
              <a:rPr lang="ru-RU" b="1" dirty="0">
                <a:ln w="6350">
                  <a:solidFill>
                    <a:schemeClr val="accent6">
                      <a:lumMod val="50000"/>
                    </a:schemeClr>
                  </a:solidFill>
                </a:ln>
                <a:solidFill>
                  <a:schemeClr val="accent6">
                    <a:lumMod val="50000"/>
                  </a:schemeClr>
                </a:solidFill>
                <a:latin typeface="Times New Roman" panose="02020603050405020304" pitchFamily="18" charset="0"/>
                <a:cs typeface="Times New Roman" panose="02020603050405020304" pitchFamily="18" charset="0"/>
              </a:rPr>
              <a:t>Этапы работы</a:t>
            </a:r>
          </a:p>
        </p:txBody>
      </p:sp>
      <p:sp>
        <p:nvSpPr>
          <p:cNvPr id="3" name="Объект 2">
            <a:extLst>
              <a:ext uri="{FF2B5EF4-FFF2-40B4-BE49-F238E27FC236}">
                <a16:creationId xmlns:a16="http://schemas.microsoft.com/office/drawing/2014/main" xmlns="" id="{6EC33A89-8E05-498B-A121-DCB8BBA60063}"/>
              </a:ext>
            </a:extLst>
          </p:cNvPr>
          <p:cNvSpPr>
            <a:spLocks noGrp="1"/>
          </p:cNvSpPr>
          <p:nvPr>
            <p:ph idx="1"/>
          </p:nvPr>
        </p:nvSpPr>
        <p:spPr>
          <a:xfrm>
            <a:off x="0" y="908720"/>
            <a:ext cx="9144000" cy="5472608"/>
          </a:xfrm>
        </p:spPr>
        <p:txBody>
          <a:bodyPr>
            <a:normAutofit/>
          </a:bodyPr>
          <a:lstStyle/>
          <a:p>
            <a:pPr marL="0" indent="0">
              <a:buNone/>
            </a:pPr>
            <a:r>
              <a:rPr lang="ru-RU" sz="2800" dirty="0">
                <a:latin typeface="Times New Roman" panose="02020603050405020304" pitchFamily="18" charset="0"/>
                <a:cs typeface="Times New Roman" panose="02020603050405020304" pitchFamily="18" charset="0"/>
              </a:rPr>
              <a:t>  </a:t>
            </a: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1. Выявление детей с особыми образовательными</a:t>
            </a:r>
          </a:p>
          <a:p>
            <a:pPr marL="0" indent="0">
              <a:buNone/>
            </a:pP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      потребностями;</a:t>
            </a:r>
          </a:p>
          <a:p>
            <a:pPr marL="0" indent="0">
              <a:buNone/>
            </a:pP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  2. Диагностика, индивидуальная беседа с </a:t>
            </a:r>
          </a:p>
          <a:p>
            <a:pPr marL="0" indent="0">
              <a:buNone/>
            </a:pP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      родителями, согласование плана действий;</a:t>
            </a:r>
          </a:p>
          <a:p>
            <a:pPr marL="0" indent="0">
              <a:buNone/>
            </a:pP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  3. Консультации со специалистами детского сада</a:t>
            </a:r>
          </a:p>
          <a:p>
            <a:pPr marL="0" indent="0">
              <a:buNone/>
            </a:pP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      (логопед, психолог);</a:t>
            </a:r>
          </a:p>
          <a:p>
            <a:pPr marL="0" indent="0">
              <a:buNone/>
            </a:pP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  4. Определение индивидуального образовательного</a:t>
            </a:r>
          </a:p>
          <a:p>
            <a:pPr marL="0" indent="0">
              <a:buNone/>
            </a:pP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      маршрута;</a:t>
            </a:r>
          </a:p>
          <a:p>
            <a:pPr marL="0" indent="0">
              <a:buNone/>
            </a:pPr>
            <a:r>
              <a:rPr lang="ru-RU" sz="2800" b="1" dirty="0">
                <a:ln>
                  <a:solidFill>
                    <a:schemeClr val="accent5">
                      <a:lumMod val="50000"/>
                    </a:schemeClr>
                  </a:solidFill>
                </a:ln>
                <a:latin typeface="Times New Roman" panose="02020603050405020304" pitchFamily="18" charset="0"/>
                <a:cs typeface="Times New Roman" panose="02020603050405020304" pitchFamily="18" charset="0"/>
              </a:rPr>
              <a:t>  5. Анализ, корректировка результатов.</a:t>
            </a:r>
          </a:p>
        </p:txBody>
      </p:sp>
    </p:spTree>
    <p:extLst>
      <p:ext uri="{BB962C8B-B14F-4D97-AF65-F5344CB8AC3E}">
        <p14:creationId xmlns:p14="http://schemas.microsoft.com/office/powerpoint/2010/main" val="3349820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6170B83-87A6-45C1-928D-FB4264358524}"/>
              </a:ext>
            </a:extLst>
          </p:cNvPr>
          <p:cNvSpPr>
            <a:spLocks noGrp="1"/>
          </p:cNvSpPr>
          <p:nvPr>
            <p:ph type="title"/>
          </p:nvPr>
        </p:nvSpPr>
        <p:spPr>
          <a:xfrm>
            <a:off x="457200" y="274638"/>
            <a:ext cx="8579296" cy="1143000"/>
          </a:xfrm>
        </p:spPr>
        <p:txBody>
          <a:bodyPr>
            <a:noAutofit/>
          </a:bodyPr>
          <a:lstStyle/>
          <a:p>
            <a:pPr algn="ctr"/>
            <a:r>
              <a:rPr lang="ru-RU" sz="3600" b="1" dirty="0" err="1">
                <a:ln w="6350">
                  <a:solidFill>
                    <a:schemeClr val="tx1">
                      <a:lumMod val="95000"/>
                      <a:lumOff val="5000"/>
                    </a:schemeClr>
                  </a:solidFill>
                </a:ln>
                <a:solidFill>
                  <a:schemeClr val="tx1">
                    <a:lumMod val="95000"/>
                    <a:lumOff val="5000"/>
                  </a:schemeClr>
                </a:solidFill>
                <a:latin typeface="Times New Roman" panose="02020603050405020304" pitchFamily="18" charset="0"/>
                <a:cs typeface="Times New Roman" panose="02020603050405020304" pitchFamily="18" charset="0"/>
              </a:rPr>
              <a:t>Психолого</a:t>
            </a:r>
            <a:r>
              <a:rPr lang="ru-RU" sz="3600" b="1" dirty="0">
                <a:ln w="6350">
                  <a:solidFill>
                    <a:schemeClr val="tx1">
                      <a:lumMod val="95000"/>
                      <a:lumOff val="5000"/>
                    </a:schemeClr>
                  </a:solidFill>
                </a:ln>
                <a:solidFill>
                  <a:schemeClr val="tx1">
                    <a:lumMod val="95000"/>
                    <a:lumOff val="5000"/>
                  </a:schemeClr>
                </a:solidFill>
                <a:latin typeface="Times New Roman" panose="02020603050405020304" pitchFamily="18" charset="0"/>
                <a:cs typeface="Times New Roman" panose="02020603050405020304" pitchFamily="18" charset="0"/>
              </a:rPr>
              <a:t> - педагогическое сопровождение</a:t>
            </a:r>
          </a:p>
        </p:txBody>
      </p:sp>
      <p:pic>
        <p:nvPicPr>
          <p:cNvPr id="4" name="Объект 3">
            <a:extLst>
              <a:ext uri="{FF2B5EF4-FFF2-40B4-BE49-F238E27FC236}">
                <a16:creationId xmlns:a16="http://schemas.microsoft.com/office/drawing/2014/main" xmlns="" id="{1C5490BC-D529-40AF-8204-1B2552B82E4E}"/>
              </a:ext>
            </a:extLst>
          </p:cNvPr>
          <p:cNvPicPr>
            <a:picLocks noGrp="1" noChangeAspect="1"/>
          </p:cNvPicPr>
          <p:nvPr>
            <p:ph idx="1"/>
          </p:nvPr>
        </p:nvPicPr>
        <p:blipFill>
          <a:blip r:embed="rId2" cstate="print"/>
          <a:stretch>
            <a:fillRect/>
          </a:stretch>
        </p:blipFill>
        <p:spPr>
          <a:xfrm>
            <a:off x="179512" y="1700808"/>
            <a:ext cx="2107405" cy="2986323"/>
          </a:xfrm>
          <a:prstGeom prst="rect">
            <a:avLst/>
          </a:prstGeom>
        </p:spPr>
      </p:pic>
      <p:pic>
        <p:nvPicPr>
          <p:cNvPr id="5" name="Рисунок 4">
            <a:extLst>
              <a:ext uri="{FF2B5EF4-FFF2-40B4-BE49-F238E27FC236}">
                <a16:creationId xmlns:a16="http://schemas.microsoft.com/office/drawing/2014/main" xmlns="" id="{74A58E05-C467-4B15-8F55-3F0A50C0ADD3}"/>
              </a:ext>
            </a:extLst>
          </p:cNvPr>
          <p:cNvPicPr>
            <a:picLocks noChangeAspect="1"/>
          </p:cNvPicPr>
          <p:nvPr/>
        </p:nvPicPr>
        <p:blipFill>
          <a:blip r:embed="rId3" cstate="print"/>
          <a:stretch>
            <a:fillRect/>
          </a:stretch>
        </p:blipFill>
        <p:spPr>
          <a:xfrm>
            <a:off x="2195736" y="2564904"/>
            <a:ext cx="2341067" cy="3310415"/>
          </a:xfrm>
          <a:prstGeom prst="rect">
            <a:avLst/>
          </a:prstGeom>
        </p:spPr>
      </p:pic>
      <p:pic>
        <p:nvPicPr>
          <p:cNvPr id="6" name="Рисунок 5">
            <a:extLst>
              <a:ext uri="{FF2B5EF4-FFF2-40B4-BE49-F238E27FC236}">
                <a16:creationId xmlns:a16="http://schemas.microsoft.com/office/drawing/2014/main" xmlns="" id="{CAE9932C-004D-450B-895B-6BD95A538069}"/>
              </a:ext>
            </a:extLst>
          </p:cNvPr>
          <p:cNvPicPr>
            <a:picLocks noChangeAspect="1"/>
          </p:cNvPicPr>
          <p:nvPr/>
        </p:nvPicPr>
        <p:blipFill>
          <a:blip r:embed="rId4" cstate="print"/>
          <a:stretch>
            <a:fillRect/>
          </a:stretch>
        </p:blipFill>
        <p:spPr>
          <a:xfrm>
            <a:off x="4499992" y="1700808"/>
            <a:ext cx="2341067" cy="3456732"/>
          </a:xfrm>
          <a:prstGeom prst="rect">
            <a:avLst/>
          </a:prstGeom>
        </p:spPr>
      </p:pic>
      <p:pic>
        <p:nvPicPr>
          <p:cNvPr id="7" name="Рисунок 6">
            <a:extLst>
              <a:ext uri="{FF2B5EF4-FFF2-40B4-BE49-F238E27FC236}">
                <a16:creationId xmlns:a16="http://schemas.microsoft.com/office/drawing/2014/main" xmlns="" id="{73709B18-9948-4D5D-B962-38C938155277}"/>
              </a:ext>
            </a:extLst>
          </p:cNvPr>
          <p:cNvPicPr>
            <a:picLocks noChangeAspect="1"/>
          </p:cNvPicPr>
          <p:nvPr/>
        </p:nvPicPr>
        <p:blipFill>
          <a:blip r:embed="rId5" cstate="print"/>
          <a:stretch>
            <a:fillRect/>
          </a:stretch>
        </p:blipFill>
        <p:spPr>
          <a:xfrm>
            <a:off x="6732240" y="2492896"/>
            <a:ext cx="2225233" cy="3310415"/>
          </a:xfrm>
          <a:prstGeom prst="rect">
            <a:avLst/>
          </a:prstGeom>
          <a:solidFill>
            <a:schemeClr val="accent1">
              <a:lumMod val="50000"/>
            </a:schemeClr>
          </a:solidFill>
        </p:spPr>
      </p:pic>
    </p:spTree>
    <p:extLst>
      <p:ext uri="{BB962C8B-B14F-4D97-AF65-F5344CB8AC3E}">
        <p14:creationId xmlns:p14="http://schemas.microsoft.com/office/powerpoint/2010/main" val="2588199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0007941-1125-468D-A4DB-660319901F1C}"/>
              </a:ext>
            </a:extLst>
          </p:cNvPr>
          <p:cNvSpPr>
            <a:spLocks noGrp="1"/>
          </p:cNvSpPr>
          <p:nvPr>
            <p:ph type="title"/>
          </p:nvPr>
        </p:nvSpPr>
        <p:spPr>
          <a:xfrm>
            <a:off x="971600" y="188640"/>
            <a:ext cx="7715200" cy="1224136"/>
          </a:xfrm>
        </p:spPr>
        <p:txBody>
          <a:bodyPr>
            <a:normAutofit/>
          </a:bodyPr>
          <a:lstStyle/>
          <a:p>
            <a:pPr algn="ctr"/>
            <a:r>
              <a:rPr lang="ru-RU" sz="3600" b="1" dirty="0">
                <a:ln w="635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rPr>
              <a:t>Использованная</a:t>
            </a:r>
            <a:r>
              <a:rPr lang="ru-RU" b="1" dirty="0">
                <a:ln w="6350">
                  <a:solidFill>
                    <a:schemeClr val="tx1">
                      <a:lumMod val="95000"/>
                      <a:lumOff val="5000"/>
                    </a:schemeClr>
                  </a:solidFill>
                </a:ln>
                <a:solidFill>
                  <a:schemeClr val="tx1"/>
                </a:solidFill>
                <a:latin typeface="Times New Roman" panose="02020603050405020304" pitchFamily="18" charset="0"/>
                <a:cs typeface="Times New Roman" panose="02020603050405020304" pitchFamily="18" charset="0"/>
              </a:rPr>
              <a:t> литература</a:t>
            </a:r>
          </a:p>
        </p:txBody>
      </p:sp>
      <p:pic>
        <p:nvPicPr>
          <p:cNvPr id="4" name="Объект 3">
            <a:extLst>
              <a:ext uri="{FF2B5EF4-FFF2-40B4-BE49-F238E27FC236}">
                <a16:creationId xmlns:a16="http://schemas.microsoft.com/office/drawing/2014/main" xmlns="" id="{92588FF5-C64C-447C-8C6F-8DE86BC23885}"/>
              </a:ext>
            </a:extLst>
          </p:cNvPr>
          <p:cNvPicPr>
            <a:picLocks noGrp="1" noChangeAspect="1"/>
          </p:cNvPicPr>
          <p:nvPr>
            <p:ph idx="1"/>
          </p:nvPr>
        </p:nvPicPr>
        <p:blipFill rotWithShape="1">
          <a:blip r:embed="rId2" cstate="print"/>
          <a:srcRect b="51681"/>
          <a:stretch/>
        </p:blipFill>
        <p:spPr>
          <a:xfrm>
            <a:off x="699804" y="1844824"/>
            <a:ext cx="2968334" cy="4149819"/>
          </a:xfrm>
          <a:prstGeom prst="rect">
            <a:avLst/>
          </a:prstGeom>
        </p:spPr>
      </p:pic>
      <p:pic>
        <p:nvPicPr>
          <p:cNvPr id="6" name="Рисунок 5">
            <a:extLst>
              <a:ext uri="{FF2B5EF4-FFF2-40B4-BE49-F238E27FC236}">
                <a16:creationId xmlns:a16="http://schemas.microsoft.com/office/drawing/2014/main" xmlns="" id="{04E31189-7374-40B5-978B-9C582788D4FD}"/>
              </a:ext>
            </a:extLst>
          </p:cNvPr>
          <p:cNvPicPr>
            <a:picLocks noChangeAspect="1"/>
          </p:cNvPicPr>
          <p:nvPr/>
        </p:nvPicPr>
        <p:blipFill rotWithShape="1">
          <a:blip r:embed="rId3" cstate="print"/>
          <a:srcRect b="50000"/>
          <a:stretch/>
        </p:blipFill>
        <p:spPr>
          <a:xfrm>
            <a:off x="5081228" y="1538790"/>
            <a:ext cx="2109003" cy="3060340"/>
          </a:xfrm>
          <a:prstGeom prst="rect">
            <a:avLst/>
          </a:prstGeom>
        </p:spPr>
      </p:pic>
      <p:pic>
        <p:nvPicPr>
          <p:cNvPr id="7" name="Рисунок 6">
            <a:extLst>
              <a:ext uri="{FF2B5EF4-FFF2-40B4-BE49-F238E27FC236}">
                <a16:creationId xmlns:a16="http://schemas.microsoft.com/office/drawing/2014/main" xmlns="" id="{C2431361-AB7D-4E98-8783-35C76DD82F86}"/>
              </a:ext>
            </a:extLst>
          </p:cNvPr>
          <p:cNvPicPr>
            <a:picLocks noChangeAspect="1"/>
          </p:cNvPicPr>
          <p:nvPr/>
        </p:nvPicPr>
        <p:blipFill>
          <a:blip r:embed="rId4" cstate="print"/>
          <a:stretch>
            <a:fillRect/>
          </a:stretch>
        </p:blipFill>
        <p:spPr>
          <a:xfrm>
            <a:off x="3635896" y="4599130"/>
            <a:ext cx="4572396" cy="1987468"/>
          </a:xfrm>
          <a:prstGeom prst="rect">
            <a:avLst/>
          </a:prstGeom>
        </p:spPr>
      </p:pic>
      <p:pic>
        <p:nvPicPr>
          <p:cNvPr id="8" name="Рисунок 7">
            <a:extLst>
              <a:ext uri="{FF2B5EF4-FFF2-40B4-BE49-F238E27FC236}">
                <a16:creationId xmlns:a16="http://schemas.microsoft.com/office/drawing/2014/main" xmlns="" id="{63FB2447-1AF7-4A8F-A601-450F2A3B9363}"/>
              </a:ext>
            </a:extLst>
          </p:cNvPr>
          <p:cNvPicPr>
            <a:picLocks noChangeAspect="1"/>
          </p:cNvPicPr>
          <p:nvPr/>
        </p:nvPicPr>
        <p:blipFill>
          <a:blip r:embed="rId5" cstate="print"/>
          <a:stretch>
            <a:fillRect/>
          </a:stretch>
        </p:blipFill>
        <p:spPr>
          <a:xfrm>
            <a:off x="5868144" y="2204199"/>
            <a:ext cx="576064" cy="570746"/>
          </a:xfrm>
          <a:prstGeom prst="rect">
            <a:avLst/>
          </a:prstGeom>
        </p:spPr>
      </p:pic>
    </p:spTree>
    <p:extLst>
      <p:ext uri="{BB962C8B-B14F-4D97-AF65-F5344CB8AC3E}">
        <p14:creationId xmlns:p14="http://schemas.microsoft.com/office/powerpoint/2010/main" val="318727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79512" y="151189"/>
            <a:ext cx="4968552" cy="62016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ИНДИВИДУАЛЬНАЯ  ПРОГРАММА ПСИХОЛОГО </a:t>
            </a:r>
            <a:r>
              <a:rPr kumimoji="0" lang="kk-KZ" sz="1200" b="1"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ПЕДАГОГИЧЕСКОГО СОПРОВОЖДЕНИЯ ДЕТЕЙ С ООП В УСЛОВИЯХ ОБЩЕОБРАЗОВАТЕЛЬНОЙ ДОШКОЛЫ</a:t>
            </a:r>
          </a:p>
          <a:p>
            <a:pPr marL="0" marR="0" lvl="0" indent="0" algn="ctr" defTabSz="914400" rtl="0" eaLnBrk="1" fontAlgn="base" latinLnBrk="0" hangingPunct="1">
              <a:lnSpc>
                <a:spcPct val="100000"/>
              </a:lnSpc>
              <a:spcBef>
                <a:spcPct val="0"/>
              </a:spcBef>
              <a:spcAft>
                <a:spcPct val="0"/>
              </a:spcAft>
              <a:buClrTx/>
              <a:buSzTx/>
              <a:buFontTx/>
              <a:buNone/>
              <a:tabLst/>
            </a:pPr>
            <a:endParaRPr lang="kk-KZ" sz="1200" b="1" dirty="0">
              <a:solidFill>
                <a:srgbClr val="000000"/>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КГКП </a:t>
            </a:r>
            <a:r>
              <a:rPr kumimoji="0" lang="kk-KZ" sz="1200" b="1"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Ясли </a:t>
            </a:r>
            <a:r>
              <a:rPr kumimoji="0" lang="kk-KZ" sz="1200" b="1"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сад </a:t>
            </a:r>
            <a:r>
              <a:rPr kumimoji="0" lang="kk-KZ" sz="1200" b="1"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Айналайын</a:t>
            </a:r>
            <a:r>
              <a:rPr kumimoji="0" lang="kk-KZ" sz="1200" b="1" i="0" u="none" strike="noStrike" cap="none" normalizeH="0" baseline="0" dirty="0">
                <a:ln>
                  <a:noFill/>
                </a:ln>
                <a:solidFill>
                  <a:srgbClr val="000000"/>
                </a:solidFill>
                <a:effectLst/>
                <a:latin typeface="Calibri"/>
                <a:ea typeface="Calibri" pitchFamily="34"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kk-KZ" sz="1200" b="1" i="0" u="none" strike="noStrike" cap="none" normalizeH="0" baseline="0" dirty="0">
              <a:ln>
                <a:noFill/>
              </a:ln>
              <a:solidFill>
                <a:srgbClr val="000000"/>
              </a:solidFill>
              <a:effectLst/>
              <a:latin typeface="Calibri"/>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Принята решением                                                                      УТВЕРЖДАЮ</a:t>
            </a:r>
            <a:endParaRPr kumimoji="0" lang="ru-RU" sz="11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Педагогического совета                                                           Директор КГКП</a:t>
            </a:r>
            <a:endParaRPr kumimoji="0" lang="ru-RU" sz="11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КГКП </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Ясли </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сад </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Айналайын</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ru-RU" sz="1100" b="0" i="0" u="none" strike="noStrike" cap="none" normalizeH="0" baseline="0" dirty="0">
                <a:ln>
                  <a:noFill/>
                </a:ln>
                <a:solidFill>
                  <a:srgbClr val="000000"/>
                </a:solidFill>
                <a:effectLst/>
                <a:latin typeface="Calibri" pitchFamily="34" charset="0"/>
                <a:ea typeface="Calibri" pitchFamily="34" charset="0"/>
                <a:cs typeface="Times New Roman" pitchFamily="18" charset="0"/>
              </a:rPr>
              <a:t>                                      </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Ясли </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сад </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Айналайын</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endParaRPr kumimoji="0" lang="ru-RU" sz="11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ru-RU"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___</a:t>
            </a:r>
            <a:r>
              <a:rPr kumimoji="0" lang="kk-KZ" sz="1100" b="0"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____________202__ г.                                            А.И.Касымова </a:t>
            </a:r>
            <a:r>
              <a:rPr kumimoji="0" lang="ru-RU"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_________</a:t>
            </a:r>
            <a:r>
              <a:rPr kumimoji="0" lang="kk-KZ" sz="11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kk-KZ" sz="1100" dirty="0">
              <a:solidFill>
                <a:srgbClr val="00000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kk-KZ" sz="1200" b="0" i="0" u="none" strike="noStrike" cap="none" normalizeH="0" baseline="0" dirty="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kk-KZ" sz="1200" b="1" i="1" u="none" strike="noStrike" cap="none" normalizeH="0" baseline="0" dirty="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1"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Воспитанник группы "Жұлдызша“</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1"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Ф.И.О. воспитанника </a:t>
            </a:r>
            <a:r>
              <a:rPr kumimoji="0" lang="ru-RU" sz="1200" b="1" i="1"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_______________________________________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endParaRPr lang="ru-RU" sz="1200" b="1" i="1" dirty="0">
              <a:solidFill>
                <a:srgbClr val="00000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200" b="1" i="1" u="none" strike="noStrike" cap="none" normalizeH="0" baseline="0" dirty="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u-RU" sz="1200" b="1" i="1" dirty="0">
              <a:solidFill>
                <a:srgbClr val="00000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200" b="1" i="1" u="none" strike="noStrike" cap="none" normalizeH="0" baseline="0" dirty="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kk-KZ" sz="1200" b="1" dirty="0">
              <a:solidFill>
                <a:srgbClr val="000000"/>
              </a:solidFill>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kk-KZ" sz="1200" b="1" dirty="0">
              <a:solidFill>
                <a:srgbClr val="000000"/>
              </a:solidFill>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ИНДИВИДУАЛЬНАЯ ПРОГРАММА</a:t>
            </a: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психолого </a:t>
            </a:r>
            <a:r>
              <a:rPr kumimoji="0" lang="kk-KZ" sz="1200" b="1"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педагогического сопровождения</a:t>
            </a: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2020 </a:t>
            </a:r>
            <a:r>
              <a:rPr kumimoji="0" lang="kk-KZ" sz="1200" b="1" i="0" u="none" strike="noStrike" cap="none" normalizeH="0" baseline="0" dirty="0">
                <a:ln>
                  <a:noFill/>
                </a:ln>
                <a:solidFill>
                  <a:srgbClr val="000000"/>
                </a:solidFill>
                <a:effectLst/>
                <a:latin typeface="Calibri"/>
                <a:ea typeface="Calibri" pitchFamily="34" charset="0"/>
                <a:cs typeface="Times New Roman" pitchFamily="18" charset="0"/>
              </a:rPr>
              <a:t>–</a:t>
            </a:r>
            <a:r>
              <a:rPr kumimoji="0" lang="kk-KZ" sz="12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2021 учебный год</a:t>
            </a: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6" name="Рисунок 5">
            <a:extLst>
              <a:ext uri="{FF2B5EF4-FFF2-40B4-BE49-F238E27FC236}">
                <a16:creationId xmlns:a16="http://schemas.microsoft.com/office/drawing/2014/main" xmlns="" id="{1DE7F00D-CA10-47AE-BC88-DEA2F2AA8AB1}"/>
              </a:ext>
            </a:extLst>
          </p:cNvPr>
          <p:cNvPicPr>
            <a:picLocks noChangeAspect="1"/>
          </p:cNvPicPr>
          <p:nvPr/>
        </p:nvPicPr>
        <p:blipFill>
          <a:blip r:embed="rId2" cstate="print"/>
          <a:stretch>
            <a:fillRect/>
          </a:stretch>
        </p:blipFill>
        <p:spPr>
          <a:xfrm>
            <a:off x="6444208" y="1268759"/>
            <a:ext cx="2088232" cy="30243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A07AFB71-7D2B-4647-8449-B24E3360E047}"/>
              </a:ext>
            </a:extLst>
          </p:cNvPr>
          <p:cNvSpPr/>
          <p:nvPr/>
        </p:nvSpPr>
        <p:spPr>
          <a:xfrm>
            <a:off x="928662" y="188640"/>
            <a:ext cx="7675786" cy="646331"/>
          </a:xfrm>
          <a:prstGeom prst="rect">
            <a:avLst/>
          </a:prstGeom>
        </p:spPr>
        <p:txBody>
          <a:bodyPr wrap="square">
            <a:spAutoFit/>
          </a:bodyPr>
          <a:lstStyle/>
          <a:p>
            <a:pPr algn="ctr"/>
            <a:r>
              <a:rPr lang="ru-RU" sz="3600" b="1" i="1" dirty="0">
                <a:solidFill>
                  <a:schemeClr val="accent6">
                    <a:lumMod val="50000"/>
                  </a:schemeClr>
                </a:solidFill>
                <a:latin typeface="Times New Roman" panose="02020603050405020304" pitchFamily="18" charset="0"/>
                <a:cs typeface="Times New Roman" panose="02020603050405020304" pitchFamily="18" charset="0"/>
              </a:rPr>
              <a:t>Общие сведения о воспитаннике</a:t>
            </a:r>
          </a:p>
        </p:txBody>
      </p:sp>
      <p:pic>
        <p:nvPicPr>
          <p:cNvPr id="3" name="Рисунок 2">
            <a:extLst>
              <a:ext uri="{FF2B5EF4-FFF2-40B4-BE49-F238E27FC236}">
                <a16:creationId xmlns:a16="http://schemas.microsoft.com/office/drawing/2014/main" xmlns="" id="{0F26CD8E-29B9-4E35-A3F0-DE2812A0DF75}"/>
              </a:ext>
            </a:extLst>
          </p:cNvPr>
          <p:cNvPicPr>
            <a:picLocks noChangeAspect="1"/>
          </p:cNvPicPr>
          <p:nvPr/>
        </p:nvPicPr>
        <p:blipFill>
          <a:blip r:embed="rId2" cstate="print"/>
          <a:stretch>
            <a:fillRect/>
          </a:stretch>
        </p:blipFill>
        <p:spPr>
          <a:xfrm>
            <a:off x="6300192" y="1628801"/>
            <a:ext cx="2450804" cy="3418828"/>
          </a:xfrm>
          <a:prstGeom prst="rect">
            <a:avLst/>
          </a:prstGeom>
        </p:spPr>
      </p:pic>
      <p:pic>
        <p:nvPicPr>
          <p:cNvPr id="5" name="Рисунок 4">
            <a:extLst>
              <a:ext uri="{FF2B5EF4-FFF2-40B4-BE49-F238E27FC236}">
                <a16:creationId xmlns:a16="http://schemas.microsoft.com/office/drawing/2014/main" xmlns="" id="{8B1D531B-6DFF-4B42-89BC-DF01E2699CDA}"/>
              </a:ext>
            </a:extLst>
          </p:cNvPr>
          <p:cNvPicPr>
            <a:picLocks noChangeAspect="1"/>
          </p:cNvPicPr>
          <p:nvPr/>
        </p:nvPicPr>
        <p:blipFill>
          <a:blip r:embed="rId3" cstate="print"/>
          <a:stretch>
            <a:fillRect/>
          </a:stretch>
        </p:blipFill>
        <p:spPr>
          <a:xfrm>
            <a:off x="7380312" y="1916832"/>
            <a:ext cx="1030313" cy="288032"/>
          </a:xfrm>
          <a:prstGeom prst="rect">
            <a:avLst/>
          </a:prstGeom>
        </p:spPr>
      </p:pic>
      <p:graphicFrame>
        <p:nvGraphicFramePr>
          <p:cNvPr id="4" name="Таблица 3">
            <a:extLst>
              <a:ext uri="{FF2B5EF4-FFF2-40B4-BE49-F238E27FC236}">
                <a16:creationId xmlns:a16="http://schemas.microsoft.com/office/drawing/2014/main" xmlns="" id="{BF157CD6-199A-4541-96EE-99148F20E2B5}"/>
              </a:ext>
            </a:extLst>
          </p:cNvPr>
          <p:cNvGraphicFramePr>
            <a:graphicFrameLocks noGrp="1"/>
          </p:cNvGraphicFramePr>
          <p:nvPr>
            <p:extLst>
              <p:ext uri="{D42A27DB-BD31-4B8C-83A1-F6EECF244321}">
                <p14:modId xmlns:p14="http://schemas.microsoft.com/office/powerpoint/2010/main" val="3065391687"/>
              </p:ext>
            </p:extLst>
          </p:nvPr>
        </p:nvGraphicFramePr>
        <p:xfrm>
          <a:off x="1763688" y="1052736"/>
          <a:ext cx="4392489" cy="5526797"/>
        </p:xfrm>
        <a:graphic>
          <a:graphicData uri="http://schemas.openxmlformats.org/drawingml/2006/table">
            <a:tbl>
              <a:tblPr firstRow="1" firstCol="1" bandRow="1">
                <a:tableStyleId>{35758FB7-9AC5-4552-8A53-C91805E547FA}</a:tableStyleId>
              </a:tblPr>
              <a:tblGrid>
                <a:gridCol w="2184623">
                  <a:extLst>
                    <a:ext uri="{9D8B030D-6E8A-4147-A177-3AD203B41FA5}">
                      <a16:colId xmlns:a16="http://schemas.microsoft.com/office/drawing/2014/main" xmlns="" val="255087371"/>
                    </a:ext>
                  </a:extLst>
                </a:gridCol>
                <a:gridCol w="2207866">
                  <a:extLst>
                    <a:ext uri="{9D8B030D-6E8A-4147-A177-3AD203B41FA5}">
                      <a16:colId xmlns:a16="http://schemas.microsoft.com/office/drawing/2014/main" xmlns="" val="1915915325"/>
                    </a:ext>
                  </a:extLst>
                </a:gridCol>
              </a:tblGrid>
              <a:tr h="629436">
                <a:tc>
                  <a:txBody>
                    <a:bodyPr/>
                    <a:lstStyle/>
                    <a:p>
                      <a:pPr algn="ctr">
                        <a:lnSpc>
                          <a:spcPct val="107000"/>
                        </a:lnSpc>
                        <a:spcAft>
                          <a:spcPts val="0"/>
                        </a:spcAft>
                      </a:pPr>
                      <a:r>
                        <a:rPr lang="kk-KZ" sz="1100" dirty="0">
                          <a:solidFill>
                            <a:schemeClr val="bg1">
                              <a:lumMod val="95000"/>
                              <a:lumOff val="5000"/>
                            </a:schemeClr>
                          </a:solidFill>
                          <a:effectLst/>
                        </a:rPr>
                        <a:t>Ф.И.О. ребенка</a:t>
                      </a:r>
                      <a:endParaRPr lang="ru-RU" sz="600" dirty="0">
                        <a:solidFill>
                          <a:schemeClr val="bg1">
                            <a:lumMod val="95000"/>
                            <a:lumOff val="5000"/>
                          </a:schemeClr>
                        </a:solidFill>
                        <a:effectLst/>
                      </a:endParaRPr>
                    </a:p>
                    <a:p>
                      <a:pPr algn="ctr">
                        <a:lnSpc>
                          <a:spcPct val="107000"/>
                        </a:lnSpc>
                        <a:spcAft>
                          <a:spcPts val="0"/>
                        </a:spcAft>
                      </a:pPr>
                      <a:r>
                        <a:rPr lang="kk-KZ" sz="1100" dirty="0">
                          <a:solidFill>
                            <a:schemeClr val="bg1">
                              <a:lumMod val="95000"/>
                              <a:lumOff val="5000"/>
                            </a:schemeClr>
                          </a:solidFill>
                          <a:effectLst/>
                        </a:rPr>
                        <a:t>Дата рождения:</a:t>
                      </a:r>
                      <a:endParaRPr lang="ru-RU" sz="600" dirty="0">
                        <a:solidFill>
                          <a:schemeClr val="bg1">
                            <a:lumMod val="95000"/>
                            <a:lumOff val="5000"/>
                          </a:schemeClr>
                        </a:solidFill>
                        <a:effectLst/>
                      </a:endParaRPr>
                    </a:p>
                    <a:p>
                      <a:pPr algn="ctr">
                        <a:lnSpc>
                          <a:spcPct val="107000"/>
                        </a:lnSpc>
                        <a:spcAft>
                          <a:spcPts val="0"/>
                        </a:spcAft>
                      </a:pPr>
                      <a:r>
                        <a:rPr lang="kk-KZ" sz="1100" dirty="0">
                          <a:solidFill>
                            <a:schemeClr val="bg1">
                              <a:lumMod val="95000"/>
                              <a:lumOff val="5000"/>
                            </a:schemeClr>
                          </a:solidFill>
                          <a:effectLst/>
                        </a:rPr>
                        <a:t>Группа:</a:t>
                      </a:r>
                      <a:endParaRPr lang="ru-RU" sz="600" dirty="0">
                        <a:solidFill>
                          <a:schemeClr val="bg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tc>
                  <a:txBody>
                    <a:bodyPr/>
                    <a:lstStyle/>
                    <a:p>
                      <a:pPr>
                        <a:lnSpc>
                          <a:spcPct val="107000"/>
                        </a:lnSpc>
                        <a:spcAft>
                          <a:spcPts val="0"/>
                        </a:spcAft>
                      </a:pPr>
                      <a:r>
                        <a:rPr lang="ru-RU" sz="1100" dirty="0">
                          <a:effectLst/>
                        </a:rPr>
                        <a:t> </a:t>
                      </a:r>
                      <a:r>
                        <a:rPr lang="ru-RU" sz="1100" dirty="0">
                          <a:solidFill>
                            <a:schemeClr val="bg1">
                              <a:lumMod val="95000"/>
                              <a:lumOff val="5000"/>
                            </a:schemeClr>
                          </a:solidFill>
                          <a:effectLst/>
                        </a:rPr>
                        <a:t>__________________________</a:t>
                      </a:r>
                    </a:p>
                    <a:p>
                      <a:pPr>
                        <a:lnSpc>
                          <a:spcPct val="107000"/>
                        </a:lnSpc>
                        <a:spcAft>
                          <a:spcPts val="0"/>
                        </a:spcAft>
                      </a:pPr>
                      <a:r>
                        <a:rPr lang="ru-RU" sz="1100" dirty="0">
                          <a:solidFill>
                            <a:schemeClr val="bg1">
                              <a:lumMod val="95000"/>
                              <a:lumOff val="5000"/>
                            </a:schemeClr>
                          </a:solidFill>
                          <a:effectLst/>
                        </a:rPr>
                        <a:t>__________________________</a:t>
                      </a:r>
                      <a:endParaRPr lang="ru-RU" sz="600" dirty="0">
                        <a:solidFill>
                          <a:schemeClr val="bg1">
                            <a:lumMod val="95000"/>
                            <a:lumOff val="5000"/>
                          </a:schemeClr>
                        </a:solidFill>
                        <a:effectLst/>
                      </a:endParaRPr>
                    </a:p>
                    <a:p>
                      <a:pPr>
                        <a:lnSpc>
                          <a:spcPct val="107000"/>
                        </a:lnSpc>
                        <a:spcAft>
                          <a:spcPts val="0"/>
                        </a:spcAft>
                      </a:pPr>
                      <a:r>
                        <a:rPr lang="ru-RU" sz="1100" dirty="0">
                          <a:effectLst/>
                        </a:rPr>
                        <a:t> </a:t>
                      </a:r>
                      <a:r>
                        <a:rPr lang="ru-RU" sz="1100" dirty="0">
                          <a:solidFill>
                            <a:schemeClr val="bg1">
                              <a:lumMod val="95000"/>
                              <a:lumOff val="5000"/>
                            </a:schemeClr>
                          </a:solidFill>
                          <a:effectLst/>
                        </a:rPr>
                        <a:t>Средняя</a:t>
                      </a:r>
                      <a:r>
                        <a:rPr lang="ru-RU" sz="1100" dirty="0">
                          <a:effectLst/>
                        </a:rPr>
                        <a:t> </a:t>
                      </a:r>
                      <a:r>
                        <a:rPr lang="ru-RU" sz="1100" dirty="0">
                          <a:solidFill>
                            <a:schemeClr val="bg1">
                              <a:lumMod val="95000"/>
                              <a:lumOff val="5000"/>
                            </a:schemeClr>
                          </a:solidFill>
                          <a:effectLst/>
                        </a:rPr>
                        <a:t>группа «</a:t>
                      </a:r>
                      <a:r>
                        <a:rPr lang="kk-KZ" sz="1100" dirty="0">
                          <a:solidFill>
                            <a:schemeClr val="bg1">
                              <a:lumMod val="95000"/>
                              <a:lumOff val="5000"/>
                            </a:schemeClr>
                          </a:solidFill>
                          <a:effectLst/>
                        </a:rPr>
                        <a:t>Жұлдызша</a:t>
                      </a:r>
                      <a:r>
                        <a:rPr lang="ru-RU" sz="1100" dirty="0">
                          <a:solidFill>
                            <a:schemeClr val="bg1">
                              <a:lumMod val="95000"/>
                              <a:lumOff val="5000"/>
                            </a:schemeClr>
                          </a:solidFill>
                          <a:effectLst/>
                        </a:rPr>
                        <a:t>»</a:t>
                      </a:r>
                      <a:endParaRPr lang="ru-RU" sz="600" dirty="0">
                        <a:solidFill>
                          <a:schemeClr val="bg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extLst>
                  <a:ext uri="{0D108BD9-81ED-4DB2-BD59-A6C34878D82A}">
                    <a16:rowId xmlns:a16="http://schemas.microsoft.com/office/drawing/2014/main" xmlns="" val="890644504"/>
                  </a:ext>
                </a:extLst>
              </a:tr>
              <a:tr h="416126">
                <a:tc>
                  <a:txBody>
                    <a:bodyPr/>
                    <a:lstStyle/>
                    <a:p>
                      <a:pPr>
                        <a:lnSpc>
                          <a:spcPct val="107000"/>
                        </a:lnSpc>
                        <a:spcAft>
                          <a:spcPts val="0"/>
                        </a:spcAft>
                      </a:pPr>
                      <a:r>
                        <a:rPr lang="kk-KZ" sz="1100" dirty="0">
                          <a:effectLst/>
                        </a:rPr>
                        <a:t>Ф.И.О. родителей:</a:t>
                      </a:r>
                      <a:endParaRPr lang="ru-RU" sz="600" dirty="0">
                        <a:effectLst/>
                      </a:endParaRPr>
                    </a:p>
                    <a:p>
                      <a:pPr>
                        <a:lnSpc>
                          <a:spcPct val="107000"/>
                        </a:lnSpc>
                        <a:spcAft>
                          <a:spcPts val="0"/>
                        </a:spcAft>
                      </a:pPr>
                      <a:r>
                        <a:rPr lang="kk-KZ" sz="1100" dirty="0">
                          <a:effectLst/>
                        </a:rPr>
                        <a:t>Домашний адрес/ телефон</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tc>
                  <a:txBody>
                    <a:bodyPr/>
                    <a:lstStyle/>
                    <a:p>
                      <a:pPr>
                        <a:lnSpc>
                          <a:spcPct val="107000"/>
                        </a:lnSpc>
                        <a:spcAft>
                          <a:spcPts val="0"/>
                        </a:spcAft>
                      </a:pPr>
                      <a:r>
                        <a:rPr lang="ru-RU" sz="1100" dirty="0">
                          <a:effectLst/>
                        </a:rPr>
                        <a:t> __________________________</a:t>
                      </a:r>
                      <a:endParaRPr lang="ru-RU" sz="600" dirty="0">
                        <a:effectLst/>
                      </a:endParaRPr>
                    </a:p>
                    <a:p>
                      <a:pPr>
                        <a:lnSpc>
                          <a:spcPct val="107000"/>
                        </a:lnSpc>
                        <a:spcAft>
                          <a:spcPts val="0"/>
                        </a:spcAft>
                      </a:pPr>
                      <a:r>
                        <a:rPr lang="ru-RU" sz="1100" dirty="0">
                          <a:effectLst/>
                        </a:rPr>
                        <a:t>__________________________</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extLst>
                  <a:ext uri="{0D108BD9-81ED-4DB2-BD59-A6C34878D82A}">
                    <a16:rowId xmlns:a16="http://schemas.microsoft.com/office/drawing/2014/main" xmlns="" val="2833579743"/>
                  </a:ext>
                </a:extLst>
              </a:tr>
              <a:tr h="416126">
                <a:tc>
                  <a:txBody>
                    <a:bodyPr/>
                    <a:lstStyle/>
                    <a:p>
                      <a:pPr>
                        <a:lnSpc>
                          <a:spcPct val="107000"/>
                        </a:lnSpc>
                        <a:spcAft>
                          <a:spcPts val="0"/>
                        </a:spcAft>
                      </a:pPr>
                      <a:r>
                        <a:rPr lang="kk-KZ" sz="1100">
                          <a:effectLst/>
                        </a:rPr>
                        <a:t>Ф.И.О. воспитателей</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tc>
                  <a:txBody>
                    <a:bodyPr/>
                    <a:lstStyle/>
                    <a:p>
                      <a:pPr>
                        <a:lnSpc>
                          <a:spcPct val="107000"/>
                        </a:lnSpc>
                        <a:spcAft>
                          <a:spcPts val="0"/>
                        </a:spcAft>
                      </a:pPr>
                      <a:r>
                        <a:rPr lang="ru-RU" sz="1100">
                          <a:effectLst/>
                        </a:rPr>
                        <a:t>Сарсенбаева Г.А.</a:t>
                      </a:r>
                      <a:endParaRPr lang="ru-RU" sz="600">
                        <a:effectLst/>
                      </a:endParaRPr>
                    </a:p>
                    <a:p>
                      <a:pPr>
                        <a:lnSpc>
                          <a:spcPct val="107000"/>
                        </a:lnSpc>
                        <a:spcAft>
                          <a:spcPts val="0"/>
                        </a:spcAft>
                      </a:pPr>
                      <a:r>
                        <a:rPr lang="ru-RU" sz="1100">
                          <a:effectLst/>
                        </a:rPr>
                        <a:t>Арыстанбаева А.С.</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extLst>
                  <a:ext uri="{0D108BD9-81ED-4DB2-BD59-A6C34878D82A}">
                    <a16:rowId xmlns:a16="http://schemas.microsoft.com/office/drawing/2014/main" xmlns="" val="2182471356"/>
                  </a:ext>
                </a:extLst>
              </a:tr>
              <a:tr h="416126">
                <a:tc>
                  <a:txBody>
                    <a:bodyPr/>
                    <a:lstStyle/>
                    <a:p>
                      <a:pPr>
                        <a:lnSpc>
                          <a:spcPct val="107000"/>
                        </a:lnSpc>
                        <a:spcAft>
                          <a:spcPts val="0"/>
                        </a:spcAft>
                      </a:pPr>
                      <a:r>
                        <a:rPr lang="kk-KZ" sz="1100">
                          <a:effectLst/>
                        </a:rPr>
                        <a:t>Заключение и рекомендации ПМПК</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tc>
                  <a:txBody>
                    <a:bodyPr/>
                    <a:lstStyle/>
                    <a:p>
                      <a:pPr>
                        <a:lnSpc>
                          <a:spcPct val="107000"/>
                        </a:lnSpc>
                        <a:spcAft>
                          <a:spcPts val="0"/>
                        </a:spcAft>
                      </a:pPr>
                      <a:r>
                        <a:rPr lang="ru-RU" sz="1100" dirty="0">
                          <a:effectLst/>
                        </a:rPr>
                        <a:t>______________________________</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extLst>
                  <a:ext uri="{0D108BD9-81ED-4DB2-BD59-A6C34878D82A}">
                    <a16:rowId xmlns:a16="http://schemas.microsoft.com/office/drawing/2014/main" xmlns="" val="3116529287"/>
                  </a:ext>
                </a:extLst>
              </a:tr>
              <a:tr h="1056056">
                <a:tc>
                  <a:txBody>
                    <a:bodyPr/>
                    <a:lstStyle/>
                    <a:p>
                      <a:pPr>
                        <a:lnSpc>
                          <a:spcPct val="107000"/>
                        </a:lnSpc>
                        <a:spcAft>
                          <a:spcPts val="0"/>
                        </a:spcAft>
                      </a:pPr>
                      <a:r>
                        <a:rPr lang="kk-KZ" sz="1100">
                          <a:effectLst/>
                        </a:rPr>
                        <a:t>Ф.И.О. специалистов сопровождения:</a:t>
                      </a:r>
                      <a:endParaRPr lang="ru-RU" sz="600">
                        <a:effectLst/>
                      </a:endParaRPr>
                    </a:p>
                    <a:p>
                      <a:pPr>
                        <a:lnSpc>
                          <a:spcPct val="107000"/>
                        </a:lnSpc>
                        <a:spcAft>
                          <a:spcPts val="0"/>
                        </a:spcAft>
                      </a:pPr>
                      <a:r>
                        <a:rPr lang="kk-KZ" sz="1100">
                          <a:effectLst/>
                        </a:rPr>
                        <a:t>Специальный психолог</a:t>
                      </a:r>
                      <a:endParaRPr lang="ru-RU" sz="600">
                        <a:effectLst/>
                      </a:endParaRPr>
                    </a:p>
                    <a:p>
                      <a:pPr>
                        <a:lnSpc>
                          <a:spcPct val="107000"/>
                        </a:lnSpc>
                        <a:spcAft>
                          <a:spcPts val="0"/>
                        </a:spcAft>
                      </a:pPr>
                      <a:r>
                        <a:rPr lang="kk-KZ" sz="1100">
                          <a:effectLst/>
                        </a:rPr>
                        <a:t>Логопед</a:t>
                      </a:r>
                      <a:endParaRPr lang="ru-RU" sz="600">
                        <a:effectLst/>
                      </a:endParaRPr>
                    </a:p>
                    <a:p>
                      <a:pPr>
                        <a:lnSpc>
                          <a:spcPct val="107000"/>
                        </a:lnSpc>
                        <a:spcAft>
                          <a:spcPts val="0"/>
                        </a:spcAft>
                      </a:pPr>
                      <a:r>
                        <a:rPr lang="kk-KZ" sz="1100">
                          <a:effectLst/>
                        </a:rPr>
                        <a:t>Инструктор ЛФК и др.</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tc>
                  <a:txBody>
                    <a:bodyPr/>
                    <a:lstStyle/>
                    <a:p>
                      <a:pPr>
                        <a:lnSpc>
                          <a:spcPct val="107000"/>
                        </a:lnSpc>
                        <a:spcAft>
                          <a:spcPts val="0"/>
                        </a:spcAft>
                      </a:pPr>
                      <a:r>
                        <a:rPr lang="ru-RU" sz="1100" dirty="0">
                          <a:effectLst/>
                        </a:rPr>
                        <a:t> </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extLst>
                  <a:ext uri="{0D108BD9-81ED-4DB2-BD59-A6C34878D82A}">
                    <a16:rowId xmlns:a16="http://schemas.microsoft.com/office/drawing/2014/main" xmlns="" val="3837619111"/>
                  </a:ext>
                </a:extLst>
              </a:tr>
              <a:tr h="842748">
                <a:tc>
                  <a:txBody>
                    <a:bodyPr/>
                    <a:lstStyle/>
                    <a:p>
                      <a:pPr>
                        <a:lnSpc>
                          <a:spcPct val="107000"/>
                        </a:lnSpc>
                        <a:spcAft>
                          <a:spcPts val="0"/>
                        </a:spcAft>
                      </a:pPr>
                      <a:r>
                        <a:rPr lang="kk-KZ" sz="1100">
                          <a:effectLst/>
                        </a:rPr>
                        <a:t>Форма работы:</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tc>
                  <a:txBody>
                    <a:bodyPr/>
                    <a:lstStyle/>
                    <a:p>
                      <a:pPr>
                        <a:lnSpc>
                          <a:spcPct val="107000"/>
                        </a:lnSpc>
                        <a:spcAft>
                          <a:spcPts val="0"/>
                        </a:spcAft>
                      </a:pPr>
                      <a:r>
                        <a:rPr lang="kk-KZ" sz="1100" dirty="0">
                          <a:effectLst/>
                        </a:rPr>
                        <a:t>рисование, различение голоса животных, музыкотерапия, через игру, беседа, знакомство с видами труда</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extLst>
                  <a:ext uri="{0D108BD9-81ED-4DB2-BD59-A6C34878D82A}">
                    <a16:rowId xmlns:a16="http://schemas.microsoft.com/office/drawing/2014/main" xmlns="" val="4195684860"/>
                  </a:ext>
                </a:extLst>
              </a:tr>
              <a:tr h="1695989">
                <a:tc>
                  <a:txBody>
                    <a:bodyPr/>
                    <a:lstStyle/>
                    <a:p>
                      <a:pPr>
                        <a:lnSpc>
                          <a:spcPct val="107000"/>
                        </a:lnSpc>
                        <a:spcAft>
                          <a:spcPts val="0"/>
                        </a:spcAft>
                      </a:pPr>
                      <a:r>
                        <a:rPr lang="kk-KZ" sz="1100">
                          <a:effectLst/>
                        </a:rPr>
                        <a:t>График посещения индивидуальных и групповых занятий:</a:t>
                      </a:r>
                      <a:endParaRPr lang="ru-RU" sz="600">
                        <a:effectLst/>
                      </a:endParaRPr>
                    </a:p>
                    <a:p>
                      <a:pPr>
                        <a:lnSpc>
                          <a:spcPct val="107000"/>
                        </a:lnSpc>
                        <a:spcAft>
                          <a:spcPts val="0"/>
                        </a:spcAft>
                      </a:pPr>
                      <a:r>
                        <a:rPr lang="kk-KZ" sz="1100">
                          <a:effectLst/>
                        </a:rPr>
                        <a:t>с логопедом –</a:t>
                      </a:r>
                      <a:endParaRPr lang="ru-RU" sz="600">
                        <a:effectLst/>
                      </a:endParaRPr>
                    </a:p>
                    <a:p>
                      <a:pPr>
                        <a:lnSpc>
                          <a:spcPct val="107000"/>
                        </a:lnSpc>
                        <a:spcAft>
                          <a:spcPts val="0"/>
                        </a:spcAft>
                      </a:pPr>
                      <a:r>
                        <a:rPr lang="kk-KZ" sz="1100">
                          <a:effectLst/>
                        </a:rPr>
                        <a:t>с педагогом – дефектологом – </a:t>
                      </a:r>
                      <a:endParaRPr lang="ru-RU" sz="600">
                        <a:effectLst/>
                      </a:endParaRPr>
                    </a:p>
                    <a:p>
                      <a:pPr>
                        <a:lnSpc>
                          <a:spcPct val="107000"/>
                        </a:lnSpc>
                        <a:spcAft>
                          <a:spcPts val="0"/>
                        </a:spcAft>
                      </a:pPr>
                      <a:r>
                        <a:rPr lang="kk-KZ" sz="1100">
                          <a:effectLst/>
                        </a:rPr>
                        <a:t>с психологом – </a:t>
                      </a:r>
                      <a:endParaRPr lang="ru-RU" sz="600">
                        <a:effectLst/>
                      </a:endParaRPr>
                    </a:p>
                    <a:p>
                      <a:pPr>
                        <a:lnSpc>
                          <a:spcPct val="107000"/>
                        </a:lnSpc>
                        <a:spcAft>
                          <a:spcPts val="0"/>
                        </a:spcAft>
                      </a:pPr>
                      <a:r>
                        <a:rPr lang="kk-KZ" sz="1100">
                          <a:effectLst/>
                        </a:rPr>
                        <a:t>с воспитателям - </a:t>
                      </a:r>
                      <a:endParaRPr lang="ru-RU" sz="600">
                        <a:effectLst/>
                      </a:endParaRPr>
                    </a:p>
                    <a:p>
                      <a:pPr>
                        <a:lnSpc>
                          <a:spcPct val="107000"/>
                        </a:lnSpc>
                        <a:spcAft>
                          <a:spcPts val="0"/>
                        </a:spcAft>
                      </a:pPr>
                      <a:r>
                        <a:rPr lang="kk-KZ" sz="1100">
                          <a:effectLst/>
                        </a:rPr>
                        <a:t> </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tc>
                  <a:txBody>
                    <a:bodyPr/>
                    <a:lstStyle/>
                    <a:p>
                      <a:pPr>
                        <a:lnSpc>
                          <a:spcPct val="107000"/>
                        </a:lnSpc>
                        <a:spcAft>
                          <a:spcPts val="0"/>
                        </a:spcAft>
                      </a:pPr>
                      <a:r>
                        <a:rPr lang="ru-RU" sz="1100" dirty="0">
                          <a:effectLst/>
                        </a:rPr>
                        <a:t> </a:t>
                      </a:r>
                      <a:endParaRPr lang="ru-RU" sz="600" dirty="0">
                        <a:effectLst/>
                      </a:endParaRPr>
                    </a:p>
                    <a:p>
                      <a:pPr>
                        <a:lnSpc>
                          <a:spcPct val="107000"/>
                        </a:lnSpc>
                        <a:spcAft>
                          <a:spcPts val="0"/>
                        </a:spcAft>
                      </a:pPr>
                      <a:r>
                        <a:rPr lang="ru-RU" sz="1100" dirty="0">
                          <a:effectLst/>
                        </a:rPr>
                        <a:t> </a:t>
                      </a:r>
                      <a:endParaRPr lang="ru-RU" sz="600" dirty="0">
                        <a:effectLst/>
                      </a:endParaRPr>
                    </a:p>
                    <a:p>
                      <a:pPr>
                        <a:lnSpc>
                          <a:spcPct val="107000"/>
                        </a:lnSpc>
                        <a:spcAft>
                          <a:spcPts val="0"/>
                        </a:spcAft>
                      </a:pPr>
                      <a:r>
                        <a:rPr lang="ru-RU" sz="1100" dirty="0">
                          <a:effectLst/>
                        </a:rPr>
                        <a:t> </a:t>
                      </a:r>
                      <a:endParaRPr lang="ru-RU" sz="600" dirty="0">
                        <a:effectLst/>
                      </a:endParaRPr>
                    </a:p>
                    <a:p>
                      <a:pPr>
                        <a:lnSpc>
                          <a:spcPct val="107000"/>
                        </a:lnSpc>
                        <a:spcAft>
                          <a:spcPts val="0"/>
                        </a:spcAft>
                      </a:pPr>
                      <a:r>
                        <a:rPr lang="ru-RU" sz="1100" dirty="0">
                          <a:effectLst/>
                        </a:rPr>
                        <a:t> </a:t>
                      </a:r>
                      <a:endParaRPr lang="ru-RU" sz="600" dirty="0">
                        <a:effectLst/>
                      </a:endParaRPr>
                    </a:p>
                    <a:p>
                      <a:pPr>
                        <a:lnSpc>
                          <a:spcPct val="107000"/>
                        </a:lnSpc>
                        <a:spcAft>
                          <a:spcPts val="0"/>
                        </a:spcAft>
                      </a:pPr>
                      <a:r>
                        <a:rPr lang="ru-RU" sz="1100" dirty="0">
                          <a:effectLst/>
                        </a:rPr>
                        <a:t> </a:t>
                      </a:r>
                      <a:endParaRPr lang="ru-RU" sz="600" dirty="0">
                        <a:effectLst/>
                      </a:endParaRPr>
                    </a:p>
                    <a:p>
                      <a:pPr>
                        <a:lnSpc>
                          <a:spcPct val="107000"/>
                        </a:lnSpc>
                        <a:spcAft>
                          <a:spcPts val="0"/>
                        </a:spcAft>
                      </a:pPr>
                      <a:r>
                        <a:rPr lang="ru-RU" sz="1100" dirty="0">
                          <a:effectLst/>
                        </a:rPr>
                        <a:t> </a:t>
                      </a:r>
                      <a:endParaRPr lang="ru-RU" sz="600" dirty="0">
                        <a:effectLst/>
                      </a:endParaRPr>
                    </a:p>
                    <a:p>
                      <a:pPr>
                        <a:lnSpc>
                          <a:spcPct val="107000"/>
                        </a:lnSpc>
                        <a:spcAft>
                          <a:spcPts val="0"/>
                        </a:spcAft>
                      </a:pPr>
                      <a:r>
                        <a:rPr lang="kk-KZ" sz="1100" dirty="0">
                          <a:effectLst/>
                        </a:rPr>
                        <a:t>Работа с ежедневным учебным планом (циклограммой)</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099" marR="37099" marT="0" marB="0"/>
                </a:tc>
                <a:extLst>
                  <a:ext uri="{0D108BD9-81ED-4DB2-BD59-A6C34878D82A}">
                    <a16:rowId xmlns:a16="http://schemas.microsoft.com/office/drawing/2014/main" xmlns="" val="397701281"/>
                  </a:ext>
                </a:extLst>
              </a:tr>
            </a:tbl>
          </a:graphicData>
        </a:graphic>
      </p:graphicFrame>
    </p:spTree>
    <p:extLst>
      <p:ext uri="{BB962C8B-B14F-4D97-AF65-F5344CB8AC3E}">
        <p14:creationId xmlns:p14="http://schemas.microsoft.com/office/powerpoint/2010/main" val="3485594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D2A4692A-2D2C-4AFD-B76B-D2DD4CECF173}"/>
              </a:ext>
            </a:extLst>
          </p:cNvPr>
          <p:cNvPicPr>
            <a:picLocks noChangeAspect="1"/>
          </p:cNvPicPr>
          <p:nvPr/>
        </p:nvPicPr>
        <p:blipFill>
          <a:blip r:embed="rId2" cstate="print"/>
          <a:stretch>
            <a:fillRect/>
          </a:stretch>
        </p:blipFill>
        <p:spPr>
          <a:xfrm>
            <a:off x="456843" y="1167188"/>
            <a:ext cx="8230313" cy="4523624"/>
          </a:xfrm>
          <a:prstGeom prst="rect">
            <a:avLst/>
          </a:prstGeom>
        </p:spPr>
      </p:pic>
      <p:graphicFrame>
        <p:nvGraphicFramePr>
          <p:cNvPr id="8" name="Таблица 7">
            <a:extLst>
              <a:ext uri="{FF2B5EF4-FFF2-40B4-BE49-F238E27FC236}">
                <a16:creationId xmlns:a16="http://schemas.microsoft.com/office/drawing/2014/main" xmlns="" id="{4716BC5F-9D10-4A57-A985-27B81DE4A288}"/>
              </a:ext>
            </a:extLst>
          </p:cNvPr>
          <p:cNvGraphicFramePr>
            <a:graphicFrameLocks noGrp="1"/>
          </p:cNvGraphicFramePr>
          <p:nvPr>
            <p:extLst>
              <p:ext uri="{D42A27DB-BD31-4B8C-83A1-F6EECF244321}">
                <p14:modId xmlns:p14="http://schemas.microsoft.com/office/powerpoint/2010/main" val="1401753450"/>
              </p:ext>
            </p:extLst>
          </p:nvPr>
        </p:nvGraphicFramePr>
        <p:xfrm>
          <a:off x="1043608" y="3444007"/>
          <a:ext cx="7344816" cy="3467764"/>
        </p:xfrm>
        <a:graphic>
          <a:graphicData uri="http://schemas.openxmlformats.org/drawingml/2006/table">
            <a:tbl>
              <a:tblPr firstRow="1" firstCol="1" bandRow="1">
                <a:tableStyleId>{35758FB7-9AC5-4552-8A53-C91805E547FA}</a:tableStyleId>
              </a:tblPr>
              <a:tblGrid>
                <a:gridCol w="1656029">
                  <a:extLst>
                    <a:ext uri="{9D8B030D-6E8A-4147-A177-3AD203B41FA5}">
                      <a16:colId xmlns:a16="http://schemas.microsoft.com/office/drawing/2014/main" xmlns="" val="1280751921"/>
                    </a:ext>
                  </a:extLst>
                </a:gridCol>
                <a:gridCol w="1656029">
                  <a:extLst>
                    <a:ext uri="{9D8B030D-6E8A-4147-A177-3AD203B41FA5}">
                      <a16:colId xmlns:a16="http://schemas.microsoft.com/office/drawing/2014/main" xmlns="" val="1836738619"/>
                    </a:ext>
                  </a:extLst>
                </a:gridCol>
                <a:gridCol w="2115437">
                  <a:extLst>
                    <a:ext uri="{9D8B030D-6E8A-4147-A177-3AD203B41FA5}">
                      <a16:colId xmlns:a16="http://schemas.microsoft.com/office/drawing/2014/main" xmlns="" val="2645604427"/>
                    </a:ext>
                  </a:extLst>
                </a:gridCol>
                <a:gridCol w="1917321">
                  <a:extLst>
                    <a:ext uri="{9D8B030D-6E8A-4147-A177-3AD203B41FA5}">
                      <a16:colId xmlns:a16="http://schemas.microsoft.com/office/drawing/2014/main" xmlns="" val="864595818"/>
                    </a:ext>
                  </a:extLst>
                </a:gridCol>
              </a:tblGrid>
              <a:tr h="579423">
                <a:tc>
                  <a:txBody>
                    <a:bodyPr/>
                    <a:lstStyle/>
                    <a:p>
                      <a:pPr algn="ct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Перечень дисциплин по учебному плану.</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Общая программа</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Адаптированная / сокращенная программа на основе ГОСО</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2144395" algn="l"/>
                        </a:tabLst>
                      </a:pPr>
                      <a:r>
                        <a:rPr lang="kk-KZ" sz="1100" b="1" dirty="0">
                          <a:effectLst/>
                          <a:latin typeface="Times New Roman" panose="02020603050405020304" pitchFamily="18" charset="0"/>
                          <a:ea typeface="Calibri" panose="020F0502020204030204" pitchFamily="34" charset="0"/>
                          <a:cs typeface="Times New Roman" panose="02020603050405020304" pitchFamily="18" charset="0"/>
                        </a:rPr>
                        <a:t>Программа, неорентированная на ГОСО</a:t>
                      </a:r>
                      <a:endParaRPr lang="ru-RU"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3641127"/>
                  </a:ext>
                </a:extLst>
              </a:tr>
              <a:tr h="184822">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Развитие речи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99794499"/>
                  </a:ext>
                </a:extLst>
              </a:tr>
              <a:tr h="382123">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Художественная литература</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99754517"/>
                  </a:ext>
                </a:extLst>
              </a:tr>
              <a:tr h="184822">
                <a:tc>
                  <a:txBody>
                    <a:bodyPr/>
                    <a:lstStyle/>
                    <a:p>
                      <a:pPr>
                        <a:lnSpc>
                          <a:spcPct val="115000"/>
                        </a:lnSpc>
                        <a:spcAft>
                          <a:spcPts val="0"/>
                        </a:spcAft>
                        <a:tabLst>
                          <a:tab pos="2144395" algn="l"/>
                        </a:tabLst>
                      </a:pPr>
                      <a:r>
                        <a:rPr lang="kk-KZ" sz="1100" dirty="0">
                          <a:effectLst/>
                          <a:latin typeface="Times New Roman" panose="02020603050405020304" pitchFamily="18" charset="0"/>
                          <a:ea typeface="Calibri" panose="020F0502020204030204" pitchFamily="34" charset="0"/>
                          <a:cs typeface="Times New Roman" panose="02020603050405020304" pitchFamily="18" charset="0"/>
                        </a:rPr>
                        <a:t>Основы математики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42075844"/>
                  </a:ext>
                </a:extLst>
              </a:tr>
              <a:tr h="184822">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Естествознание</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97924217"/>
                  </a:ext>
                </a:extLst>
              </a:tr>
              <a:tr h="184822">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Экология</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93891747"/>
                  </a:ext>
                </a:extLst>
              </a:tr>
              <a:tr h="371309">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Ознакомление с окружающим</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18862756"/>
                  </a:ext>
                </a:extLst>
              </a:tr>
              <a:tr h="184822">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Рисование</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96405060"/>
                  </a:ext>
                </a:extLst>
              </a:tr>
              <a:tr h="184822">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Аппликация</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52334132"/>
                  </a:ext>
                </a:extLst>
              </a:tr>
              <a:tr h="382123">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Физическая культура</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30884258"/>
                  </a:ext>
                </a:extLst>
              </a:tr>
              <a:tr h="184822">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Музыка</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32524507"/>
                  </a:ext>
                </a:extLst>
              </a:tr>
              <a:tr h="184822">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Конструирование</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55694791"/>
                  </a:ext>
                </a:extLst>
              </a:tr>
              <a:tr h="184822">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Лепка</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tabLst>
                          <a:tab pos="2144395" algn="l"/>
                        </a:tabLst>
                      </a:pPr>
                      <a:r>
                        <a:rPr lang="kk-KZ" sz="11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17420628"/>
                  </a:ext>
                </a:extLst>
              </a:tr>
            </a:tbl>
          </a:graphicData>
        </a:graphic>
      </p:graphicFrame>
      <p:sp>
        <p:nvSpPr>
          <p:cNvPr id="15361" name="Rectangle 1"/>
          <p:cNvSpPr>
            <a:spLocks noChangeArrowheads="1"/>
          </p:cNvSpPr>
          <p:nvPr/>
        </p:nvSpPr>
        <p:spPr bwMode="auto">
          <a:xfrm>
            <a:off x="0" y="-21356"/>
            <a:ext cx="91440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44713" algn="l"/>
              </a:tabLst>
            </a:pPr>
            <a:r>
              <a:rPr kumimoji="0" lang="kk-KZ" sz="1400" b="1"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П</a:t>
            </a:r>
            <a:r>
              <a:rPr kumimoji="0" lang="kk-KZ" sz="1400" b="1" i="0" u="none" strike="noStrike" cap="none" normalizeH="0" baseline="0" dirty="0" bmk="">
                <a:ln>
                  <a:noFill/>
                </a:ln>
                <a:solidFill>
                  <a:srgbClr val="000000"/>
                </a:solidFill>
                <a:effectLst/>
                <a:latin typeface="Times New Roman" pitchFamily="18" charset="0"/>
                <a:ea typeface="Calibri" pitchFamily="34" charset="0"/>
                <a:cs typeface="Times New Roman" pitchFamily="18" charset="0"/>
              </a:rPr>
              <a:t>рограмма дошкольного воспитания и обучения.</a:t>
            </a:r>
            <a:endParaRPr kumimoji="0" lang="ru-RU"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144713" algn="l"/>
              </a:tabLst>
            </a:pPr>
            <a:r>
              <a:rPr kumimoji="0" lang="kk-KZ" sz="1400" b="1"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Индивидуальный учебный план.</a:t>
            </a:r>
            <a:endParaRPr kumimoji="0" lang="ru-RU" sz="1400" b="0" i="0" u="none" strike="noStrike" cap="none" normalizeH="0" baseline="0" dirty="0" bmk="_GoBack">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144713" algn="l"/>
              </a:tabLst>
            </a:pPr>
            <a:r>
              <a:rPr kumimoji="0" lang="kk-KZ" sz="1400" b="1"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Миссия и задачи дошкольного учреждения должны отвечать образовательным потребностям различных категорий детей.</a:t>
            </a:r>
          </a:p>
          <a:p>
            <a:pPr marL="0" marR="0" lvl="0" indent="0" algn="ctr" defTabSz="914400" rtl="0" eaLnBrk="0" fontAlgn="base" latinLnBrk="0" hangingPunct="0">
              <a:lnSpc>
                <a:spcPct val="100000"/>
              </a:lnSpc>
              <a:spcBef>
                <a:spcPct val="0"/>
              </a:spcBef>
              <a:spcAft>
                <a:spcPct val="0"/>
              </a:spcAft>
              <a:buClrTx/>
              <a:buSzTx/>
              <a:buFontTx/>
              <a:buNone/>
              <a:tabLst>
                <a:tab pos="2144713" algn="l"/>
              </a:tabLst>
            </a:pPr>
            <a:endParaRPr kumimoji="0" lang="ru-RU" sz="1200" b="0" i="0" u="none" strike="noStrike" cap="none" normalizeH="0" baseline="0" dirty="0" bmk="_GoBack">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lang="kk-KZ" sz="1200" b="1" dirty="0" bmk="_GoBack">
                <a:solidFill>
                  <a:srgbClr val="000000"/>
                </a:solidFill>
                <a:latin typeface="Times New Roman" pitchFamily="18" charset="0"/>
                <a:ea typeface="Calibri" pitchFamily="34" charset="0"/>
                <a:cs typeface="Times New Roman" pitchFamily="18" charset="0"/>
              </a:rPr>
              <a:t>                </a:t>
            </a:r>
            <a:r>
              <a:rPr kumimoji="0" lang="kk-KZ" sz="1200" b="1"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Цель: </a:t>
            </a: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создание условий для формирования и развития у дошкольников возрастных особенностей и способности личности к социальному самосознанию и его направленности, интереса,овладения основными образовательными и квалификационными навыками в учебной деятельности.</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1"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             Обязанности :</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1. Создание предметно - развивающей среды, обеспечивающей защиту жизни и укрепление здоровья ребенка;</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2. Развитие психофизиологических возможностей на соответствующем уровне, развитие мелких мышц рук .</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3. Формирование социально-нравственного позитивного поведения, необходимого для быстрой адаптации к условиям детского сада.</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4. Развитие интереса.</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5. Развитие личностных особенностей.</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6. Повышение общего уровня развития и коррекция отклонений в развитии личности.</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7. Формирование благоприятной социальной среды для укрепления общего развития и навыков ребенка в соответствии с его возрастом.</a:t>
            </a:r>
            <a:endParaRPr kumimoji="0" lang="ru-RU" sz="1200" b="0" i="0" u="none" strike="noStrike" cap="none" normalizeH="0" baseline="0" dirty="0" bmk="_GoBac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44713" algn="l"/>
              </a:tabLst>
            </a:pPr>
            <a:r>
              <a:rPr kumimoji="0" lang="kk-KZ" sz="1200" b="0" i="0" u="none" strike="noStrike" cap="none" normalizeH="0" baseline="0" dirty="0" bmk="_GoBack">
                <a:ln>
                  <a:noFill/>
                </a:ln>
                <a:solidFill>
                  <a:srgbClr val="000000"/>
                </a:solidFill>
                <a:effectLst/>
                <a:latin typeface="Times New Roman" pitchFamily="18" charset="0"/>
                <a:ea typeface="Calibri" pitchFamily="34" charset="0"/>
                <a:cs typeface="Times New Roman" pitchFamily="18" charset="0"/>
              </a:rPr>
              <a:t>8.Создание условий в дошкольном учреждении для детей со специальными потребностями и включение их в систему общего образования.</a:t>
            </a:r>
            <a:endParaRPr kumimoji="0" lang="kk-KZ" sz="12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0907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14338"/>
            <a:ext cx="8229600" cy="6595666"/>
          </a:xfrm>
        </p:spPr>
        <p:txBody>
          <a:bodyPr>
            <a:normAutofit/>
          </a:bodyPr>
          <a:lstStyle/>
          <a:p>
            <a:pPr marL="0" indent="0" algn="ctr">
              <a:spcBef>
                <a:spcPts val="0"/>
              </a:spcBef>
              <a:buNone/>
            </a:pPr>
            <a:r>
              <a:rPr lang="ru-RU" sz="1600" dirty="0">
                <a:solidFill>
                  <a:srgbClr val="002060"/>
                </a:solidFill>
                <a:latin typeface="Times New Roman" panose="02020603050405020304" pitchFamily="18" charset="0"/>
                <a:cs typeface="Times New Roman" panose="02020603050405020304" pitchFamily="18" charset="0"/>
              </a:rPr>
              <a:t>                        </a:t>
            </a:r>
          </a:p>
          <a:p>
            <a:pPr marL="0" indent="0" algn="ctr">
              <a:buNone/>
            </a:pPr>
            <a:endParaRPr lang="ru-RU" sz="105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ru-RU" sz="1400" b="1" dirty="0">
                <a:solidFill>
                  <a:srgbClr val="002060"/>
                </a:solidFill>
                <a:latin typeface="Times New Roman" panose="02020603050405020304" pitchFamily="18" charset="0"/>
                <a:cs typeface="Times New Roman" panose="02020603050405020304" pitchFamily="18" charset="0"/>
              </a:rPr>
              <a:t>Содержание индивидуальных адаптированных программ</a:t>
            </a:r>
          </a:p>
          <a:p>
            <a:pPr marL="0" indent="0" algn="ctr">
              <a:buNone/>
            </a:pPr>
            <a:r>
              <a:rPr lang="ru-RU" sz="1400" b="1" dirty="0">
                <a:solidFill>
                  <a:srgbClr val="002060"/>
                </a:solidFill>
                <a:latin typeface="Times New Roman" panose="02020603050405020304" pitchFamily="18" charset="0"/>
                <a:cs typeface="Times New Roman" panose="02020603050405020304" pitchFamily="18" charset="0"/>
              </a:rPr>
              <a:t>воспитанника средней группы______________________</a:t>
            </a:r>
          </a:p>
          <a:p>
            <a:pPr marL="0" indent="0" algn="ctr">
              <a:buNone/>
            </a:pPr>
            <a:endParaRPr lang="ru-RU" sz="1600"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ru-RU" sz="1600" dirty="0">
              <a:solidFill>
                <a:srgbClr val="002060"/>
              </a:solidFill>
              <a:latin typeface="Times New Roman" panose="02020603050405020304" pitchFamily="18" charset="0"/>
              <a:cs typeface="Times New Roman" panose="02020603050405020304" pitchFamily="18" charset="0"/>
            </a:endParaRPr>
          </a:p>
          <a:p>
            <a:pPr marL="0" indent="0">
              <a:buNone/>
            </a:pPr>
            <a:endParaRPr lang="ru-RU" dirty="0"/>
          </a:p>
        </p:txBody>
      </p:sp>
      <p:graphicFrame>
        <p:nvGraphicFramePr>
          <p:cNvPr id="2" name="Таблица 1">
            <a:extLst>
              <a:ext uri="{FF2B5EF4-FFF2-40B4-BE49-F238E27FC236}">
                <a16:creationId xmlns:a16="http://schemas.microsoft.com/office/drawing/2014/main" xmlns="" id="{04855B10-28EC-4BEF-A6F4-B423C3CE14B1}"/>
              </a:ext>
            </a:extLst>
          </p:cNvPr>
          <p:cNvGraphicFramePr>
            <a:graphicFrameLocks noGrp="1"/>
          </p:cNvGraphicFramePr>
          <p:nvPr>
            <p:extLst>
              <p:ext uri="{D42A27DB-BD31-4B8C-83A1-F6EECF244321}">
                <p14:modId xmlns:p14="http://schemas.microsoft.com/office/powerpoint/2010/main" val="3336588691"/>
              </p:ext>
            </p:extLst>
          </p:nvPr>
        </p:nvGraphicFramePr>
        <p:xfrm>
          <a:off x="457200" y="908720"/>
          <a:ext cx="7829575" cy="5957222"/>
        </p:xfrm>
        <a:graphic>
          <a:graphicData uri="http://schemas.openxmlformats.org/drawingml/2006/table">
            <a:tbl>
              <a:tblPr firstRow="1" firstCol="1" bandRow="1">
                <a:tableStyleId>{35758FB7-9AC5-4552-8A53-C91805E547FA}</a:tableStyleId>
              </a:tblPr>
              <a:tblGrid>
                <a:gridCol w="2740351">
                  <a:extLst>
                    <a:ext uri="{9D8B030D-6E8A-4147-A177-3AD203B41FA5}">
                      <a16:colId xmlns:a16="http://schemas.microsoft.com/office/drawing/2014/main" xmlns="" val="1595574301"/>
                    </a:ext>
                  </a:extLst>
                </a:gridCol>
                <a:gridCol w="2577367">
                  <a:extLst>
                    <a:ext uri="{9D8B030D-6E8A-4147-A177-3AD203B41FA5}">
                      <a16:colId xmlns:a16="http://schemas.microsoft.com/office/drawing/2014/main" xmlns="" val="2745222230"/>
                    </a:ext>
                  </a:extLst>
                </a:gridCol>
                <a:gridCol w="2511857">
                  <a:extLst>
                    <a:ext uri="{9D8B030D-6E8A-4147-A177-3AD203B41FA5}">
                      <a16:colId xmlns:a16="http://schemas.microsoft.com/office/drawing/2014/main" xmlns="" val="1576697640"/>
                    </a:ext>
                  </a:extLst>
                </a:gridCol>
              </a:tblGrid>
              <a:tr h="695421">
                <a:tc>
                  <a:txBody>
                    <a:bodyPr/>
                    <a:lstStyle/>
                    <a:p>
                      <a:pPr algn="ctr">
                        <a:lnSpc>
                          <a:spcPct val="115000"/>
                        </a:lnSpc>
                        <a:spcAft>
                          <a:spcPts val="0"/>
                        </a:spcAft>
                        <a:tabLst>
                          <a:tab pos="2144395" algn="l"/>
                        </a:tabLst>
                      </a:pPr>
                      <a:r>
                        <a:rPr lang="kk-KZ" sz="1000" dirty="0">
                          <a:effectLst/>
                          <a:latin typeface="Times New Roman" panose="02020603050405020304" pitchFamily="18" charset="0"/>
                          <a:cs typeface="Times New Roman" panose="02020603050405020304" pitchFamily="18" charset="0"/>
                        </a:rPr>
                        <a:t> Содержание программы, не ориентированной на ГОСО или содержание адаптации (</a:t>
                      </a:r>
                      <a:r>
                        <a:rPr lang="kk-KZ" sz="1000" i="0" dirty="0">
                          <a:effectLst/>
                          <a:latin typeface="Times New Roman" panose="02020603050405020304" pitchFamily="18" charset="0"/>
                          <a:cs typeface="Times New Roman" panose="02020603050405020304" pitchFamily="18" charset="0"/>
                        </a:rPr>
                        <a:t>изменение объема, глубины изучения учебного материала ГОСО)</a:t>
                      </a:r>
                      <a:endParaRPr lang="ru-RU" sz="1000" i="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96" marR="33496" marT="0" marB="0"/>
                </a:tc>
                <a:tc>
                  <a:txBody>
                    <a:bodyPr/>
                    <a:lstStyle/>
                    <a:p>
                      <a:pPr algn="ctr">
                        <a:lnSpc>
                          <a:spcPct val="115000"/>
                        </a:lnSpc>
                        <a:spcAft>
                          <a:spcPts val="0"/>
                        </a:spcAft>
                        <a:tabLst>
                          <a:tab pos="2144395" algn="l"/>
                        </a:tabLst>
                      </a:pPr>
                      <a:r>
                        <a:rPr lang="kk-KZ" sz="1000" dirty="0">
                          <a:effectLst/>
                          <a:latin typeface="Times New Roman" panose="02020603050405020304" pitchFamily="18" charset="0"/>
                          <a:cs typeface="Times New Roman" panose="02020603050405020304" pitchFamily="18" charset="0"/>
                        </a:rPr>
                        <a:t>Ожидаемые результаты</a:t>
                      </a:r>
                      <a:endParaRPr lang="ru-RU" sz="1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96" marR="33496" marT="0" marB="0"/>
                </a:tc>
                <a:tc>
                  <a:txBody>
                    <a:bodyPr/>
                    <a:lstStyle/>
                    <a:p>
                      <a:pPr algn="ctr">
                        <a:lnSpc>
                          <a:spcPct val="115000"/>
                        </a:lnSpc>
                        <a:spcAft>
                          <a:spcPts val="0"/>
                        </a:spcAft>
                        <a:tabLst>
                          <a:tab pos="2144395" algn="l"/>
                        </a:tabLst>
                      </a:pPr>
                      <a:r>
                        <a:rPr lang="kk-KZ" sz="1000" dirty="0">
                          <a:effectLst/>
                          <a:latin typeface="Times New Roman" panose="02020603050405020304" pitchFamily="18" charset="0"/>
                          <a:cs typeface="Times New Roman" panose="02020603050405020304" pitchFamily="18" charset="0"/>
                        </a:rPr>
                        <a:t>Реальные результаты  к концу полугодя</a:t>
                      </a:r>
                      <a:endParaRPr lang="ru-RU" sz="1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96" marR="33496" marT="0" marB="0"/>
                </a:tc>
                <a:extLst>
                  <a:ext uri="{0D108BD9-81ED-4DB2-BD59-A6C34878D82A}">
                    <a16:rowId xmlns:a16="http://schemas.microsoft.com/office/drawing/2014/main" xmlns="" val="654284810"/>
                  </a:ext>
                </a:extLst>
              </a:tr>
              <a:tr h="5256182">
                <a:tc>
                  <a:txBody>
                    <a:bodyPr/>
                    <a:lstStyle/>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2.2.1.1 – «Здоровье» развитие физических качеств, способствующих укреплению здоровья: ловкости, выносливости,гибкости, быстроты, координации. - формирование элементарных навыков бега, ходьбы, прыжков, метания и метания, ползания и лазания в основных видах движений.</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2.2.1.2. «Коммуникациия»</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Развитие устной речи детей в различных формах и видах деятельности. Приобщение к искусству слова. Обогащение словарного запаса с использованием дидактических и развивающих игр и упражнений.</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2.2.1.3 «Познание»</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Формировать элементарные математические представления; воспитывать желание создавать конструкции по собственному замыслу , объединять их по содержанию и играть с ними. Прививать любовь и бережное отношение к природе.</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2.2.1.4 «Творчество»</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Формировать интерес к изобразительному искусству, развивать творческое мышление и воображение; учить помещать образы на целый лист бумаги, придавая простые предметы, явления, форму ,цвета, расположение частей сказочных героев.</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2.2.1.5 «Социум»</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Познакомить с названиями предметов в окружающей среде и их задачами, различать знакомые предметы; воспитывать любовь к Родине , семье, уважение к взрослым, используя творчество устного народного творчества Казахстана</a:t>
                      </a:r>
                      <a:endParaRPr lang="ru-RU" sz="9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96" marR="33496" marT="0" marB="0"/>
                </a:tc>
                <a:tc>
                  <a:txBody>
                    <a:bodyPr/>
                    <a:lstStyle/>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выполнять физические упражнения, имитируя движения животных</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выполнять основные виды движений.</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катание с невысокой горки,</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владение трехколесным велосипедом.</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-обслуживание в себе.</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 четко произносить гласные и согласные звуки.</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эмоциональное восприятие сюжета, пересказ стихотворения и стихотворения.</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а, о , у , е , и , ы , э, ю. сказать.</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отвечать на различные вопросы, касающиеся окружающей среды.</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 отделение одного предмета от группы и объединение в группы.</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составление и выделение однородных веществ.</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расставляет предметы по порядку, по величине, правой рукой слева направо;</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распознавать и называть геометрические фигуры.</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распознавать и называть части суток : Утро, День, Вечер, Ночь.</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ритмическое рисование линий, штрихов, пятен, мазей.</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использует различные способы лепки.</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начальные навыки техники склеивания.</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подбор готовых форм из цветной бумаги в соответствии с изображаемыми предметами.</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чувствует характер музыки: пение, марш.</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называть имена близких ему людей членами семьи.</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называть предметы быта казахского народа.</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называть транспортные средства.</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работники детского сада.</a:t>
                      </a:r>
                      <a:endParaRPr lang="ru-RU" sz="900" dirty="0">
                        <a:effectLst/>
                        <a:latin typeface="Times New Roman" panose="02020603050405020304" pitchFamily="18" charset="0"/>
                        <a:cs typeface="Times New Roman" panose="02020603050405020304" pitchFamily="18" charset="0"/>
                      </a:endParaRPr>
                    </a:p>
                    <a:p>
                      <a:pPr>
                        <a:lnSpc>
                          <a:spcPct val="100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представления о городе и селе, в котором он живет</a:t>
                      </a:r>
                      <a:endParaRPr lang="ru-RU" sz="900" b="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96" marR="33496" marT="0" marB="0"/>
                </a:tc>
                <a:tc>
                  <a:txBody>
                    <a:bodyPr/>
                    <a:lstStyle/>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может немного выполнять упражнения, глядя на движения. Имеет представления о здоровом образе жизни.</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Основные движения можно выполнять, глядя на инструктора.</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Не находит в тексте опорных слов; отвечает на вопросы одним словом, но повторяет от взрослых. Гласный и согласный произносится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Умеет распознавать части суток, показывает. один предмет изготавливают из группы с помощью старших. Немного знает простые конструкции из деталей различной формы.</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Рисует формы, пытается раскрасить. Интересуется нетрадиционной техникой рисования.</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a:t>
                      </a:r>
                      <a:endParaRPr lang="ru-RU" sz="900" dirty="0">
                        <a:effectLst/>
                        <a:latin typeface="Times New Roman" panose="02020603050405020304" pitchFamily="18" charset="0"/>
                        <a:cs typeface="Times New Roman" panose="02020603050405020304" pitchFamily="18" charset="0"/>
                      </a:endParaRPr>
                    </a:p>
                    <a:p>
                      <a:pPr>
                        <a:lnSpc>
                          <a:spcPct val="115000"/>
                        </a:lnSpc>
                        <a:spcAft>
                          <a:spcPts val="0"/>
                        </a:spcAft>
                        <a:tabLst>
                          <a:tab pos="2144395" algn="l"/>
                        </a:tabLst>
                      </a:pPr>
                      <a:r>
                        <a:rPr lang="kk-KZ" sz="900" dirty="0">
                          <a:effectLst/>
                          <a:latin typeface="Times New Roman" panose="02020603050405020304" pitchFamily="18" charset="0"/>
                          <a:cs typeface="Times New Roman" panose="02020603050405020304" pitchFamily="18" charset="0"/>
                        </a:rPr>
                        <a:t> Он пытается ответить, повторяя слова, только если задает вопросы членам семьи. не может ответить по-своему.</a:t>
                      </a:r>
                      <a:endParaRPr lang="ru-RU" sz="9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96" marR="33496" marT="0" marB="0"/>
                </a:tc>
                <a:extLst>
                  <a:ext uri="{0D108BD9-81ED-4DB2-BD59-A6C34878D82A}">
                    <a16:rowId xmlns:a16="http://schemas.microsoft.com/office/drawing/2014/main" xmlns="" val="3154441076"/>
                  </a:ext>
                </a:extLst>
              </a:tr>
            </a:tbl>
          </a:graphicData>
        </a:graphic>
      </p:graphicFrame>
    </p:spTree>
    <p:extLst>
      <p:ext uri="{BB962C8B-B14F-4D97-AF65-F5344CB8AC3E}">
        <p14:creationId xmlns:p14="http://schemas.microsoft.com/office/powerpoint/2010/main" val="25793271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4419</TotalTime>
  <Words>1001</Words>
  <Application>Microsoft Office PowerPoint</Application>
  <PresentationFormat>Экран (4:3)</PresentationFormat>
  <Paragraphs>315</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Яркая</vt:lpstr>
      <vt:lpstr>Презентация PowerPoint</vt:lpstr>
      <vt:lpstr>Презентация PowerPoint</vt:lpstr>
      <vt:lpstr>Этапы работы</vt:lpstr>
      <vt:lpstr>Психолого - педагогическое сопровождение</vt:lpstr>
      <vt:lpstr>Использованная литература</vt:lpstr>
      <vt:lpstr>Презентация PowerPoint</vt:lpstr>
      <vt:lpstr>Презентация PowerPoint</vt:lpstr>
      <vt:lpstr>Презентация PowerPoint</vt:lpstr>
      <vt:lpstr>Презентация PowerPoint</vt:lpstr>
      <vt:lpstr>Презентация PowerPoint</vt:lpstr>
      <vt:lpstr>Дети с особыми образовательными потребностями полноценно включены в жизнь ясли-сада</vt:lpstr>
      <vt:lpstr>"Волшебный Новый год”</vt:lpstr>
      <vt:lpstr>Работа с родителями «Жарысқа шық – жанұя!»</vt:lpstr>
      <vt:lpstr>Презентация PowerPoint</vt:lpstr>
      <vt:lpstr>Встреча с родителями  «Мы разные – мы едины!»</vt:lpstr>
      <vt:lpstr>Уголок для родителей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учреждения  «Детский сад № 46»  Аноскина Гюзель Рафековна Воспитатель подготовительной группы                 Нижний Новгород 2015г.</dc:title>
  <dc:creator>Алик</dc:creator>
  <cp:lastModifiedBy>UMC-ESBOL</cp:lastModifiedBy>
  <cp:revision>302</cp:revision>
  <dcterms:created xsi:type="dcterms:W3CDTF">2015-10-15T08:06:59Z</dcterms:created>
  <dcterms:modified xsi:type="dcterms:W3CDTF">2021-05-21T06:18:17Z</dcterms:modified>
</cp:coreProperties>
</file>