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32" r:id="rId3"/>
    <p:sldId id="310" r:id="rId4"/>
    <p:sldId id="311" r:id="rId5"/>
    <p:sldId id="367" r:id="rId6"/>
    <p:sldId id="278" r:id="rId7"/>
    <p:sldId id="275" r:id="rId8"/>
    <p:sldId id="345" r:id="rId9"/>
    <p:sldId id="308" r:id="rId10"/>
    <p:sldId id="340" r:id="rId11"/>
    <p:sldId id="339" r:id="rId12"/>
    <p:sldId id="338" r:id="rId13"/>
    <p:sldId id="336" r:id="rId14"/>
    <p:sldId id="368" r:id="rId15"/>
    <p:sldId id="341" r:id="rId16"/>
    <p:sldId id="342" r:id="rId17"/>
    <p:sldId id="343" r:id="rId18"/>
    <p:sldId id="344" r:id="rId19"/>
    <p:sldId id="369" r:id="rId20"/>
    <p:sldId id="370" r:id="rId21"/>
    <p:sldId id="346" r:id="rId22"/>
    <p:sldId id="347" r:id="rId23"/>
    <p:sldId id="348" r:id="rId24"/>
    <p:sldId id="277" r:id="rId25"/>
    <p:sldId id="349" r:id="rId26"/>
    <p:sldId id="351" r:id="rId27"/>
    <p:sldId id="353" r:id="rId28"/>
    <p:sldId id="352" r:id="rId29"/>
    <p:sldId id="354" r:id="rId30"/>
    <p:sldId id="359" r:id="rId31"/>
    <p:sldId id="350" r:id="rId32"/>
    <p:sldId id="355" r:id="rId33"/>
    <p:sldId id="356" r:id="rId34"/>
    <p:sldId id="357" r:id="rId35"/>
    <p:sldId id="358" r:id="rId36"/>
    <p:sldId id="360" r:id="rId37"/>
    <p:sldId id="361" r:id="rId38"/>
    <p:sldId id="362" r:id="rId39"/>
    <p:sldId id="363" r:id="rId40"/>
    <p:sldId id="364" r:id="rId41"/>
    <p:sldId id="365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FFFF"/>
    <a:srgbClr val="CCCCFF"/>
    <a:srgbClr val="CCEC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706" autoAdjust="0"/>
    <p:restoredTop sz="94660"/>
  </p:normalViewPr>
  <p:slideViewPr>
    <p:cSldViewPr snapToGrid="0">
      <p:cViewPr varScale="1">
        <p:scale>
          <a:sx n="70" d="100"/>
          <a:sy n="70" d="100"/>
        </p:scale>
        <p:origin x="-127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16ADB4-7CFA-4AD5-BFE9-84368067A730}" type="doc">
      <dgm:prSet loTypeId="urn:microsoft.com/office/officeart/2005/8/layout/default#1" loCatId="list" qsTypeId="urn:microsoft.com/office/officeart/2005/8/quickstyle/3d4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DC4F9A9-F793-4F65-81E1-9A1FD4024DD4}">
      <dgm:prSet phldrT="[Текст]" custT="1"/>
      <dgm:spPr>
        <a:solidFill>
          <a:srgbClr val="66FFFF"/>
        </a:solidFill>
      </dgm:spPr>
      <dgm:t>
        <a:bodyPr/>
        <a:lstStyle/>
        <a:p>
          <a:r>
            <a:rPr lang="ru-RU" sz="2400" b="1" kern="1200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Игровые занимательные упражнения </a:t>
          </a:r>
        </a:p>
        <a:p>
          <a:r>
            <a:rPr lang="ru-RU" sz="2400" b="1" kern="1200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Центр «САТР»</a:t>
          </a:r>
        </a:p>
      </dgm:t>
    </dgm:pt>
    <dgm:pt modelId="{D70A14F2-0A20-48C0-9339-A2BC8F820384}" type="parTrans" cxnId="{D7D55CD6-8D3E-48B3-B362-FC701B310E27}">
      <dgm:prSet/>
      <dgm:spPr/>
      <dgm:t>
        <a:bodyPr/>
        <a:lstStyle/>
        <a:p>
          <a:endParaRPr lang="ru-RU"/>
        </a:p>
      </dgm:t>
    </dgm:pt>
    <dgm:pt modelId="{8BF87215-0148-4E5C-A292-ACABC4622559}" type="sibTrans" cxnId="{D7D55CD6-8D3E-48B3-B362-FC701B310E27}">
      <dgm:prSet/>
      <dgm:spPr/>
      <dgm:t>
        <a:bodyPr/>
        <a:lstStyle/>
        <a:p>
          <a:endParaRPr lang="ru-RU"/>
        </a:p>
      </dgm:t>
    </dgm:pt>
    <dgm:pt modelId="{57771890-9F9D-46AB-9BAC-561E48951CE1}">
      <dgm:prSet phldrT="[Текст]" custT="1"/>
      <dgm:spPr>
        <a:solidFill>
          <a:srgbClr val="66FFFF"/>
        </a:solidFill>
      </dgm:spPr>
      <dgm:t>
        <a:bodyPr/>
        <a:lstStyle/>
        <a:p>
          <a:r>
            <a:rPr lang="ru-RU" sz="2300" b="1" kern="1200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Компьютерные офтальмологические </a:t>
          </a:r>
          <a:r>
            <a:rPr lang="ru-RU" sz="2400" b="1" kern="1200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тренажеры</a:t>
          </a:r>
        </a:p>
        <a:p>
          <a:r>
            <a:rPr lang="ru-RU" sz="2300" b="1" kern="1200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(элементы)</a:t>
          </a:r>
        </a:p>
      </dgm:t>
    </dgm:pt>
    <dgm:pt modelId="{7C62CA1B-995D-4A35-9CE5-B8730ADB80D0}" type="parTrans" cxnId="{0DEC11F7-16C9-4808-A208-92D31944670C}">
      <dgm:prSet/>
      <dgm:spPr/>
      <dgm:t>
        <a:bodyPr/>
        <a:lstStyle/>
        <a:p>
          <a:endParaRPr lang="ru-RU"/>
        </a:p>
      </dgm:t>
    </dgm:pt>
    <dgm:pt modelId="{FDDB8A24-BB22-4AE4-879E-970673628B68}" type="sibTrans" cxnId="{0DEC11F7-16C9-4808-A208-92D31944670C}">
      <dgm:prSet/>
      <dgm:spPr/>
      <dgm:t>
        <a:bodyPr/>
        <a:lstStyle/>
        <a:p>
          <a:endParaRPr lang="ru-RU"/>
        </a:p>
      </dgm:t>
    </dgm:pt>
    <dgm:pt modelId="{59959FA8-0216-4272-88C4-3274DE8499BD}">
      <dgm:prSet phldrT="[Текст]" custT="1"/>
      <dgm:spPr>
        <a:solidFill>
          <a:srgbClr val="66FFFF"/>
        </a:solidFill>
      </dgm:spPr>
      <dgm:t>
        <a:bodyPr/>
        <a:lstStyle/>
        <a:p>
          <a:r>
            <a:rPr lang="ru-RU" sz="2400" b="1" kern="1200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Мультимедийные зрительные гимнастик</a:t>
          </a:r>
          <a:r>
            <a:rPr lang="ru-RU" sz="2300" b="1" kern="1200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</a:t>
          </a:r>
        </a:p>
      </dgm:t>
    </dgm:pt>
    <dgm:pt modelId="{D6AC6637-8F47-4CF5-B834-94E933CFB8D6}" type="parTrans" cxnId="{9CFD3E34-EFCF-47FC-A1B5-733869405A54}">
      <dgm:prSet/>
      <dgm:spPr/>
      <dgm:t>
        <a:bodyPr/>
        <a:lstStyle/>
        <a:p>
          <a:endParaRPr lang="ru-RU"/>
        </a:p>
      </dgm:t>
    </dgm:pt>
    <dgm:pt modelId="{517399C6-E187-44B9-B258-FFB659B785C0}" type="sibTrans" cxnId="{9CFD3E34-EFCF-47FC-A1B5-733869405A54}">
      <dgm:prSet/>
      <dgm:spPr/>
      <dgm:t>
        <a:bodyPr/>
        <a:lstStyle/>
        <a:p>
          <a:endParaRPr lang="ru-RU"/>
        </a:p>
      </dgm:t>
    </dgm:pt>
    <dgm:pt modelId="{7A132D7A-10CB-4CC0-A3B4-2689C84C09EE}">
      <dgm:prSet phldrT="[Текст]" custT="1"/>
      <dgm:spPr>
        <a:solidFill>
          <a:srgbClr val="66FFFF"/>
        </a:solidFill>
      </dgm:spPr>
      <dgm:t>
        <a:bodyPr/>
        <a:lstStyle/>
        <a:p>
          <a:r>
            <a:rPr lang="ru-RU" sz="2400" b="1" kern="1200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Тетради домашних заданий</a:t>
          </a:r>
        </a:p>
      </dgm:t>
    </dgm:pt>
    <dgm:pt modelId="{B39855DF-ABAD-4C17-9EB3-37F031A2DD4D}" type="parTrans" cxnId="{E47227A2-7485-4D47-A065-D727A3C37C1E}">
      <dgm:prSet/>
      <dgm:spPr/>
      <dgm:t>
        <a:bodyPr/>
        <a:lstStyle/>
        <a:p>
          <a:endParaRPr lang="ru-RU"/>
        </a:p>
      </dgm:t>
    </dgm:pt>
    <dgm:pt modelId="{72AB1D68-6DC9-4B0F-8BB6-C3536F905D02}" type="sibTrans" cxnId="{E47227A2-7485-4D47-A065-D727A3C37C1E}">
      <dgm:prSet/>
      <dgm:spPr/>
      <dgm:t>
        <a:bodyPr/>
        <a:lstStyle/>
        <a:p>
          <a:endParaRPr lang="ru-RU"/>
        </a:p>
      </dgm:t>
    </dgm:pt>
    <dgm:pt modelId="{186EE014-F768-4C20-8A1F-25C307D0C67C}">
      <dgm:prSet phldrT="[Текст]" custT="1"/>
      <dgm:spPr>
        <a:solidFill>
          <a:srgbClr val="66FFFF"/>
        </a:solidFill>
      </dgm:spPr>
      <dgm:t>
        <a:bodyPr/>
        <a:lstStyle/>
        <a:p>
          <a:r>
            <a:rPr lang="ru-RU" sz="2400" b="1" kern="1200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Консультации тифлопедагога</a:t>
          </a:r>
        </a:p>
      </dgm:t>
    </dgm:pt>
    <dgm:pt modelId="{D8E69018-8E17-4002-B02E-4D482EE14CF6}" type="parTrans" cxnId="{0E6172D8-18B9-4B86-845B-62A03B6FD8D7}">
      <dgm:prSet/>
      <dgm:spPr/>
      <dgm:t>
        <a:bodyPr/>
        <a:lstStyle/>
        <a:p>
          <a:endParaRPr lang="ru-RU"/>
        </a:p>
      </dgm:t>
    </dgm:pt>
    <dgm:pt modelId="{AF425447-AB47-4D45-AE91-3AECD96E5F69}" type="sibTrans" cxnId="{0E6172D8-18B9-4B86-845B-62A03B6FD8D7}">
      <dgm:prSet/>
      <dgm:spPr/>
      <dgm:t>
        <a:bodyPr/>
        <a:lstStyle/>
        <a:p>
          <a:endParaRPr lang="ru-RU"/>
        </a:p>
      </dgm:t>
    </dgm:pt>
    <dgm:pt modelId="{541435D0-F73D-4723-8BC0-3B77C963EDBD}" type="pres">
      <dgm:prSet presAssocID="{F816ADB4-7CFA-4AD5-BFE9-84368067A73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5D4084-9EFB-4BEB-AF8A-D72C97C4A3E4}" type="pres">
      <dgm:prSet presAssocID="{7DC4F9A9-F793-4F65-81E1-9A1FD4024DD4}" presName="node" presStyleLbl="node1" presStyleIdx="0" presStyleCnt="5" custLinFactNeighborX="3968" custLinFactNeighborY="-16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4A447B-44C1-449F-BC6E-4E977ED42CFE}" type="pres">
      <dgm:prSet presAssocID="{8BF87215-0148-4E5C-A292-ACABC4622559}" presName="sibTrans" presStyleCnt="0"/>
      <dgm:spPr/>
    </dgm:pt>
    <dgm:pt modelId="{87314C03-982E-4C6D-83F3-1C9A217BDFFC}" type="pres">
      <dgm:prSet presAssocID="{57771890-9F9D-46AB-9BAC-561E48951CE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5E6C47-B095-4C7D-9282-FC5E4C2C0313}" type="pres">
      <dgm:prSet presAssocID="{FDDB8A24-BB22-4AE4-879E-970673628B68}" presName="sibTrans" presStyleCnt="0"/>
      <dgm:spPr/>
    </dgm:pt>
    <dgm:pt modelId="{CF432E98-892B-4123-9067-EC8A15FBB8F1}" type="pres">
      <dgm:prSet presAssocID="{59959FA8-0216-4272-88C4-3274DE8499BD}" presName="node" presStyleLbl="node1" presStyleIdx="2" presStyleCnt="5" custLinFactNeighborX="-11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0F9BD8-C3FA-418A-A76D-A2AF70EB8285}" type="pres">
      <dgm:prSet presAssocID="{517399C6-E187-44B9-B258-FFB659B785C0}" presName="sibTrans" presStyleCnt="0"/>
      <dgm:spPr/>
    </dgm:pt>
    <dgm:pt modelId="{53A32933-C285-47E8-B96D-F18CB8BA86EE}" type="pres">
      <dgm:prSet presAssocID="{7A132D7A-10CB-4CC0-A3B4-2689C84C09EE}" presName="node" presStyleLbl="node1" presStyleIdx="3" presStyleCnt="5" custLinFactNeighborX="-7440" custLinFactNeighborY="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756A4A-024E-4D27-A691-1B7C754626FB}" type="pres">
      <dgm:prSet presAssocID="{72AB1D68-6DC9-4B0F-8BB6-C3536F905D02}" presName="sibTrans" presStyleCnt="0"/>
      <dgm:spPr/>
    </dgm:pt>
    <dgm:pt modelId="{1E60B8E7-D2B9-454B-B8B7-ED83B8F3A60F}" type="pres">
      <dgm:prSet presAssocID="{186EE014-F768-4C20-8A1F-25C307D0C67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E6C6F9C-AAE0-44EE-8E9A-F1A3E8012948}" type="presOf" srcId="{F816ADB4-7CFA-4AD5-BFE9-84368067A730}" destId="{541435D0-F73D-4723-8BC0-3B77C963EDBD}" srcOrd="0" destOrd="0" presId="urn:microsoft.com/office/officeart/2005/8/layout/default#1"/>
    <dgm:cxn modelId="{0C5F4198-C913-4151-BFC9-91CF839C1A9C}" type="presOf" srcId="{7A132D7A-10CB-4CC0-A3B4-2689C84C09EE}" destId="{53A32933-C285-47E8-B96D-F18CB8BA86EE}" srcOrd="0" destOrd="0" presId="urn:microsoft.com/office/officeart/2005/8/layout/default#1"/>
    <dgm:cxn modelId="{0E6172D8-18B9-4B86-845B-62A03B6FD8D7}" srcId="{F816ADB4-7CFA-4AD5-BFE9-84368067A730}" destId="{186EE014-F768-4C20-8A1F-25C307D0C67C}" srcOrd="4" destOrd="0" parTransId="{D8E69018-8E17-4002-B02E-4D482EE14CF6}" sibTransId="{AF425447-AB47-4D45-AE91-3AECD96E5F69}"/>
    <dgm:cxn modelId="{E47227A2-7485-4D47-A065-D727A3C37C1E}" srcId="{F816ADB4-7CFA-4AD5-BFE9-84368067A730}" destId="{7A132D7A-10CB-4CC0-A3B4-2689C84C09EE}" srcOrd="3" destOrd="0" parTransId="{B39855DF-ABAD-4C17-9EB3-37F031A2DD4D}" sibTransId="{72AB1D68-6DC9-4B0F-8BB6-C3536F905D02}"/>
    <dgm:cxn modelId="{13EC6160-FEE9-440A-BA4D-F9C63706169D}" type="presOf" srcId="{59959FA8-0216-4272-88C4-3274DE8499BD}" destId="{CF432E98-892B-4123-9067-EC8A15FBB8F1}" srcOrd="0" destOrd="0" presId="urn:microsoft.com/office/officeart/2005/8/layout/default#1"/>
    <dgm:cxn modelId="{0DEC11F7-16C9-4808-A208-92D31944670C}" srcId="{F816ADB4-7CFA-4AD5-BFE9-84368067A730}" destId="{57771890-9F9D-46AB-9BAC-561E48951CE1}" srcOrd="1" destOrd="0" parTransId="{7C62CA1B-995D-4A35-9CE5-B8730ADB80D0}" sibTransId="{FDDB8A24-BB22-4AE4-879E-970673628B68}"/>
    <dgm:cxn modelId="{D7D55CD6-8D3E-48B3-B362-FC701B310E27}" srcId="{F816ADB4-7CFA-4AD5-BFE9-84368067A730}" destId="{7DC4F9A9-F793-4F65-81E1-9A1FD4024DD4}" srcOrd="0" destOrd="0" parTransId="{D70A14F2-0A20-48C0-9339-A2BC8F820384}" sibTransId="{8BF87215-0148-4E5C-A292-ACABC4622559}"/>
    <dgm:cxn modelId="{6E612F89-CCF2-4209-BA96-01E09B1C98A2}" type="presOf" srcId="{57771890-9F9D-46AB-9BAC-561E48951CE1}" destId="{87314C03-982E-4C6D-83F3-1C9A217BDFFC}" srcOrd="0" destOrd="0" presId="urn:microsoft.com/office/officeart/2005/8/layout/default#1"/>
    <dgm:cxn modelId="{3BB6FAE2-765E-41FF-8542-07A272187C76}" type="presOf" srcId="{7DC4F9A9-F793-4F65-81E1-9A1FD4024DD4}" destId="{635D4084-9EFB-4BEB-AF8A-D72C97C4A3E4}" srcOrd="0" destOrd="0" presId="urn:microsoft.com/office/officeart/2005/8/layout/default#1"/>
    <dgm:cxn modelId="{9CFD3E34-EFCF-47FC-A1B5-733869405A54}" srcId="{F816ADB4-7CFA-4AD5-BFE9-84368067A730}" destId="{59959FA8-0216-4272-88C4-3274DE8499BD}" srcOrd="2" destOrd="0" parTransId="{D6AC6637-8F47-4CF5-B834-94E933CFB8D6}" sibTransId="{517399C6-E187-44B9-B258-FFB659B785C0}"/>
    <dgm:cxn modelId="{816DF3DB-15FD-4D0C-8E71-56BECD8F1D02}" type="presOf" srcId="{186EE014-F768-4C20-8A1F-25C307D0C67C}" destId="{1E60B8E7-D2B9-454B-B8B7-ED83B8F3A60F}" srcOrd="0" destOrd="0" presId="urn:microsoft.com/office/officeart/2005/8/layout/default#1"/>
    <dgm:cxn modelId="{8E1D8CF2-0A3D-48B0-AA78-83E1F5072631}" type="presParOf" srcId="{541435D0-F73D-4723-8BC0-3B77C963EDBD}" destId="{635D4084-9EFB-4BEB-AF8A-D72C97C4A3E4}" srcOrd="0" destOrd="0" presId="urn:microsoft.com/office/officeart/2005/8/layout/default#1"/>
    <dgm:cxn modelId="{E2879790-5038-4C23-A8FD-302C232A616D}" type="presParOf" srcId="{541435D0-F73D-4723-8BC0-3B77C963EDBD}" destId="{6D4A447B-44C1-449F-BC6E-4E977ED42CFE}" srcOrd="1" destOrd="0" presId="urn:microsoft.com/office/officeart/2005/8/layout/default#1"/>
    <dgm:cxn modelId="{B833F506-E6AB-4E55-B7A5-D08A39A05CC2}" type="presParOf" srcId="{541435D0-F73D-4723-8BC0-3B77C963EDBD}" destId="{87314C03-982E-4C6D-83F3-1C9A217BDFFC}" srcOrd="2" destOrd="0" presId="urn:microsoft.com/office/officeart/2005/8/layout/default#1"/>
    <dgm:cxn modelId="{BB931006-61C6-4361-B4B3-8DBAEAAD6DB1}" type="presParOf" srcId="{541435D0-F73D-4723-8BC0-3B77C963EDBD}" destId="{C65E6C47-B095-4C7D-9282-FC5E4C2C0313}" srcOrd="3" destOrd="0" presId="urn:microsoft.com/office/officeart/2005/8/layout/default#1"/>
    <dgm:cxn modelId="{83E82C8D-7ED7-4055-8E61-9DF0D3C2C08C}" type="presParOf" srcId="{541435D0-F73D-4723-8BC0-3B77C963EDBD}" destId="{CF432E98-892B-4123-9067-EC8A15FBB8F1}" srcOrd="4" destOrd="0" presId="urn:microsoft.com/office/officeart/2005/8/layout/default#1"/>
    <dgm:cxn modelId="{EC51FD8F-288E-4412-84D3-674FA9702E0A}" type="presParOf" srcId="{541435D0-F73D-4723-8BC0-3B77C963EDBD}" destId="{9C0F9BD8-C3FA-418A-A76D-A2AF70EB8285}" srcOrd="5" destOrd="0" presId="urn:microsoft.com/office/officeart/2005/8/layout/default#1"/>
    <dgm:cxn modelId="{0BDFCC40-5D33-4DE9-BAD4-B011A56D2EBA}" type="presParOf" srcId="{541435D0-F73D-4723-8BC0-3B77C963EDBD}" destId="{53A32933-C285-47E8-B96D-F18CB8BA86EE}" srcOrd="6" destOrd="0" presId="urn:microsoft.com/office/officeart/2005/8/layout/default#1"/>
    <dgm:cxn modelId="{7654BAE3-D40D-4118-9C16-D15F43362C01}" type="presParOf" srcId="{541435D0-F73D-4723-8BC0-3B77C963EDBD}" destId="{32756A4A-024E-4D27-A691-1B7C754626FB}" srcOrd="7" destOrd="0" presId="urn:microsoft.com/office/officeart/2005/8/layout/default#1"/>
    <dgm:cxn modelId="{30B13155-FF94-4BCB-B340-ADD3EC36E590}" type="presParOf" srcId="{541435D0-F73D-4723-8BC0-3B77C963EDBD}" destId="{1E60B8E7-D2B9-454B-B8B7-ED83B8F3A60F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8A068E-6673-41AD-9B68-A7254F7FAA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797C57D-FC96-4596-BE14-90081E17C3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7D698C4-202C-43C2-8B09-6187B582E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1E41E-3D0E-4796-AFD8-E8F18C298AC8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7F33013-4D95-42C0-AFF9-1E4F17931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559233B-C6EE-42BA-9C57-56B6829F0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ABB5B-497E-4765-8A3E-3426EFF3C2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308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55FD9D-91B8-4800-8863-14A24438D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21D4D44-CB21-45C6-8DB8-C7B8439B23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6B504B7-3045-4872-B4BE-CA7B094F0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1E41E-3D0E-4796-AFD8-E8F18C298AC8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25EBA12-E4B1-4574-BBB2-EC213071C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86A6DBD-66E8-455E-8848-8A0AAF8D6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ABB5B-497E-4765-8A3E-3426EFF3C2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592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8C23FDC-CD5F-4ABD-860F-67A2890B83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7148397-91AF-4342-A525-43B616052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88DD203-DCBB-463E-A519-9606F5B00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1E41E-3D0E-4796-AFD8-E8F18C298AC8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0F149BB-1CB4-437D-A6CC-3CA01FB6C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A223624-E64C-4FF7-A7B5-26B43B9D7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ABB5B-497E-4765-8A3E-3426EFF3C2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587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2E06D6D-F8A1-4DE4-8C0C-53226D978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0457E41-973D-4C99-8BE6-66FBC5FFF8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6738AF7-2024-46AD-B75D-E8521C0E0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1E41E-3D0E-4796-AFD8-E8F18C298AC8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58AC0B-F272-4D91-9F89-4D283696C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FAE7487-69AE-4B9B-AC8F-0839AA98E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ABB5B-497E-4765-8A3E-3426EFF3C2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895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CE8046-0255-4412-B875-4AAEBADB0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88A0ADD-7024-4E01-9231-D88928E99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60C009D-57E0-4D7F-BDC1-D23D9F8A8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1E41E-3D0E-4796-AFD8-E8F18C298AC8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426B22E-6562-4ED6-9DB7-C941992F5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2C60EAF-ABA2-4A54-AD3E-77AF5121D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ABB5B-497E-4765-8A3E-3426EFF3C2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158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9EF567-2AB5-407B-8801-ED13B724E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741DB30-330E-41BA-8A23-66C404CD9F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705FFE1-2359-45E5-809E-0D1F3FCED1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AB62BBC-81BE-4089-8F74-6B53F7296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1E41E-3D0E-4796-AFD8-E8F18C298AC8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BC72008-CA92-4F11-955D-360160FFD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94AD610-4DD6-45DC-B295-BBB30A0A7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ABB5B-497E-4765-8A3E-3426EFF3C2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265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9A2C56-D413-4B8B-B35D-4B9FED540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4B90B4F-40B7-4DC1-84FB-046D22CE4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D817BDF-89CC-4E18-951D-5A8D6BC60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CEDDCC67-4B44-472F-9BAA-3B87722E60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B6F86E1-56F5-4C30-A255-82160EDC98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808CA94B-CC5D-4814-9BFA-F94D7A303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1E41E-3D0E-4796-AFD8-E8F18C298AC8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2278AB16-F704-42B1-B330-B63F8EDBD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9710CF8A-27E3-458A-8BD0-26C2AACD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ABB5B-497E-4765-8A3E-3426EFF3C2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609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9DB45C-7A6B-45A9-9EDD-8A5C475F5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317F3B2C-EF5C-4BFD-921D-394C61A37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1E41E-3D0E-4796-AFD8-E8F18C298AC8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304160A-6F9F-4AA9-9B86-E5A5EBF8A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3FE45A4-3F1F-4B3D-BA42-7439B5B14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ABB5B-497E-4765-8A3E-3426EFF3C2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55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72163C1-143F-4C63-BFF0-7FDA145D8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1E41E-3D0E-4796-AFD8-E8F18C298AC8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9679199-C86D-4D72-9C41-22EE86EF5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FD21A5D-1122-4241-923D-A8B069A2F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ABB5B-497E-4765-8A3E-3426EFF3C2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911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583ABA-172D-405C-A4AE-55631A68E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FB51A55-461B-419C-873B-9AD9A15ED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9388629-20C2-4626-928E-A1DF45B959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2FD79E9-394E-4F9F-BEFA-7E6680BF4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1E41E-3D0E-4796-AFD8-E8F18C298AC8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E74F2E1-36E1-4C91-952A-0350A5A4E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47E337A-A3F6-47C8-B77F-77FDE9C9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ABB5B-497E-4765-8A3E-3426EFF3C2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546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7EB662-1776-40E6-89D0-82C160535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254D3C7-4FC2-4802-A7BE-CF93C36A1D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CB0F10F-C9E4-4B3D-9E8D-00BB05A1EB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5E64A53-38BD-4A5F-A92D-CAD4AF799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1E41E-3D0E-4796-AFD8-E8F18C298AC8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A8F0430-B7D2-4C32-B744-9E1F6BE9B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31CD941-7667-4D52-97A9-D4BFF3D33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ABB5B-497E-4765-8A3E-3426EFF3C2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569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7DF4A08-3F57-4357-B195-F71FCDDD7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ADC5D85-B8C6-4256-9D1F-C6373BA581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8DBABC2-6B9D-46F3-A3EF-546A3C58A7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1E41E-3D0E-4796-AFD8-E8F18C298AC8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614DA89-EAC2-4594-A487-CFF84C9BF3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C54D16C-408D-4D08-BF06-5663C164C7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ABB5B-497E-4765-8A3E-3426EFF3C2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870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желтый градиент геометрический фон, оживленный, желтый, фон Фоновое  изображение для бесплатной загрузк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" y="-1"/>
            <a:ext cx="12189073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ГБДОУ д/с №15 - Главная">
            <a:extLst>
              <a:ext uri="{FF2B5EF4-FFF2-40B4-BE49-F238E27FC236}">
                <a16:creationId xmlns:a16="http://schemas.microsoft.com/office/drawing/2014/main" xmlns="" id="{D88B576C-38FD-4809-A527-F49F33627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485" y="234467"/>
            <a:ext cx="7160964" cy="641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609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желтый градиент геометрический фон, оживленный, желтый, фон Фоновое  изображение для бесплатной загрузки">
            <a:extLst>
              <a:ext uri="{FF2B5EF4-FFF2-40B4-BE49-F238E27FC236}">
                <a16:creationId xmlns:a16="http://schemas.microsoft.com/office/drawing/2014/main" xmlns="" id="{8725371B-9329-4D67-A9A8-7D25813211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190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01433F-29D6-4E7E-A6D1-4A4E11068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630"/>
            <a:ext cx="10515600" cy="1137139"/>
          </a:xfrm>
        </p:spPr>
        <p:txBody>
          <a:bodyPr>
            <a:normAutofit/>
          </a:bodyPr>
          <a:lstStyle/>
          <a:p>
            <a:pPr algn="ctr"/>
            <a:r>
              <a:rPr lang="kk-KZ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этап.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Подборка материалов 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xmlns="" id="{632402BE-A84A-4D11-BB81-EB3D526403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2668681"/>
              </p:ext>
            </p:extLst>
          </p:nvPr>
        </p:nvGraphicFramePr>
        <p:xfrm>
          <a:off x="659567" y="1137138"/>
          <a:ext cx="10465633" cy="5216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4" descr="Школьный клипарт | Дети, Картинки, Школа">
            <a:extLst>
              <a:ext uri="{FF2B5EF4-FFF2-40B4-BE49-F238E27FC236}">
                <a16:creationId xmlns:a16="http://schemas.microsoft.com/office/drawing/2014/main" xmlns="" id="{1B9209D1-055B-4874-B096-E16C0375E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764" y="4804562"/>
            <a:ext cx="2315147" cy="183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680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желтый градиент геометрический фон, оживленный, желтый, фон Фоновое  изображение для бесплатной загрузки">
            <a:extLst>
              <a:ext uri="{FF2B5EF4-FFF2-40B4-BE49-F238E27FC236}">
                <a16:creationId xmlns:a16="http://schemas.microsoft.com/office/drawing/2014/main" xmlns="" id="{8725371B-9329-4D67-A9A8-7D25813211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8190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01433F-29D6-4E7E-A6D1-4A4E11068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7538"/>
            <a:ext cx="10515600" cy="1163150"/>
          </a:xfrm>
        </p:spPr>
        <p:txBody>
          <a:bodyPr>
            <a:noAutofit/>
          </a:bodyPr>
          <a:lstStyle/>
          <a:p>
            <a:pPr marL="0" algn="ctr"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Игры и упражнения национального </a:t>
            </a:r>
            <a:b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научно-практического центра коррекционной педагогики «САТР»</a:t>
            </a:r>
            <a:b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92B4BAC-2625-4EEB-A174-109E267FEB81}"/>
              </a:ext>
            </a:extLst>
          </p:cNvPr>
          <p:cNvPicPr/>
          <p:nvPr/>
        </p:nvPicPr>
        <p:blipFill rotWithShape="1">
          <a:blip r:embed="rId3" cstate="print"/>
          <a:srcRect l="25496" t="17150" r="25353" b="21197"/>
          <a:stretch/>
        </p:blipFill>
        <p:spPr bwMode="auto">
          <a:xfrm>
            <a:off x="2459546" y="1787037"/>
            <a:ext cx="7262813" cy="4543425"/>
          </a:xfrm>
          <a:prstGeom prst="roundRect">
            <a:avLst>
              <a:gd name="adj" fmla="val 16667"/>
            </a:avLst>
          </a:prstGeom>
          <a:ln w="57150"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72093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желтый градиент геометрический фон, оживленный, желтый, фон Фоновое  изображение для бесплатной загрузки">
            <a:extLst>
              <a:ext uri="{FF2B5EF4-FFF2-40B4-BE49-F238E27FC236}">
                <a16:creationId xmlns:a16="http://schemas.microsoft.com/office/drawing/2014/main" xmlns="" id="{8725371B-9329-4D67-A9A8-7D25813211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8190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01433F-29D6-4E7E-A6D1-4A4E11068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   ЦВЕТА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7" name="Содержимое 3">
            <a:extLst>
              <a:ext uri="{FF2B5EF4-FFF2-40B4-BE49-F238E27FC236}">
                <a16:creationId xmlns:a16="http://schemas.microsoft.com/office/drawing/2014/main" xmlns="" id="{435AAC68-E43F-448E-9EBA-7073A88D04A7}"/>
              </a:ext>
            </a:extLst>
          </p:cNvPr>
          <p:cNvPicPr>
            <a:picLocks/>
          </p:cNvPicPr>
          <p:nvPr/>
        </p:nvPicPr>
        <p:blipFill>
          <a:blip r:embed="rId3" cstate="print"/>
          <a:srcRect l="24942" t="16542" r="26732" b="16636"/>
          <a:stretch>
            <a:fillRect/>
          </a:stretch>
        </p:blipFill>
        <p:spPr bwMode="auto">
          <a:xfrm>
            <a:off x="1123407" y="1811386"/>
            <a:ext cx="4728752" cy="33986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Содержимое 3">
            <a:extLst>
              <a:ext uri="{FF2B5EF4-FFF2-40B4-BE49-F238E27FC236}">
                <a16:creationId xmlns:a16="http://schemas.microsoft.com/office/drawing/2014/main" xmlns="" id="{3183A250-2581-41EB-8BF0-86FCFA05BA45}"/>
              </a:ext>
            </a:extLst>
          </p:cNvPr>
          <p:cNvPicPr>
            <a:picLocks/>
          </p:cNvPicPr>
          <p:nvPr/>
        </p:nvPicPr>
        <p:blipFill>
          <a:blip r:embed="rId4" cstate="print"/>
          <a:srcRect l="25548" t="15910" r="25263" b="17268"/>
          <a:stretch>
            <a:fillRect/>
          </a:stretch>
        </p:blipFill>
        <p:spPr bwMode="auto">
          <a:xfrm>
            <a:off x="6320090" y="2549294"/>
            <a:ext cx="4574333" cy="32790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2460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желтый градиент геометрический фон, оживленный, желтый, фон Фоновое  изображение для бесплатной загрузки">
            <a:extLst>
              <a:ext uri="{FF2B5EF4-FFF2-40B4-BE49-F238E27FC236}">
                <a16:creationId xmlns:a16="http://schemas.microsoft.com/office/drawing/2014/main" xmlns="" id="{CADB2F9B-25E7-4ACE-95C2-FDF42868B4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BD7CF4-4B0E-44DD-8F0B-3EDCB8940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2243"/>
            <a:ext cx="10515600" cy="85774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  ЦВЕТА  И ФОРМЫ 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AFBFB7B-BD1C-411F-8388-B86E8235ED86}"/>
              </a:ext>
            </a:extLst>
          </p:cNvPr>
          <p:cNvPicPr/>
          <p:nvPr/>
        </p:nvPicPr>
        <p:blipFill rotWithShape="1">
          <a:blip r:embed="rId3" cstate="print"/>
          <a:srcRect l="24599" t="16571" r="25200" b="19669"/>
          <a:stretch/>
        </p:blipFill>
        <p:spPr bwMode="auto">
          <a:xfrm>
            <a:off x="725492" y="1587997"/>
            <a:ext cx="5164183" cy="36793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402C6D52-D350-4D9A-9475-08BDDFA1AC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4957" t="15850" r="25053" b="20267"/>
          <a:stretch/>
        </p:blipFill>
        <p:spPr bwMode="auto">
          <a:xfrm rot="10800000" flipH="1" flipV="1">
            <a:off x="6615167" y="2564240"/>
            <a:ext cx="4851341" cy="34619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6950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желтый градиент геометрический фон, оживленный, желтый, фон Фоновое  изображение для бесплатной загрузки">
            <a:extLst>
              <a:ext uri="{FF2B5EF4-FFF2-40B4-BE49-F238E27FC236}">
                <a16:creationId xmlns:a16="http://schemas.microsoft.com/office/drawing/2014/main" xmlns="" id="{D3C0466A-47D9-4A8A-B3CC-6FEF201A13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FB2E51-91A3-474D-AE70-0E57453AE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5928"/>
            <a:ext cx="10515600" cy="55084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с усложнением</a:t>
            </a:r>
            <a:b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FC1CFBB-C026-40E2-8A95-9A32F30F2AF4}"/>
              </a:ext>
            </a:extLst>
          </p:cNvPr>
          <p:cNvPicPr/>
          <p:nvPr/>
        </p:nvPicPr>
        <p:blipFill rotWithShape="1">
          <a:blip r:embed="rId3"/>
          <a:srcRect l="25494" t="20279" r="25280" b="19910"/>
          <a:stretch/>
        </p:blipFill>
        <p:spPr bwMode="auto">
          <a:xfrm>
            <a:off x="2886419" y="1894901"/>
            <a:ext cx="6566053" cy="40211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46858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желтый градиент геометрический фон, оживленный, желтый, фон Фоновое  изображение для бесплатной загрузки">
            <a:extLst>
              <a:ext uri="{FF2B5EF4-FFF2-40B4-BE49-F238E27FC236}">
                <a16:creationId xmlns:a16="http://schemas.microsoft.com/office/drawing/2014/main" xmlns="" id="{47A84F4C-7EFE-4B62-BC84-544FC142EB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41ECA2-89EE-40AD-8A87-224564880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2584" y="365125"/>
            <a:ext cx="7432431" cy="1325563"/>
          </a:xfrm>
        </p:spPr>
        <p:txBody>
          <a:bodyPr/>
          <a:lstStyle/>
          <a:p>
            <a:r>
              <a:rPr lang="ru-RU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      ВЕЛИЧИНЫ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66066BD2-2E5E-4490-8EDF-59392A8E8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4447" t="14720" r="23815" b="14721"/>
          <a:stretch>
            <a:fillRect/>
          </a:stretch>
        </p:blipFill>
        <p:spPr bwMode="auto">
          <a:xfrm>
            <a:off x="760326" y="1454665"/>
            <a:ext cx="5007427" cy="37185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18BC7D04-BB88-40F4-A5E8-8863A95B6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25155" t="15980" r="24524" b="15981"/>
          <a:stretch>
            <a:fillRect/>
          </a:stretch>
        </p:blipFill>
        <p:spPr bwMode="auto">
          <a:xfrm>
            <a:off x="6528079" y="2486932"/>
            <a:ext cx="4923019" cy="40059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6156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желтый градиент геометрический фон, оживленный, желтый, фон Фоновое  изображение для бесплатной загрузки">
            <a:extLst>
              <a:ext uri="{FF2B5EF4-FFF2-40B4-BE49-F238E27FC236}">
                <a16:creationId xmlns:a16="http://schemas.microsoft.com/office/drawing/2014/main" xmlns="" id="{B1C96236-D344-45F5-A294-03C3A08747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03340C-DBFB-46D8-B94A-5AD4AC023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 algn="ctr"/>
            <a:r>
              <a:rPr lang="ru-RU" sz="3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  ЦЕЛОСТНОГО  ОБРАЗА </a:t>
            </a:r>
            <a:br>
              <a:rPr lang="ru-RU" sz="3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ПРЕДМЕТА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1E64819E-BF3E-4CAE-B3B6-6349F3969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4447" t="15980" r="24524" b="15981"/>
          <a:stretch>
            <a:fillRect/>
          </a:stretch>
        </p:blipFill>
        <p:spPr bwMode="auto">
          <a:xfrm>
            <a:off x="2661139" y="1418492"/>
            <a:ext cx="6684698" cy="4958862"/>
          </a:xfrm>
          <a:prstGeom prst="roundRect">
            <a:avLst>
              <a:gd name="adj" fmla="val 16667"/>
            </a:avLst>
          </a:prstGeom>
          <a:ln w="5715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58167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желтый градиент геометрический фон, оживленный, желтый, фон Фоновое  изображение для бесплатной загрузки">
            <a:extLst>
              <a:ext uri="{FF2B5EF4-FFF2-40B4-BE49-F238E27FC236}">
                <a16:creationId xmlns:a16="http://schemas.microsoft.com/office/drawing/2014/main" xmlns="" id="{B8AFC9BA-7217-4C22-94CF-260CCBDFD8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4A41A64-663E-435A-A080-C14C3717C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  ЦЕЛОСТНОГО  ОБРАЗА </a:t>
            </a:r>
            <a:b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ПРЕДМЕТА</a:t>
            </a:r>
            <a:endParaRPr lang="ru-RU" sz="2800" dirty="0"/>
          </a:p>
        </p:txBody>
      </p:sp>
      <p:pic>
        <p:nvPicPr>
          <p:cNvPr id="5" name="Содержимое 3">
            <a:extLst>
              <a:ext uri="{FF2B5EF4-FFF2-40B4-BE49-F238E27FC236}">
                <a16:creationId xmlns:a16="http://schemas.microsoft.com/office/drawing/2014/main" xmlns="" id="{6D9AAF8C-DAE7-47EC-814F-80A6D3A3F9CD}"/>
              </a:ext>
            </a:extLst>
          </p:cNvPr>
          <p:cNvPicPr>
            <a:picLocks/>
          </p:cNvPicPr>
          <p:nvPr/>
        </p:nvPicPr>
        <p:blipFill>
          <a:blip r:embed="rId3" cstate="print"/>
          <a:srcRect l="24124" t="16364" r="24431" b="24200"/>
          <a:stretch>
            <a:fillRect/>
          </a:stretch>
        </p:blipFill>
        <p:spPr bwMode="auto">
          <a:xfrm>
            <a:off x="2965938" y="1619007"/>
            <a:ext cx="6509657" cy="4888858"/>
          </a:xfrm>
          <a:prstGeom prst="roundRect">
            <a:avLst>
              <a:gd name="adj" fmla="val 16667"/>
            </a:avLst>
          </a:prstGeom>
          <a:ln w="5715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43922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желтый градиент геометрический фон, оживленный, желтый, фон Фоновое  изображение для бесплатной загрузки">
            <a:extLst>
              <a:ext uri="{FF2B5EF4-FFF2-40B4-BE49-F238E27FC236}">
                <a16:creationId xmlns:a16="http://schemas.microsoft.com/office/drawing/2014/main" xmlns="" id="{F7CF81E4-4A7C-47DC-8CF9-91E96536C0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538942-2D9D-46C2-9F46-49680E196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Зрительное восприятие (соотнесение цветного изображения с силуэтным)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8" name="Содержимое 4">
            <a:extLst>
              <a:ext uri="{FF2B5EF4-FFF2-40B4-BE49-F238E27FC236}">
                <a16:creationId xmlns:a16="http://schemas.microsoft.com/office/drawing/2014/main" xmlns="" id="{57E894F3-3626-41E3-9C4E-A8E196B23E5D}"/>
              </a:ext>
            </a:extLst>
          </p:cNvPr>
          <p:cNvPicPr>
            <a:picLocks/>
          </p:cNvPicPr>
          <p:nvPr/>
        </p:nvPicPr>
        <p:blipFill>
          <a:blip r:embed="rId3" cstate="print"/>
          <a:srcRect l="24384" t="14319" r="24604" b="15677"/>
          <a:stretch>
            <a:fillRect/>
          </a:stretch>
        </p:blipFill>
        <p:spPr bwMode="auto">
          <a:xfrm>
            <a:off x="1346784" y="1518448"/>
            <a:ext cx="4294359" cy="5000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BD57E705-86C5-4BFF-9790-9F7315DC2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22805" t="14115" r="22684" b="14103"/>
          <a:stretch>
            <a:fillRect/>
          </a:stretch>
        </p:blipFill>
        <p:spPr bwMode="auto">
          <a:xfrm>
            <a:off x="6309423" y="1518448"/>
            <a:ext cx="4213672" cy="5000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7438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желтый градиент геометрический фон, оживленный, желтый, фон Фоновое  изображение для бесплатной загрузки">
            <a:extLst>
              <a:ext uri="{FF2B5EF4-FFF2-40B4-BE49-F238E27FC236}">
                <a16:creationId xmlns:a16="http://schemas.microsoft.com/office/drawing/2014/main" xmlns="" id="{3F00C6A4-E555-4E71-ACB8-DE8729833F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53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E957DC-3D35-492F-8697-0DD69286F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808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на зрительное внимание</a:t>
            </a:r>
            <a:b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AD32C37-8FDB-47D5-859B-705930969D4B}"/>
              </a:ext>
            </a:extLst>
          </p:cNvPr>
          <p:cNvPicPr/>
          <p:nvPr/>
        </p:nvPicPr>
        <p:blipFill rotWithShape="1">
          <a:blip r:embed="rId3"/>
          <a:srcRect l="25224" t="14733" r="24269" b="38342"/>
          <a:stretch/>
        </p:blipFill>
        <p:spPr bwMode="auto">
          <a:xfrm>
            <a:off x="1722299" y="960917"/>
            <a:ext cx="4186412" cy="261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3D74FFB-9F38-4431-8167-CD14F96F1516}"/>
              </a:ext>
            </a:extLst>
          </p:cNvPr>
          <p:cNvPicPr/>
          <p:nvPr/>
        </p:nvPicPr>
        <p:blipFill rotWithShape="1">
          <a:blip r:embed="rId4"/>
          <a:srcRect l="24853" t="17105" r="25281" b="38813"/>
          <a:stretch/>
        </p:blipFill>
        <p:spPr bwMode="auto">
          <a:xfrm>
            <a:off x="6617471" y="960917"/>
            <a:ext cx="4186411" cy="25559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28270AB-7A16-42CE-9BD6-0E082F7A1B77}"/>
              </a:ext>
            </a:extLst>
          </p:cNvPr>
          <p:cNvPicPr/>
          <p:nvPr/>
        </p:nvPicPr>
        <p:blipFill rotWithShape="1">
          <a:blip r:embed="rId5"/>
          <a:srcRect l="24693" t="17104" r="25441" b="40249"/>
          <a:stretch/>
        </p:blipFill>
        <p:spPr bwMode="auto">
          <a:xfrm>
            <a:off x="1036505" y="4023045"/>
            <a:ext cx="4385630" cy="261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6A27F36-B1DE-4C83-BD61-5CA8DC2C4BA8}"/>
              </a:ext>
            </a:extLst>
          </p:cNvPr>
          <p:cNvPicPr/>
          <p:nvPr/>
        </p:nvPicPr>
        <p:blipFill rotWithShape="1">
          <a:blip r:embed="rId6"/>
          <a:srcRect l="25013" t="17674" r="25442" b="39527"/>
          <a:stretch/>
        </p:blipFill>
        <p:spPr bwMode="auto">
          <a:xfrm>
            <a:off x="7078339" y="3880267"/>
            <a:ext cx="4385631" cy="261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50516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желтый градиент геометрический фон, оживленный, желтый, фон Фоновое  изображение для бесплатной загрузк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" y="-1"/>
            <a:ext cx="12189073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B151357C-DFCD-4D4F-BF25-B6A93CB972A1}"/>
              </a:ext>
            </a:extLst>
          </p:cNvPr>
          <p:cNvSpPr txBox="1">
            <a:spLocks/>
          </p:cNvSpPr>
          <p:nvPr/>
        </p:nvSpPr>
        <p:spPr>
          <a:xfrm>
            <a:off x="1071564" y="199292"/>
            <a:ext cx="9958386" cy="6236677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КГУ «Специальный  детский сад «</a:t>
            </a:r>
            <a:r>
              <a:rPr lang="ru-RU" sz="3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Бөбек</a:t>
            </a:r>
            <a:r>
              <a:rPr lang="ru-RU" sz="3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 </a:t>
            </a:r>
            <a:endParaRPr lang="ru-RU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С НАРУШЕНИЕМ ЗРЕНИЯ </a:t>
            </a:r>
          </a:p>
          <a:p>
            <a:pPr algn="ctr"/>
            <a:r>
              <a:rPr lang="ru-RU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ДОМАШНИХ УСЛОВИЯХ </a:t>
            </a:r>
          </a:p>
          <a:p>
            <a:pPr algn="ctr"/>
            <a:r>
              <a:rPr lang="ru-RU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ОРИЕНТИРОВКЕ В ПРОСТРАНСТВЕ И </a:t>
            </a:r>
            <a:endParaRPr lang="ru-RU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ЗРИТЕЛЬНОГО ВОСПРИЯТИЯ»</a:t>
            </a:r>
            <a:endParaRPr lang="ru-RU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5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</a:t>
            </a:r>
          </a:p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опыта работы:  </a:t>
            </a:r>
            <a:b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тифлопедагог </a:t>
            </a:r>
            <a:b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Абылгазина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Дана </a:t>
            </a:r>
            <a:b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Амангельдиевна</a:t>
            </a:r>
            <a:endParaRPr 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742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желтый градиент геометрический фон, оживленный, желтый, фон Фоновое  изображение для бесплатной загрузки">
            <a:extLst>
              <a:ext uri="{FF2B5EF4-FFF2-40B4-BE49-F238E27FC236}">
                <a16:creationId xmlns:a16="http://schemas.microsoft.com/office/drawing/2014/main" xmlns="" id="{EAA8903D-67FD-4914-9933-9E6D53438D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A2279D-9FD8-45A5-BDC3-12532FFA5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368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изменилось?»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35075EC-42B6-41F9-AEAA-F3B631969CDE}"/>
              </a:ext>
            </a:extLst>
          </p:cNvPr>
          <p:cNvPicPr/>
          <p:nvPr/>
        </p:nvPicPr>
        <p:blipFill rotWithShape="1">
          <a:blip r:embed="rId3"/>
          <a:srcRect l="25014" t="17958" r="24960" b="32726"/>
          <a:stretch/>
        </p:blipFill>
        <p:spPr bwMode="auto">
          <a:xfrm>
            <a:off x="829019" y="1543932"/>
            <a:ext cx="4984216" cy="31834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1B85C06-12FC-4E39-9E05-9FFD7B3D9E7E}"/>
              </a:ext>
            </a:extLst>
          </p:cNvPr>
          <p:cNvPicPr/>
          <p:nvPr/>
        </p:nvPicPr>
        <p:blipFill rotWithShape="1">
          <a:blip r:embed="rId4"/>
          <a:srcRect l="24853" t="17959" r="25121" b="32440"/>
          <a:stretch/>
        </p:blipFill>
        <p:spPr bwMode="auto">
          <a:xfrm>
            <a:off x="6378766" y="3031206"/>
            <a:ext cx="4847422" cy="31834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27915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желтый градиент геометрический фон, оживленный, желтый, фон Фоновое  изображение для бесплатной загрузки">
            <a:extLst>
              <a:ext uri="{FF2B5EF4-FFF2-40B4-BE49-F238E27FC236}">
                <a16:creationId xmlns:a16="http://schemas.microsoft.com/office/drawing/2014/main" xmlns="" id="{A341630E-84FC-41DB-898F-274CB324AC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926754-D633-42CA-ADB5-5F7606330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856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Офтальмологические тренажеры</a:t>
            </a:r>
          </a:p>
        </p:txBody>
      </p:sp>
      <p:pic>
        <p:nvPicPr>
          <p:cNvPr id="5" name="Рисунок 4" descr="pic">
            <a:extLst>
              <a:ext uri="{FF2B5EF4-FFF2-40B4-BE49-F238E27FC236}">
                <a16:creationId xmlns:a16="http://schemas.microsoft.com/office/drawing/2014/main" xmlns="" id="{6C279327-18C2-4086-935E-1AB0D9174E99}"/>
              </a:ext>
            </a:extLst>
          </p:cNvPr>
          <p:cNvPicPr/>
          <p:nvPr/>
        </p:nvPicPr>
        <p:blipFill rotWithShape="1">
          <a:blip r:embed="rId3" cstate="print"/>
          <a:srcRect l="12900" r="11504"/>
          <a:stretch/>
        </p:blipFill>
        <p:spPr bwMode="auto">
          <a:xfrm>
            <a:off x="2860431" y="1380307"/>
            <a:ext cx="6260123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5495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желтый градиент геометрический фон, оживленный, желтый, фон Фоновое  изображение для бесплатной загрузки">
            <a:extLst>
              <a:ext uri="{FF2B5EF4-FFF2-40B4-BE49-F238E27FC236}">
                <a16:creationId xmlns:a16="http://schemas.microsoft.com/office/drawing/2014/main" xmlns="" id="{3EB14A0D-2B9A-4A61-AD2C-DF74A65641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7D2FA4-FE5E-434A-A8FC-A2FAE0A31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339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Офтальмологические тренажеры</a:t>
            </a:r>
            <a:endParaRPr lang="ru-RU" sz="3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8CEA968-3512-419D-BB95-F57861CBB0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231" t="3247" r="3076" b="5324"/>
          <a:stretch/>
        </p:blipFill>
        <p:spPr>
          <a:xfrm>
            <a:off x="1787768" y="1195754"/>
            <a:ext cx="8897815" cy="545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40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желтый градиент геометрический фон, оживленный, желтый, фон Фоновое  изображение для бесплатной загрузки">
            <a:extLst>
              <a:ext uri="{FF2B5EF4-FFF2-40B4-BE49-F238E27FC236}">
                <a16:creationId xmlns:a16="http://schemas.microsoft.com/office/drawing/2014/main" xmlns="" id="{E8502A9C-CC43-4FCF-AC5E-69D9A975D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2706CB0-13D1-49C6-81BB-3F4C3812C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740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гимнастика</a:t>
            </a:r>
          </a:p>
        </p:txBody>
      </p:sp>
      <p:pic>
        <p:nvPicPr>
          <p:cNvPr id="5" name="Содержимое 3">
            <a:extLst>
              <a:ext uri="{FF2B5EF4-FFF2-40B4-BE49-F238E27FC236}">
                <a16:creationId xmlns:a16="http://schemas.microsoft.com/office/drawing/2014/main" xmlns="" id="{B44DA6D5-0928-495F-895E-17F00BB4C10D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 cstate="print"/>
          <a:srcRect l="24705" t="26696" r="28377" b="5908"/>
          <a:stretch/>
        </p:blipFill>
        <p:spPr bwMode="auto">
          <a:xfrm>
            <a:off x="615462" y="1236783"/>
            <a:ext cx="4988169" cy="36458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3">
            <a:extLst>
              <a:ext uri="{FF2B5EF4-FFF2-40B4-BE49-F238E27FC236}">
                <a16:creationId xmlns:a16="http://schemas.microsoft.com/office/drawing/2014/main" xmlns="" id="{E6229DC9-7A35-463F-BBED-E3EF0814D8F0}"/>
              </a:ext>
            </a:extLst>
          </p:cNvPr>
          <p:cNvPicPr>
            <a:picLocks/>
          </p:cNvPicPr>
          <p:nvPr/>
        </p:nvPicPr>
        <p:blipFill rotWithShape="1">
          <a:blip r:embed="rId4" cstate="print"/>
          <a:srcRect l="28719" t="30401" r="25686" b="15516"/>
          <a:stretch/>
        </p:blipFill>
        <p:spPr bwMode="auto">
          <a:xfrm>
            <a:off x="6096000" y="3106615"/>
            <a:ext cx="5603631" cy="35520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7626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желтый градиент геометрический фон, оживленный, желтый, фон Фоновое  изображение для бесплатной загрузк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" y="-1"/>
            <a:ext cx="12189073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6831" y="300038"/>
            <a:ext cx="11099919" cy="1871662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endParaRPr lang="ru-RU" sz="3200" b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Ребёнок получает возможность смотреть </a:t>
            </a:r>
            <a:r>
              <a:rPr lang="ru-RU" b="1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видеозанятия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изучать методические и учебные материалы, выполнять задания, предложенные педагогами, вместе с родителями. </a:t>
            </a:r>
          </a:p>
          <a:p>
            <a:pPr algn="ctr"/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1" name="Picture 3" descr="D:\УМЦ конферц инклюз дистанц с родит\Индвидуальная работа Акбота 02.04.20\Акбота 2.04.20. обучение Фото\IMG-20200407-WA01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97351" y="2471739"/>
            <a:ext cx="3934772" cy="38087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 descr="D:\УМЦ конферц инклюз дистанц с родит\Индвидуальная работа Акбота 02.04.20\Акбота 2.04.20. обучение Фото\IMG-20200406-WA0069.jpg">
            <a:extLst>
              <a:ext uri="{FF2B5EF4-FFF2-40B4-BE49-F238E27FC236}">
                <a16:creationId xmlns:a16="http://schemas.microsoft.com/office/drawing/2014/main" xmlns="" id="{2025D7D4-B4CC-4E32-8C36-034C0A2B9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2615" y="2471740"/>
            <a:ext cx="4149969" cy="38087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9228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желтый градиент геометрический фон, оживленный, желтый, фон Фоновое  изображение для бесплатной загрузки">
            <a:extLst>
              <a:ext uri="{FF2B5EF4-FFF2-40B4-BE49-F238E27FC236}">
                <a16:creationId xmlns:a16="http://schemas.microsoft.com/office/drawing/2014/main" xmlns="" id="{EE9F52C6-829E-4431-947C-1EC4E0D735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FD4D751-484A-474A-9EBC-D9FC17ACF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12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Тетради домашних заданий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949636E-0F39-47B1-9864-B38200404D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8366" t="20342" r="35865" b="9914"/>
          <a:stretch/>
        </p:blipFill>
        <p:spPr>
          <a:xfrm>
            <a:off x="2203937" y="1090246"/>
            <a:ext cx="7537939" cy="540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10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желтый градиент геометрический фон, оживленный, желтый, фон Фоновое  изображение для бесплатной загрузки">
            <a:extLst>
              <a:ext uri="{FF2B5EF4-FFF2-40B4-BE49-F238E27FC236}">
                <a16:creationId xmlns:a16="http://schemas.microsoft.com/office/drawing/2014/main" xmlns="" id="{5931D610-5DFC-4DBA-8C9B-119FA66492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89A424-663E-4F49-9DF2-B6F4A3C20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789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Тетради домашних заданий</a:t>
            </a:r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5294D43-82F2-4F05-8220-2279D76C01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8077" t="19658" r="35577" b="10940"/>
          <a:stretch/>
        </p:blipFill>
        <p:spPr>
          <a:xfrm>
            <a:off x="2297723" y="1148862"/>
            <a:ext cx="7092462" cy="519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201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желтый градиент геометрический фон, оживленный, желтый, фон Фоновое  изображение для бесплатной загрузки">
            <a:extLst>
              <a:ext uri="{FF2B5EF4-FFF2-40B4-BE49-F238E27FC236}">
                <a16:creationId xmlns:a16="http://schemas.microsoft.com/office/drawing/2014/main" xmlns="" id="{5468B574-16F4-4294-B360-E1C7C7A7CF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7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E2EC34A-D84C-44B3-BF9D-1B27721A8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52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Тетради домашних заданий</a:t>
            </a:r>
            <a:endParaRPr lang="ru-RU" sz="28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414564B-F525-4531-8D08-07D909D0A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875" t="20684" r="37597" b="14359"/>
          <a:stretch/>
        </p:blipFill>
        <p:spPr>
          <a:xfrm>
            <a:off x="2549769" y="1348154"/>
            <a:ext cx="6770077" cy="464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001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желтый градиент геометрический фон, оживленный, желтый, фон Фоновое  изображение для бесплатной загрузки">
            <a:extLst>
              <a:ext uri="{FF2B5EF4-FFF2-40B4-BE49-F238E27FC236}">
                <a16:creationId xmlns:a16="http://schemas.microsoft.com/office/drawing/2014/main" xmlns="" id="{79465E10-76BE-4A21-90AF-9FFB72702F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ACA893-D9B8-456E-9261-6CF1B9E20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167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Тетради домашних заданий</a:t>
            </a:r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3CA92C9-27CD-4305-9E28-51250CA99C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5096" t="17436" r="8125" b="9743"/>
          <a:stretch/>
        </p:blipFill>
        <p:spPr>
          <a:xfrm>
            <a:off x="2121877" y="1254369"/>
            <a:ext cx="3264878" cy="49940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5399336-3799-4A8C-82F2-00CE642B6F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6731" t="21026" r="36490" b="7546"/>
          <a:stretch/>
        </p:blipFill>
        <p:spPr>
          <a:xfrm>
            <a:off x="6096000" y="1302115"/>
            <a:ext cx="3264878" cy="489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30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желтый градиент геометрический фон, оживленный, желтый, фон Фоновое  изображение для бесплатной загрузки">
            <a:extLst>
              <a:ext uri="{FF2B5EF4-FFF2-40B4-BE49-F238E27FC236}">
                <a16:creationId xmlns:a16="http://schemas.microsoft.com/office/drawing/2014/main" xmlns="" id="{D9E3DC2D-3C7C-41B6-B619-EAE93F7CA5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B6E041-CF5E-4D1C-9100-BCAA3B092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133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для родителей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E668F76-2D46-4DF3-968D-9726FB6057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7019" t="20684" r="7403" b="15042"/>
          <a:stretch/>
        </p:blipFill>
        <p:spPr>
          <a:xfrm>
            <a:off x="250933" y="1045331"/>
            <a:ext cx="5745132" cy="37373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F4C46C2-3092-4403-9223-3E135DA885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7596" t="20513" r="36827" b="15214"/>
          <a:stretch/>
        </p:blipFill>
        <p:spPr>
          <a:xfrm>
            <a:off x="6220918" y="2790581"/>
            <a:ext cx="5675178" cy="386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71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желтый градиент геометрический фон, оживленный, желтый, фон Фоновое  изображение для бесплатной загрузк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" y="-1"/>
            <a:ext cx="12189073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1087" y="351337"/>
            <a:ext cx="11210376" cy="54541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 связи с введением карантинных мер в стране в детских садах было организовано проведение учебно-воспитательного процесса на основе использования средств и методов дистанционного обучения.</a:t>
            </a:r>
          </a:p>
          <a:p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Школьный клипарт | Дети, Картинки, Школ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907" y="3443287"/>
            <a:ext cx="3718560" cy="294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2828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желтый градиент геометрический фон, оживленный, желтый, фон Фоновое  изображение для бесплатной загрузки">
            <a:extLst>
              <a:ext uri="{FF2B5EF4-FFF2-40B4-BE49-F238E27FC236}">
                <a16:creationId xmlns:a16="http://schemas.microsoft.com/office/drawing/2014/main" xmlns="" id="{C58A8D3E-8AEF-49F9-97F4-F308CC1C70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9B8562-ADC5-4E65-93C2-9A7F855C4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843"/>
            <a:ext cx="10515600" cy="1394085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совместной работы с родителями 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обучения родители педагогу присылают </a:t>
            </a:r>
            <a:b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ребёнком задания.</a:t>
            </a:r>
          </a:p>
        </p:txBody>
      </p:sp>
      <p:pic>
        <p:nvPicPr>
          <p:cNvPr id="5" name="Picture 2" descr="D:\УМЦ конферц инклюз дистанц с родит\IMG-20201123-WA0091.jpg">
            <a:extLst>
              <a:ext uri="{FF2B5EF4-FFF2-40B4-BE49-F238E27FC236}">
                <a16:creationId xmlns:a16="http://schemas.microsoft.com/office/drawing/2014/main" xmlns="" id="{A6FE596A-1A99-4183-9E3F-D471815D6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9016" y="1983475"/>
            <a:ext cx="3612246" cy="46758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D:\УМЦ конферц инклюз дистанц с родит\IMG-20201123-WA0100.jpg">
            <a:extLst>
              <a:ext uri="{FF2B5EF4-FFF2-40B4-BE49-F238E27FC236}">
                <a16:creationId xmlns:a16="http://schemas.microsoft.com/office/drawing/2014/main" xmlns="" id="{D9CD5586-5F5F-4E60-A26B-09A4A0381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t="12190" b="20762"/>
          <a:stretch>
            <a:fillRect/>
          </a:stretch>
        </p:blipFill>
        <p:spPr bwMode="auto">
          <a:xfrm>
            <a:off x="6745573" y="1983475"/>
            <a:ext cx="3733047" cy="46501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46711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желтый градиент геометрический фон, оживленный, желтый, фон Фоновое  изображение для бесплатной загрузки">
            <a:extLst>
              <a:ext uri="{FF2B5EF4-FFF2-40B4-BE49-F238E27FC236}">
                <a16:creationId xmlns:a16="http://schemas.microsoft.com/office/drawing/2014/main" xmlns="" id="{E52031A2-AAEA-46DE-958F-1C2CD39109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049B78-F4AA-48A2-8188-3B842DDA7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8245"/>
            <a:ext cx="10515600" cy="1395623"/>
          </a:xfrm>
        </p:spPr>
        <p:txBody>
          <a:bodyPr>
            <a:noAutofit/>
          </a:bodyPr>
          <a:lstStyle/>
          <a:p>
            <a:pPr algn="ctr"/>
            <a:r>
              <a:rPr lang="ru-RU" sz="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на развитие зрительного восприятия</a:t>
            </a:r>
            <a:b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предметы красного, зеленого, желтого, синего  цвета»</a:t>
            </a:r>
            <a:b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D:\УМЦ конферц инклюз дистанц с родит\Индвидуальная работа Акбота 02.04.20\Акбота 2.04.20. обучение Фото\IMG-20200407-WA0121.jpg">
            <a:extLst>
              <a:ext uri="{FF2B5EF4-FFF2-40B4-BE49-F238E27FC236}">
                <a16:creationId xmlns:a16="http://schemas.microsoft.com/office/drawing/2014/main" xmlns="" id="{1C6B88FC-D0ED-4B1E-83CB-BFBC13E31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0367" y="2198064"/>
            <a:ext cx="3537679" cy="37966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D:\УМЦ конферц инклюз дистанц с родит\Индвидуальная работа Акбота 02.04.20\IMG-20200402-WA0078.jpg">
            <a:extLst>
              <a:ext uri="{FF2B5EF4-FFF2-40B4-BE49-F238E27FC236}">
                <a16:creationId xmlns:a16="http://schemas.microsoft.com/office/drawing/2014/main" xmlns="" id="{2BC03043-F5CC-4833-A0A7-D2C1125EA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6915" y="2235891"/>
            <a:ext cx="3713563" cy="37209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49970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желтый градиент геометрический фон, оживленный, желтый, фон Фоновое  изображение для бесплатной загрузки">
            <a:extLst>
              <a:ext uri="{FF2B5EF4-FFF2-40B4-BE49-F238E27FC236}">
                <a16:creationId xmlns:a16="http://schemas.microsoft.com/office/drawing/2014/main" xmlns="" id="{7DF0F437-7FFE-430C-B8D3-7B46DEE11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" y="0"/>
            <a:ext cx="12189073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514011-4A20-416D-B502-53FA8A265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15" y="314793"/>
            <a:ext cx="10515600" cy="145053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Упражнения на развитие зрительно-моторной координации</a:t>
            </a:r>
            <a:br>
              <a:rPr lang="ru-RU" sz="3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«Помоги машинам проехать дорогу»</a:t>
            </a:r>
            <a:r>
              <a:rPr lang="ru-RU" dirty="0">
                <a:solidFill>
                  <a:srgbClr val="0000FF"/>
                </a:solidFill>
              </a:rPr>
              <a:t/>
            </a:r>
            <a:br>
              <a:rPr lang="ru-RU" dirty="0">
                <a:solidFill>
                  <a:srgbClr val="0000FF"/>
                </a:solidFill>
              </a:rPr>
            </a:b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5" name="Picture 2" descr="D:\УМЦ конферц инклюз дистанц с родит\Индвидуальная работа Акбота 02.04.20\Акбота 2.04.20. обучение Фото\IMG-20200403-WA0072.jpg">
            <a:extLst>
              <a:ext uri="{FF2B5EF4-FFF2-40B4-BE49-F238E27FC236}">
                <a16:creationId xmlns:a16="http://schemas.microsoft.com/office/drawing/2014/main" xmlns="" id="{01FBC25F-1AD1-45AF-8951-F43E4702B6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7022" y="2046434"/>
            <a:ext cx="4461375" cy="40199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D:\УМЦ конферц инклюз дистанц с родит\Индвидуальная работа Акбота 02.04.20\IMG-20200402-WA0067.jpg">
            <a:extLst>
              <a:ext uri="{FF2B5EF4-FFF2-40B4-BE49-F238E27FC236}">
                <a16:creationId xmlns:a16="http://schemas.microsoft.com/office/drawing/2014/main" xmlns="" id="{623DE474-C356-4354-B719-3892DCA09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5015" y="2028677"/>
            <a:ext cx="4307759" cy="40199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167302" y="116412"/>
            <a:ext cx="184731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4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4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4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05767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желтый градиент геометрический фон, оживленный, желтый, фон Фоновое  изображение для бесплатной загрузки">
            <a:extLst>
              <a:ext uri="{FF2B5EF4-FFF2-40B4-BE49-F238E27FC236}">
                <a16:creationId xmlns:a16="http://schemas.microsoft.com/office/drawing/2014/main" xmlns="" id="{FA8FA051-3D32-490C-920F-F84AB60D50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14FF0B-92A8-4B56-840D-FA50527E5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786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Упражнения на развитие пространственных представлений</a:t>
            </a:r>
            <a:b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«Кто где находится?», «Разложи вещи на полки»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5" name="Picture 3" descr="D:\УМЦ конферц инклюз дистанц с родит\Индвидуальная работа Акбота 02.04.20\Акбота 2.04.20. обучение Фото\IMG-20200407-WA0145.jpg">
            <a:extLst>
              <a:ext uri="{FF2B5EF4-FFF2-40B4-BE49-F238E27FC236}">
                <a16:creationId xmlns:a16="http://schemas.microsoft.com/office/drawing/2014/main" xmlns="" id="{FD34A388-AA8E-4267-A0C1-37E50DE37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0643" y="1509858"/>
            <a:ext cx="4605430" cy="47118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D:\УМЦ конферц инклюз дистанц с родит\Индвидуальная работа Акбота 02.04.20\Акбота 2.04.20. обучение Фото\IMG-20200407-WA0143.jpg">
            <a:extLst>
              <a:ext uri="{FF2B5EF4-FFF2-40B4-BE49-F238E27FC236}">
                <a16:creationId xmlns:a16="http://schemas.microsoft.com/office/drawing/2014/main" xmlns="" id="{44883EF0-5C2F-410D-B6B5-41C89C509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4380" y="1619963"/>
            <a:ext cx="4624794" cy="46200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81413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желтый градиент геометрический фон, оживленный, желтый, фон Фоновое  изображение для бесплатной загрузки">
            <a:extLst>
              <a:ext uri="{FF2B5EF4-FFF2-40B4-BE49-F238E27FC236}">
                <a16:creationId xmlns:a16="http://schemas.microsoft.com/office/drawing/2014/main" xmlns="" id="{2968ABCC-563B-4112-ACB1-0AD4388F3A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CD5D84-D218-4330-951B-CA527418A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168" y="400296"/>
            <a:ext cx="11013831" cy="80718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Упражнение на развитие пространственных представлений</a:t>
            </a:r>
            <a:b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«Нарисуй по схеме», «Построй по образцу»</a:t>
            </a:r>
          </a:p>
        </p:txBody>
      </p:sp>
      <p:pic>
        <p:nvPicPr>
          <p:cNvPr id="5" name="Picture 4" descr="D:\УМЦ конферц инклюз дистанц с родит\Индвидуальная работа Акбота 02.04.20\Акбота 2.04.20. обучение Фото\IMG-20200407-WA0147.jpg">
            <a:extLst>
              <a:ext uri="{FF2B5EF4-FFF2-40B4-BE49-F238E27FC236}">
                <a16:creationId xmlns:a16="http://schemas.microsoft.com/office/drawing/2014/main" xmlns="" id="{181556FA-F37D-4C1B-9629-3A83791C6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0841" y="1678715"/>
            <a:ext cx="4637024" cy="46503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 descr="D:\УМЦ конферц инклюз дистанц с родит\Индвидуальная работа Акбота 02.04.20\Акбота 2.04.20. обучение Фото\IMG-20200407-WA0157.jpg">
            <a:extLst>
              <a:ext uri="{FF2B5EF4-FFF2-40B4-BE49-F238E27FC236}">
                <a16:creationId xmlns:a16="http://schemas.microsoft.com/office/drawing/2014/main" xmlns="" id="{65226E99-D47E-4566-BAA5-14BAC539C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5820" y="1678715"/>
            <a:ext cx="4344953" cy="45264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27265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желтый градиент геометрический фон, оживленный, желтый, фон Фоновое  изображение для бесплатной загрузки">
            <a:extLst>
              <a:ext uri="{FF2B5EF4-FFF2-40B4-BE49-F238E27FC236}">
                <a16:creationId xmlns:a16="http://schemas.microsoft.com/office/drawing/2014/main" xmlns="" id="{FA82B0D6-59B2-4CEA-9FB7-01A66CAE7F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84D6AA-44B0-4275-AD47-E40F02BB7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130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Упражнение на развитие глазодвигательной функции</a:t>
            </a:r>
            <a:b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«Лабиринт», «Проследи как ползет змейка»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5" name="Picture 2" descr="D:\УМЦ конферц инклюз дистанц с родит\IMG-20201123-WA0098.jpg">
            <a:extLst>
              <a:ext uri="{FF2B5EF4-FFF2-40B4-BE49-F238E27FC236}">
                <a16:creationId xmlns:a16="http://schemas.microsoft.com/office/drawing/2014/main" xmlns="" id="{1695351D-0D69-4A3A-9082-DE100DE10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7110" b="14908"/>
          <a:stretch>
            <a:fillRect/>
          </a:stretch>
        </p:blipFill>
        <p:spPr bwMode="auto">
          <a:xfrm>
            <a:off x="1312985" y="1701558"/>
            <a:ext cx="4428644" cy="47256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D:\УМЦ конферц инклюз дистанц с родит\Индвидуальная работа Акбота 02.04.20\IMG-20200415-WA0023.jpg">
            <a:extLst>
              <a:ext uri="{FF2B5EF4-FFF2-40B4-BE49-F238E27FC236}">
                <a16:creationId xmlns:a16="http://schemas.microsoft.com/office/drawing/2014/main" xmlns="" id="{3AEB6A10-7FF9-4C04-9642-402DDDF55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2872" y="1701558"/>
            <a:ext cx="4075654" cy="46731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59712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желтый градиент геометрический фон, оживленный, желтый, фон Фоновое  изображение для бесплатной загрузки">
            <a:extLst>
              <a:ext uri="{FF2B5EF4-FFF2-40B4-BE49-F238E27FC236}">
                <a16:creationId xmlns:a16="http://schemas.microsoft.com/office/drawing/2014/main" xmlns="" id="{73E65D89-9445-4BD6-BAE6-6DC326FA52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9ABCE6-7DF3-4BF0-988D-D869E95FE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130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Упражнение на активизацию зрительных функций </a:t>
            </a:r>
            <a:b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«Совмести цветное изображение с черным»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5" name="Picture 4" descr="D:\УМЦ конферц инклюз дистанц с родит\Индвидуальная работа Акбота 02.04.20\Акбота 2.04.20. обучение Фото\IMG-20200403-WA0070.jpg">
            <a:extLst>
              <a:ext uri="{FF2B5EF4-FFF2-40B4-BE49-F238E27FC236}">
                <a16:creationId xmlns:a16="http://schemas.microsoft.com/office/drawing/2014/main" xmlns="" id="{62AC77F1-FC82-4F91-99E6-D807CCB97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5891" y="2032036"/>
            <a:ext cx="4009942" cy="40795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D:\УМЦ конферц инклюз дистанц с родит\Индвидуальная работа Акбота 02.04.20\Акбота 2.04.20. обучение Фото\IMG-20200406-WA0083.jpg">
            <a:extLst>
              <a:ext uri="{FF2B5EF4-FFF2-40B4-BE49-F238E27FC236}">
                <a16:creationId xmlns:a16="http://schemas.microsoft.com/office/drawing/2014/main" xmlns="" id="{22AB318D-DDCD-47F1-BAFB-F604BE8F0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872" y="2086708"/>
            <a:ext cx="3608065" cy="40248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91162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желтый градиент геометрический фон, оживленный, желтый, фон Фоновое  изображение для бесплатной загрузки">
            <a:extLst>
              <a:ext uri="{FF2B5EF4-FFF2-40B4-BE49-F238E27FC236}">
                <a16:creationId xmlns:a16="http://schemas.microsoft.com/office/drawing/2014/main" xmlns="" id="{23E58FB7-2954-4E97-8DF7-8A51A8BF81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AEEA38-E566-40E4-840C-69BC53A5F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246" y="259619"/>
            <a:ext cx="11611708" cy="98302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Задания по социально-бытовой ориентировке</a:t>
            </a:r>
            <a:b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«Знакомство с окружающим миром»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5" name="Picture 2" descr="D:\УМЦ конферц инклюз дистанц с родит\Индвидуальная работа Акбота 02.04.20\Акбота 2.04.20. обучение Фото\IMG-20200406-WA0068.jpg">
            <a:extLst>
              <a:ext uri="{FF2B5EF4-FFF2-40B4-BE49-F238E27FC236}">
                <a16:creationId xmlns:a16="http://schemas.microsoft.com/office/drawing/2014/main" xmlns="" id="{FD53F459-67EA-483B-BA0D-8BB2684E4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1270" y="1729081"/>
            <a:ext cx="4347922" cy="42731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D:\УМЦ конферц инклюз дистанц с родит\Индвидуальная работа Акбота 02.04.20\Акбота 2.04.20. обучение Фото\IMG-20200406-WA0013.jpg">
            <a:extLst>
              <a:ext uri="{FF2B5EF4-FFF2-40B4-BE49-F238E27FC236}">
                <a16:creationId xmlns:a16="http://schemas.microsoft.com/office/drawing/2014/main" xmlns="" id="{39419354-8B00-42B6-93A3-410A15EFB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8032" y="1729081"/>
            <a:ext cx="4210593" cy="42731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16620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желтый градиент геометрический фон, оживленный, желтый, фон Фоновое  изображение для бесплатной загрузки">
            <a:extLst>
              <a:ext uri="{FF2B5EF4-FFF2-40B4-BE49-F238E27FC236}">
                <a16:creationId xmlns:a16="http://schemas.microsoft.com/office/drawing/2014/main" xmlns="" id="{7DF39C84-39E4-427F-A581-4E3DCD7CF6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9798B3-1400-41D7-BCEA-39CE2B09C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945" y="515026"/>
            <a:ext cx="11657158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с детьми не только читают, рисуют, беседуют, просматривают иллюстрации и развивающие мультфильмы, но и занимаются продуктивными видами деятельности: лепкой, аппликацией, рисованием и другими видами деятельности.</a:t>
            </a:r>
            <a:b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5" name="Picture 2" descr="D:\УМЦ конферц инклюз дистанц с родит\IMG-20201115-WA0022.jpg">
            <a:extLst>
              <a:ext uri="{FF2B5EF4-FFF2-40B4-BE49-F238E27FC236}">
                <a16:creationId xmlns:a16="http://schemas.microsoft.com/office/drawing/2014/main" xmlns="" id="{2344361B-81C6-4D4F-9E16-80B711540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8342" y="2363748"/>
            <a:ext cx="4024365" cy="3966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6061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желтый градиент геометрический фон, оживленный, желтый, фон Фоновое  изображение для бесплатной загрузки">
            <a:extLst>
              <a:ext uri="{FF2B5EF4-FFF2-40B4-BE49-F238E27FC236}">
                <a16:creationId xmlns:a16="http://schemas.microsoft.com/office/drawing/2014/main" xmlns="" id="{EC47304B-D18D-42EF-992E-6D057B372F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EB2E0B-FBA3-491F-9F28-0B304EE9A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21" y="179884"/>
            <a:ext cx="12072079" cy="80946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 позволяет родителям, </a:t>
            </a:r>
            <a:br>
              <a:rPr lang="ru-RU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помощи педагогов,  эффективно и грамотно  </a:t>
            </a:r>
            <a:br>
              <a:rPr lang="ru-RU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деятельность детей дома, </a:t>
            </a:r>
            <a:br>
              <a:rPr lang="ru-RU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дает возможность сделать общение детей и </a:t>
            </a:r>
            <a:br>
              <a:rPr lang="ru-RU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более интересным и насыщенным.</a:t>
            </a:r>
            <a:r>
              <a:rPr lang="en-US" sz="3600" dirty="0">
                <a:solidFill>
                  <a:srgbClr val="0000FF"/>
                </a:solidFill>
              </a:rPr>
              <a:t/>
            </a:r>
            <a:br>
              <a:rPr lang="en-US" sz="3600" dirty="0">
                <a:solidFill>
                  <a:srgbClr val="0000FF"/>
                </a:solidFill>
              </a:rPr>
            </a:br>
            <a:endParaRPr lang="ru-RU" sz="3600" dirty="0">
              <a:solidFill>
                <a:srgbClr val="0000FF"/>
              </a:solidFill>
            </a:endParaRPr>
          </a:p>
        </p:txBody>
      </p:sp>
      <p:pic>
        <p:nvPicPr>
          <p:cNvPr id="5" name="Picture 4" descr="Школьный клипарт | Дети, Картинки, Школа">
            <a:extLst>
              <a:ext uri="{FF2B5EF4-FFF2-40B4-BE49-F238E27FC236}">
                <a16:creationId xmlns:a16="http://schemas.microsoft.com/office/drawing/2014/main" xmlns="" id="{EB11B3A5-F6C5-4EC8-A491-C22FB99A5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720" y="3656135"/>
            <a:ext cx="3718560" cy="294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790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желтый градиент геометрический фон, оживленный, желтый, фон Фоновое  изображение для бесплатной загрузк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" y="-1"/>
            <a:ext cx="12189073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663" y="0"/>
            <a:ext cx="10515600" cy="15922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 девиз</a:t>
            </a:r>
            <a:br>
              <a:rPr lang="ru-RU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«Играя - лечимся!»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Врач-офтальмолог для детей - Современные строительные материал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731" y="1828801"/>
            <a:ext cx="6296878" cy="44434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6045213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желтый градиент геометрический фон, оживленный, желтый, фон Фоновое  изображение для бесплатной загрузки">
            <a:extLst>
              <a:ext uri="{FF2B5EF4-FFF2-40B4-BE49-F238E27FC236}">
                <a16:creationId xmlns:a16="http://schemas.microsoft.com/office/drawing/2014/main" xmlns="" id="{BE9DA5A5-F1B7-4F49-AA37-4C9789342D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AE9AEC-CDA2-422A-BA20-49CBDE58B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в процессе дистанционного обучения происходит  тесное взаимодействие педагогического коллектива детского сада и членов семьи. Воспитание детей становится для них общей задачей, между ними устанавливается педагогическое сотрудничество.</a:t>
            </a:r>
            <a:r>
              <a:rPr lang="ru-RU" sz="3600" dirty="0">
                <a:solidFill>
                  <a:srgbClr val="0000FF"/>
                </a:solidFill>
              </a:rPr>
              <a:t/>
            </a:r>
            <a:br>
              <a:rPr lang="ru-RU" sz="3600" dirty="0">
                <a:solidFill>
                  <a:srgbClr val="0000FF"/>
                </a:solidFill>
              </a:rPr>
            </a:br>
            <a:endParaRPr lang="ru-RU" sz="3600" dirty="0">
              <a:solidFill>
                <a:srgbClr val="0000FF"/>
              </a:solidFill>
            </a:endParaRPr>
          </a:p>
        </p:txBody>
      </p:sp>
      <p:pic>
        <p:nvPicPr>
          <p:cNvPr id="5" name="Picture 2" descr="003. ДИСТАНЦИОННОЕ ОБУЧЕНИЕ ДЕТЕЙ - Ошколе.РУ">
            <a:extLst>
              <a:ext uri="{FF2B5EF4-FFF2-40B4-BE49-F238E27FC236}">
                <a16:creationId xmlns:a16="http://schemas.microsoft.com/office/drawing/2014/main" xmlns="" id="{0BD20718-AE7A-4F57-A279-F24C58C2E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08" y="3777521"/>
            <a:ext cx="3426156" cy="282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4186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желтый градиент геометрический фон, оживленный, желтый, фон Фоновое  изображение для бесплатной загрузки">
            <a:extLst>
              <a:ext uri="{FF2B5EF4-FFF2-40B4-BE49-F238E27FC236}">
                <a16:creationId xmlns:a16="http://schemas.microsoft.com/office/drawing/2014/main" xmlns="" id="{F1A03AFC-21FD-4A7B-9474-D66D0FBC4F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3FB523-42A8-4506-BE9C-8DCA242A9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Спасибо за внимание!!!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6" name="Picture 2" descr="Интерактивные (виртуальные) экскурсии | Образовательная социальная сеть">
            <a:extLst>
              <a:ext uri="{FF2B5EF4-FFF2-40B4-BE49-F238E27FC236}">
                <a16:creationId xmlns:a16="http://schemas.microsoft.com/office/drawing/2014/main" xmlns="" id="{DE0F8E0F-5984-4F77-BA7C-2F4A6C70F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428" y="1690688"/>
            <a:ext cx="5852160" cy="472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478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желтый градиент геометрический фон, оживленный, желтый, фон Фоновое  изображение для бесплатной загрузк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" y="-1"/>
            <a:ext cx="12189073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02964" y="344774"/>
            <a:ext cx="660264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Дети с нарушением зрения: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20121" y="1581239"/>
            <a:ext cx="11154681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ru-RU" sz="31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искажение зрительного восприятия;</a:t>
            </a:r>
            <a:endParaRPr lang="ru-RU" sz="800" b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endParaRPr lang="ru-RU" sz="800" b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31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  ограничения в знакомстве с окружающим миром;</a:t>
            </a:r>
          </a:p>
          <a:p>
            <a:endParaRPr lang="ru-RU" sz="800" b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31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трудности в ориентировке в пространстве и окружающей      среде;</a:t>
            </a:r>
            <a:endParaRPr lang="ru-RU" sz="800" b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ru-RU" sz="800" b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31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трудности передвижения, общения и обучения;</a:t>
            </a:r>
            <a:endParaRPr lang="ru-RU" sz="800" b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ru-RU" sz="800" b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31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сужение поля зрения, патология цветоощущения.</a:t>
            </a:r>
            <a:br>
              <a:rPr lang="ru-RU" sz="31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5760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желтый градиент геометрический фон, оживленный, желтый, фон Фоновое  изображение для бесплатной загрузки">
            <a:extLst>
              <a:ext uri="{FF2B5EF4-FFF2-40B4-BE49-F238E27FC236}">
                <a16:creationId xmlns:a16="http://schemas.microsoft.com/office/drawing/2014/main" xmlns="" id="{587C78BE-EEFC-40DB-83EE-80B778723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7840" y="228600"/>
            <a:ext cx="8290560" cy="5948363"/>
          </a:xfrm>
        </p:spPr>
        <p:txBody>
          <a:bodyPr/>
          <a:lstStyle/>
          <a:p>
            <a:pPr marL="0" indent="0" algn="just">
              <a:buNone/>
            </a:pP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Основная цель 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дистанционного обучения детей – максимальная адаптация детей к правильному восприятию информации с экрана (увидел – понял – повторил).</a:t>
            </a:r>
          </a:p>
          <a:p>
            <a:pPr marL="0" indent="0" algn="just">
              <a:buNone/>
            </a:pP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Целевая аудитория 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дистанционного обучения дошкольников – дети вместе с родителями.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Picture 6" descr="ПсихологиЯ: Ребенок и компьюте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449" y="3614738"/>
            <a:ext cx="4011213" cy="2674143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966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желтый градиент геометрический фон, оживленный, желтый, фон Фоновое  изображение для бесплатной загрузк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" y="-1"/>
            <a:ext cx="12189073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6" y="1317853"/>
            <a:ext cx="10958512" cy="4502332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предоставление детям с особыми образовательными потребностями психологических, педагогических услуг;</a:t>
            </a:r>
          </a:p>
          <a:p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просвещение и педагогическая подготовка родителей.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164624" y="385763"/>
            <a:ext cx="7463246" cy="97154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Приоритетные направления:</a:t>
            </a:r>
            <a:br>
              <a:rPr lang="ru-RU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Школьники Туркестанской области переходят на дистанционное обучение — OTYR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343" y="3113450"/>
            <a:ext cx="4435565" cy="32613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694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желтый градиент геометрический фон, оживленный, желтый, фон Фоновое  изображение для бесплатной загрузки">
            <a:extLst>
              <a:ext uri="{FF2B5EF4-FFF2-40B4-BE49-F238E27FC236}">
                <a16:creationId xmlns:a16="http://schemas.microsoft.com/office/drawing/2014/main" xmlns="" id="{DB2442AB-0ED2-49AB-9E45-C604A4ED56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902F08-F93F-4D57-8096-1C8AF7B9E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030" y="128955"/>
            <a:ext cx="10644555" cy="296593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эффективного сотрудничества с родителями воспитанников в группе был создан чат в </a:t>
            </a:r>
            <a:r>
              <a:rPr lang="ru-RU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мессенджере</a:t>
            </a:r>
            <a:r>
              <a:rPr lang="ru-RU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WhatsApp</a:t>
            </a:r>
            <a:r>
              <a:rPr lang="ru-RU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как наиболее удобный способ взаимодействия с родителями.</a:t>
            </a:r>
            <a:endParaRPr lang="ru-RU" sz="3600" dirty="0">
              <a:solidFill>
                <a:srgbClr val="0000FF"/>
              </a:solidFill>
            </a:endParaRPr>
          </a:p>
        </p:txBody>
      </p:sp>
      <p:pic>
        <p:nvPicPr>
          <p:cNvPr id="5" name="Picture 2" descr="Базовый курса MS Excel – Ankor">
            <a:extLst>
              <a:ext uri="{FF2B5EF4-FFF2-40B4-BE49-F238E27FC236}">
                <a16:creationId xmlns:a16="http://schemas.microsoft.com/office/drawing/2014/main" xmlns="" id="{ABEC5B2B-9CEE-40BF-94C8-2F9C76FF7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546" y="2927597"/>
            <a:ext cx="4336869" cy="3283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907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желтый градиент геометрический фон, оживленный, желтый, фон Фоновое  изображение для бесплатной загрузк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" y="0"/>
            <a:ext cx="12189073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02362" y="373060"/>
            <a:ext cx="5867184" cy="110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проводим в 2 этапа: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4354" y="1600201"/>
            <a:ext cx="4322439" cy="4394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этап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Подборка педагогами иллюстративного материала, игр и упражнений, видеороликов познавательного и развлекательного характера.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572125" y="1600201"/>
            <a:ext cx="6100763" cy="43164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родителей последовательными инструкциями, карточками, картинками, презентациями, мультфильмами, в соответствии с темами, в форме обучающих и развивающих занятий.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6178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1406</TotalTime>
  <Words>311</Words>
  <Application>Microsoft Office PowerPoint</Application>
  <PresentationFormat>Произвольный</PresentationFormat>
  <Paragraphs>74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Презентация PowerPoint</vt:lpstr>
      <vt:lpstr>Презентация PowerPoint</vt:lpstr>
      <vt:lpstr>Презентация PowerPoint</vt:lpstr>
      <vt:lpstr> Наш  девиз «Играя - лечимся!»</vt:lpstr>
      <vt:lpstr>Презентация PowerPoint</vt:lpstr>
      <vt:lpstr>Презентация PowerPoint</vt:lpstr>
      <vt:lpstr>Приоритетные направления: </vt:lpstr>
      <vt:lpstr>Для эффективного сотрудничества с родителями воспитанников в группе был создан чат в мессенджере WhatsApp, как наиболее удобный способ взаимодействия с родителями.</vt:lpstr>
      <vt:lpstr>Презентация PowerPoint</vt:lpstr>
      <vt:lpstr>І этап. Подборка материалов </vt:lpstr>
      <vt:lpstr> Игры и упражнения национального  научно-практического центра коррекционной педагогики «САТР»  </vt:lpstr>
      <vt:lpstr>ВОСПРИЯТИЕ   ЦВЕТА </vt:lpstr>
      <vt:lpstr>ВОСПРИЯТИЕ  ЦВЕТА  И ФОРМЫ  </vt:lpstr>
      <vt:lpstr>Задания с усложнением </vt:lpstr>
      <vt:lpstr>ВОСПРИЯТИЕ      ВЕЛИЧИНЫ </vt:lpstr>
      <vt:lpstr>ФОРМИРОВАНИЕ   ЦЕЛОСТНОГО  ОБРАЗА  ПРЕДМЕТА </vt:lpstr>
      <vt:lpstr>ФОРМИРОВАНИЕ   ЦЕЛОСТНОГО  ОБРАЗА  ПРЕДМЕТА</vt:lpstr>
      <vt:lpstr>Зрительное восприятие (соотнесение цветного изображения с силуэтным) </vt:lpstr>
      <vt:lpstr>Упражнение на зрительное внимание </vt:lpstr>
      <vt:lpstr>«Что изменилось?»</vt:lpstr>
      <vt:lpstr>Офтальмологические тренажеры</vt:lpstr>
      <vt:lpstr>Офтальмологические тренажеры</vt:lpstr>
      <vt:lpstr>Электронная гимнастика</vt:lpstr>
      <vt:lpstr>Презентация PowerPoint</vt:lpstr>
      <vt:lpstr>Тетради домашних заданий</vt:lpstr>
      <vt:lpstr>Тетради домашних заданий</vt:lpstr>
      <vt:lpstr>Тетради домашних заданий</vt:lpstr>
      <vt:lpstr>Тетради домашних заданий</vt:lpstr>
      <vt:lpstr>Консультации для родителей</vt:lpstr>
      <vt:lpstr>Результаты совместной работы с родителями  После обучения родители педагогу присылают  выполненные ребёнком задания.</vt:lpstr>
      <vt:lpstr> Упражнения на развитие зрительного восприятия «Найди предметы красного, зеленого, желтого, синего  цвета» </vt:lpstr>
      <vt:lpstr> Упражнения на развитие зрительно-моторной координации «Помоги машинам проехать дорогу» </vt:lpstr>
      <vt:lpstr>Упражнения на развитие пространственных представлений «Кто где находится?», «Разложи вещи на полки»</vt:lpstr>
      <vt:lpstr>Упражнение на развитие пространственных представлений «Нарисуй по схеме», «Построй по образцу»</vt:lpstr>
      <vt:lpstr>Упражнение на развитие глазодвигательной функции  «Лабиринт», «Проследи как ползет змейка»</vt:lpstr>
      <vt:lpstr>Упражнение на активизацию зрительных функций  «Совмести цветное изображение с черным»</vt:lpstr>
      <vt:lpstr>Задания по социально-бытовой ориентировке «Знакомство с окружающим миром»</vt:lpstr>
      <vt:lpstr>  Родители с детьми не только читают, рисуют, беседуют, просматривают иллюстрации и развивающие мультфильмы, но и занимаются продуктивными видами деятельности: лепкой, аппликацией, рисованием и другими видами деятельности.  </vt:lpstr>
      <vt:lpstr>      Дистанционное обучение позволяет родителям,   при помощи педагогов,  эффективно и грамотно   организовать деятельность детей дома,  дает возможность сделать общение детей и  родителей более интересным и насыщенным. </vt:lpstr>
      <vt:lpstr>     Таким образом, в процессе дистанционного обучения происходит  тесное взаимодействие педагогического коллектива детского сада и членов семьи. Воспитание детей становится для них общей задачей, между ними устанавливается педагогическое сотрудничество. </vt:lpstr>
      <vt:lpstr>Спасибо за внимание!!!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SPecialiST</dc:creator>
  <cp:lastModifiedBy>315 kab</cp:lastModifiedBy>
  <cp:revision>231</cp:revision>
  <dcterms:created xsi:type="dcterms:W3CDTF">2020-11-22T05:24:22Z</dcterms:created>
  <dcterms:modified xsi:type="dcterms:W3CDTF">2021-06-23T06:32:11Z</dcterms:modified>
</cp:coreProperties>
</file>