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6" r:id="rId5"/>
    <p:sldId id="260" r:id="rId6"/>
    <p:sldId id="262" r:id="rId7"/>
    <p:sldId id="267" r:id="rId8"/>
    <p:sldId id="261" r:id="rId9"/>
    <p:sldId id="265" r:id="rId10"/>
    <p:sldId id="291" r:id="rId11"/>
    <p:sldId id="271" r:id="rId12"/>
    <p:sldId id="256" r:id="rId13"/>
    <p:sldId id="290" r:id="rId14"/>
  </p:sldIdLst>
  <p:sldSz cx="12192000" cy="6858000"/>
  <p:notesSz cx="6797675" cy="9926638"/>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0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B7D9B-E07F-4350-9BB0-333AAF45D2F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ru-RU"/>
        </a:p>
      </dgm:t>
    </dgm:pt>
    <dgm:pt modelId="{BAAED97E-83A3-4C92-94D6-84B8E7A2E0BA}">
      <dgm:prSet phldrT="[Текст]" custT="1"/>
      <dgm:spPr/>
      <dgm:t>
        <a:bodyPr/>
        <a:lstStyle/>
        <a:p>
          <a:pPr algn="just"/>
          <a:r>
            <a:rPr lang="kk-KZ" sz="1600" dirty="0">
              <a:latin typeface="Times New Roman" panose="02020603050405020304" pitchFamily="18" charset="0"/>
              <a:ea typeface="Calibri" panose="020F0502020204030204" pitchFamily="34" charset="0"/>
              <a:cs typeface="Times New Roman" panose="02020603050405020304" pitchFamily="18" charset="0"/>
            </a:rPr>
            <a:t>к 10-ти годам учащиеся должны иметь целостные представления о мире профессий</a:t>
          </a:r>
          <a:endParaRPr lang="ru-RU" sz="1600" dirty="0"/>
        </a:p>
      </dgm:t>
    </dgm:pt>
    <dgm:pt modelId="{25FA79C5-B910-4366-A626-FC585AB32348}" type="parTrans" cxnId="{841375AA-5018-446D-98A4-C47BB7AA39BB}">
      <dgm:prSet/>
      <dgm:spPr/>
      <dgm:t>
        <a:bodyPr/>
        <a:lstStyle/>
        <a:p>
          <a:endParaRPr lang="ru-RU"/>
        </a:p>
      </dgm:t>
    </dgm:pt>
    <dgm:pt modelId="{14D34645-A3BD-4CF5-96CD-200DAC04C12A}" type="sibTrans" cxnId="{841375AA-5018-446D-98A4-C47BB7AA39BB}">
      <dgm:prSet/>
      <dgm:spPr/>
      <dgm:t>
        <a:bodyPr/>
        <a:lstStyle/>
        <a:p>
          <a:endParaRPr lang="ru-RU"/>
        </a:p>
      </dgm:t>
    </dgm:pt>
    <dgm:pt modelId="{AF569CC6-B034-486F-9700-87BAD26CCF23}">
      <dgm:prSet phldrT="[Текст]" custT="1"/>
      <dgm:spPr/>
      <dgm:t>
        <a:bodyPr/>
        <a:lstStyle/>
        <a:p>
          <a:pPr algn="just"/>
          <a:r>
            <a:rPr lang="kk-KZ" sz="1600" dirty="0">
              <a:latin typeface="Times New Roman" panose="02020603050405020304" pitchFamily="18" charset="0"/>
              <a:ea typeface="Calibri" panose="020F0502020204030204" pitchFamily="34" charset="0"/>
              <a:cs typeface="Times New Roman" panose="02020603050405020304" pitchFamily="18" charset="0"/>
            </a:rPr>
            <a:t>к 14-ти годам знать правильную формулу выбора профессии, осознанно и ответственно подходить к определению своих личных качеств, психологических особенностей, интересов и способностей</a:t>
          </a:r>
          <a:endParaRPr lang="ru-RU" sz="1600" dirty="0"/>
        </a:p>
      </dgm:t>
    </dgm:pt>
    <dgm:pt modelId="{6C86BBE5-D5F7-4465-98CF-BA3C66B9965C}" type="parTrans" cxnId="{143BA47E-6105-4463-85D2-0424F9E2D181}">
      <dgm:prSet/>
      <dgm:spPr/>
      <dgm:t>
        <a:bodyPr/>
        <a:lstStyle/>
        <a:p>
          <a:endParaRPr lang="ru-RU"/>
        </a:p>
      </dgm:t>
    </dgm:pt>
    <dgm:pt modelId="{DE8143E6-32D2-4ED7-8E33-0FB9221EACA3}" type="sibTrans" cxnId="{143BA47E-6105-4463-85D2-0424F9E2D181}">
      <dgm:prSet/>
      <dgm:spPr/>
      <dgm:t>
        <a:bodyPr/>
        <a:lstStyle/>
        <a:p>
          <a:endParaRPr lang="ru-RU"/>
        </a:p>
      </dgm:t>
    </dgm:pt>
    <dgm:pt modelId="{75C0B85E-6454-4ECB-BAB3-7D72C6799817}">
      <dgm:prSet phldrT="[Текст]" custT="1"/>
      <dgm:spPr/>
      <dgm:t>
        <a:bodyPr/>
        <a:lstStyle/>
        <a:p>
          <a:pPr algn="just"/>
          <a:r>
            <a:rPr lang="kk-KZ" sz="1600" dirty="0">
              <a:latin typeface="Times New Roman" panose="02020603050405020304" pitchFamily="18" charset="0"/>
              <a:ea typeface="Calibri" panose="020F0502020204030204" pitchFamily="34" charset="0"/>
              <a:cs typeface="Times New Roman" panose="02020603050405020304" pitchFamily="18" charset="0"/>
            </a:rPr>
            <a:t>к 16-ти годам уже получить практический опыт в интересующей его деятельности, иметь представления о технологических переменах</a:t>
          </a:r>
          <a:endParaRPr lang="ru-RU" sz="1600" dirty="0"/>
        </a:p>
      </dgm:t>
    </dgm:pt>
    <dgm:pt modelId="{40B158F2-DCE1-4E27-B118-2739C3618712}" type="parTrans" cxnId="{F54D60B1-3592-4877-ACB9-F9EAFC2CF180}">
      <dgm:prSet/>
      <dgm:spPr/>
      <dgm:t>
        <a:bodyPr/>
        <a:lstStyle/>
        <a:p>
          <a:endParaRPr lang="ru-RU"/>
        </a:p>
      </dgm:t>
    </dgm:pt>
    <dgm:pt modelId="{BCA3EB13-6B95-4BBE-A592-4B2994B494B2}" type="sibTrans" cxnId="{F54D60B1-3592-4877-ACB9-F9EAFC2CF180}">
      <dgm:prSet/>
      <dgm:spPr/>
      <dgm:t>
        <a:bodyPr/>
        <a:lstStyle/>
        <a:p>
          <a:endParaRPr lang="ru-RU"/>
        </a:p>
      </dgm:t>
    </dgm:pt>
    <dgm:pt modelId="{6D4F1714-DCC6-43C7-A131-1B7B088CADDF}" type="pres">
      <dgm:prSet presAssocID="{045B7D9B-E07F-4350-9BB0-333AAF45D2F2}" presName="rootnode" presStyleCnt="0">
        <dgm:presLayoutVars>
          <dgm:chMax/>
          <dgm:chPref/>
          <dgm:dir/>
          <dgm:animLvl val="lvl"/>
        </dgm:presLayoutVars>
      </dgm:prSet>
      <dgm:spPr/>
      <dgm:t>
        <a:bodyPr/>
        <a:lstStyle/>
        <a:p>
          <a:endParaRPr lang="ru-RU"/>
        </a:p>
      </dgm:t>
    </dgm:pt>
    <dgm:pt modelId="{2B4AE33A-1E99-42C1-9F58-3DB4D2124744}" type="pres">
      <dgm:prSet presAssocID="{BAAED97E-83A3-4C92-94D6-84B8E7A2E0BA}" presName="composite" presStyleCnt="0"/>
      <dgm:spPr/>
    </dgm:pt>
    <dgm:pt modelId="{16812167-CC9F-480A-B00D-D25F6C520DC7}" type="pres">
      <dgm:prSet presAssocID="{BAAED97E-83A3-4C92-94D6-84B8E7A2E0BA}" presName="LShape" presStyleLbl="alignNode1" presStyleIdx="0" presStyleCnt="5"/>
      <dgm:spPr/>
    </dgm:pt>
    <dgm:pt modelId="{20B9074E-EE82-4066-910D-E3E22ED570F9}" type="pres">
      <dgm:prSet presAssocID="{BAAED97E-83A3-4C92-94D6-84B8E7A2E0BA}" presName="ParentText" presStyleLbl="revTx" presStyleIdx="0" presStyleCnt="3">
        <dgm:presLayoutVars>
          <dgm:chMax val="0"/>
          <dgm:chPref val="0"/>
          <dgm:bulletEnabled val="1"/>
        </dgm:presLayoutVars>
      </dgm:prSet>
      <dgm:spPr/>
      <dgm:t>
        <a:bodyPr/>
        <a:lstStyle/>
        <a:p>
          <a:endParaRPr lang="ru-RU"/>
        </a:p>
      </dgm:t>
    </dgm:pt>
    <dgm:pt modelId="{D376C49B-F3AA-4749-B390-479B0746634A}" type="pres">
      <dgm:prSet presAssocID="{BAAED97E-83A3-4C92-94D6-84B8E7A2E0BA}" presName="Triangle" presStyleLbl="alignNode1" presStyleIdx="1" presStyleCnt="5"/>
      <dgm:spPr/>
    </dgm:pt>
    <dgm:pt modelId="{9BFAE2B8-465F-4EDB-A965-CEE9914BE567}" type="pres">
      <dgm:prSet presAssocID="{14D34645-A3BD-4CF5-96CD-200DAC04C12A}" presName="sibTrans" presStyleCnt="0"/>
      <dgm:spPr/>
    </dgm:pt>
    <dgm:pt modelId="{0C51C05E-8816-4F65-A2A5-D487674ABB81}" type="pres">
      <dgm:prSet presAssocID="{14D34645-A3BD-4CF5-96CD-200DAC04C12A}" presName="space" presStyleCnt="0"/>
      <dgm:spPr/>
    </dgm:pt>
    <dgm:pt modelId="{69DF5FCC-5626-4E66-BB24-450D382698B3}" type="pres">
      <dgm:prSet presAssocID="{AF569CC6-B034-486F-9700-87BAD26CCF23}" presName="composite" presStyleCnt="0"/>
      <dgm:spPr/>
    </dgm:pt>
    <dgm:pt modelId="{6A9C248A-78D4-4D37-8FD6-8F49C0011D12}" type="pres">
      <dgm:prSet presAssocID="{AF569CC6-B034-486F-9700-87BAD26CCF23}" presName="LShape" presStyleLbl="alignNode1" presStyleIdx="2" presStyleCnt="5"/>
      <dgm:spPr/>
    </dgm:pt>
    <dgm:pt modelId="{F4BF5799-E6BD-43FF-B678-78BFDE7AA0B3}" type="pres">
      <dgm:prSet presAssocID="{AF569CC6-B034-486F-9700-87BAD26CCF23}" presName="ParentText" presStyleLbl="revTx" presStyleIdx="1" presStyleCnt="3">
        <dgm:presLayoutVars>
          <dgm:chMax val="0"/>
          <dgm:chPref val="0"/>
          <dgm:bulletEnabled val="1"/>
        </dgm:presLayoutVars>
      </dgm:prSet>
      <dgm:spPr/>
      <dgm:t>
        <a:bodyPr/>
        <a:lstStyle/>
        <a:p>
          <a:endParaRPr lang="ru-RU"/>
        </a:p>
      </dgm:t>
    </dgm:pt>
    <dgm:pt modelId="{C5210861-2343-4C65-BAE3-93446F39BA50}" type="pres">
      <dgm:prSet presAssocID="{AF569CC6-B034-486F-9700-87BAD26CCF23}" presName="Triangle" presStyleLbl="alignNode1" presStyleIdx="3" presStyleCnt="5"/>
      <dgm:spPr/>
    </dgm:pt>
    <dgm:pt modelId="{6D17C0F4-0D64-4610-A806-5034C07DBC5E}" type="pres">
      <dgm:prSet presAssocID="{DE8143E6-32D2-4ED7-8E33-0FB9221EACA3}" presName="sibTrans" presStyleCnt="0"/>
      <dgm:spPr/>
    </dgm:pt>
    <dgm:pt modelId="{8CE983A5-1DC9-49D3-9959-CC99D0FAA696}" type="pres">
      <dgm:prSet presAssocID="{DE8143E6-32D2-4ED7-8E33-0FB9221EACA3}" presName="space" presStyleCnt="0"/>
      <dgm:spPr/>
    </dgm:pt>
    <dgm:pt modelId="{4AF7C5BE-EDE2-46CB-8380-DCE5D797775C}" type="pres">
      <dgm:prSet presAssocID="{75C0B85E-6454-4ECB-BAB3-7D72C6799817}" presName="composite" presStyleCnt="0"/>
      <dgm:spPr/>
    </dgm:pt>
    <dgm:pt modelId="{2F8847A9-2723-4060-92CB-2935474AA0E2}" type="pres">
      <dgm:prSet presAssocID="{75C0B85E-6454-4ECB-BAB3-7D72C6799817}" presName="LShape" presStyleLbl="alignNode1" presStyleIdx="4" presStyleCnt="5"/>
      <dgm:spPr/>
    </dgm:pt>
    <dgm:pt modelId="{845BF0F8-004E-4757-99B7-2CDF16A108D7}" type="pres">
      <dgm:prSet presAssocID="{75C0B85E-6454-4ECB-BAB3-7D72C6799817}" presName="ParentText" presStyleLbl="revTx" presStyleIdx="2" presStyleCnt="3">
        <dgm:presLayoutVars>
          <dgm:chMax val="0"/>
          <dgm:chPref val="0"/>
          <dgm:bulletEnabled val="1"/>
        </dgm:presLayoutVars>
      </dgm:prSet>
      <dgm:spPr/>
      <dgm:t>
        <a:bodyPr/>
        <a:lstStyle/>
        <a:p>
          <a:endParaRPr lang="ru-RU"/>
        </a:p>
      </dgm:t>
    </dgm:pt>
  </dgm:ptLst>
  <dgm:cxnLst>
    <dgm:cxn modelId="{143BA47E-6105-4463-85D2-0424F9E2D181}" srcId="{045B7D9B-E07F-4350-9BB0-333AAF45D2F2}" destId="{AF569CC6-B034-486F-9700-87BAD26CCF23}" srcOrd="1" destOrd="0" parTransId="{6C86BBE5-D5F7-4465-98CF-BA3C66B9965C}" sibTransId="{DE8143E6-32D2-4ED7-8E33-0FB9221EACA3}"/>
    <dgm:cxn modelId="{96AEF766-D87B-4F7F-9449-F43040840EC0}" type="presOf" srcId="{045B7D9B-E07F-4350-9BB0-333AAF45D2F2}" destId="{6D4F1714-DCC6-43C7-A131-1B7B088CADDF}" srcOrd="0" destOrd="0" presId="urn:microsoft.com/office/officeart/2009/3/layout/StepUpProcess"/>
    <dgm:cxn modelId="{3B62B494-480D-47FD-B6C8-5B8D98A2E087}" type="presOf" srcId="{75C0B85E-6454-4ECB-BAB3-7D72C6799817}" destId="{845BF0F8-004E-4757-99B7-2CDF16A108D7}" srcOrd="0" destOrd="0" presId="urn:microsoft.com/office/officeart/2009/3/layout/StepUpProcess"/>
    <dgm:cxn modelId="{F54D60B1-3592-4877-ACB9-F9EAFC2CF180}" srcId="{045B7D9B-E07F-4350-9BB0-333AAF45D2F2}" destId="{75C0B85E-6454-4ECB-BAB3-7D72C6799817}" srcOrd="2" destOrd="0" parTransId="{40B158F2-DCE1-4E27-B118-2739C3618712}" sibTransId="{BCA3EB13-6B95-4BBE-A592-4B2994B494B2}"/>
    <dgm:cxn modelId="{3E269610-D6C8-4100-B635-D1C12298727D}" type="presOf" srcId="{BAAED97E-83A3-4C92-94D6-84B8E7A2E0BA}" destId="{20B9074E-EE82-4066-910D-E3E22ED570F9}" srcOrd="0" destOrd="0" presId="urn:microsoft.com/office/officeart/2009/3/layout/StepUpProcess"/>
    <dgm:cxn modelId="{A07B687A-44C6-43BC-B073-2576330A6867}" type="presOf" srcId="{AF569CC6-B034-486F-9700-87BAD26CCF23}" destId="{F4BF5799-E6BD-43FF-B678-78BFDE7AA0B3}" srcOrd="0" destOrd="0" presId="urn:microsoft.com/office/officeart/2009/3/layout/StepUpProcess"/>
    <dgm:cxn modelId="{841375AA-5018-446D-98A4-C47BB7AA39BB}" srcId="{045B7D9B-E07F-4350-9BB0-333AAF45D2F2}" destId="{BAAED97E-83A3-4C92-94D6-84B8E7A2E0BA}" srcOrd="0" destOrd="0" parTransId="{25FA79C5-B910-4366-A626-FC585AB32348}" sibTransId="{14D34645-A3BD-4CF5-96CD-200DAC04C12A}"/>
    <dgm:cxn modelId="{F3DE4074-CAC7-485B-AA0A-6D95ED801935}" type="presParOf" srcId="{6D4F1714-DCC6-43C7-A131-1B7B088CADDF}" destId="{2B4AE33A-1E99-42C1-9F58-3DB4D2124744}" srcOrd="0" destOrd="0" presId="urn:microsoft.com/office/officeart/2009/3/layout/StepUpProcess"/>
    <dgm:cxn modelId="{F571CD0B-894C-432E-90AC-4B60B9439418}" type="presParOf" srcId="{2B4AE33A-1E99-42C1-9F58-3DB4D2124744}" destId="{16812167-CC9F-480A-B00D-D25F6C520DC7}" srcOrd="0" destOrd="0" presId="urn:microsoft.com/office/officeart/2009/3/layout/StepUpProcess"/>
    <dgm:cxn modelId="{2D125697-7A28-4714-8F65-DCDC5A85230E}" type="presParOf" srcId="{2B4AE33A-1E99-42C1-9F58-3DB4D2124744}" destId="{20B9074E-EE82-4066-910D-E3E22ED570F9}" srcOrd="1" destOrd="0" presId="urn:microsoft.com/office/officeart/2009/3/layout/StepUpProcess"/>
    <dgm:cxn modelId="{2F35F54C-A88C-400E-A1E6-D340BC1B7B18}" type="presParOf" srcId="{2B4AE33A-1E99-42C1-9F58-3DB4D2124744}" destId="{D376C49B-F3AA-4749-B390-479B0746634A}" srcOrd="2" destOrd="0" presId="urn:microsoft.com/office/officeart/2009/3/layout/StepUpProcess"/>
    <dgm:cxn modelId="{21759132-8C0C-43C3-970A-63CBE4FADE91}" type="presParOf" srcId="{6D4F1714-DCC6-43C7-A131-1B7B088CADDF}" destId="{9BFAE2B8-465F-4EDB-A965-CEE9914BE567}" srcOrd="1" destOrd="0" presId="urn:microsoft.com/office/officeart/2009/3/layout/StepUpProcess"/>
    <dgm:cxn modelId="{69C6106A-F222-4BFA-B098-A6731336731A}" type="presParOf" srcId="{9BFAE2B8-465F-4EDB-A965-CEE9914BE567}" destId="{0C51C05E-8816-4F65-A2A5-D487674ABB81}" srcOrd="0" destOrd="0" presId="urn:microsoft.com/office/officeart/2009/3/layout/StepUpProcess"/>
    <dgm:cxn modelId="{BFD796AA-2839-4A0E-BC1D-765905D390D6}" type="presParOf" srcId="{6D4F1714-DCC6-43C7-A131-1B7B088CADDF}" destId="{69DF5FCC-5626-4E66-BB24-450D382698B3}" srcOrd="2" destOrd="0" presId="urn:microsoft.com/office/officeart/2009/3/layout/StepUpProcess"/>
    <dgm:cxn modelId="{D3124F30-6738-4DBC-AE5B-C4D308DD6097}" type="presParOf" srcId="{69DF5FCC-5626-4E66-BB24-450D382698B3}" destId="{6A9C248A-78D4-4D37-8FD6-8F49C0011D12}" srcOrd="0" destOrd="0" presId="urn:microsoft.com/office/officeart/2009/3/layout/StepUpProcess"/>
    <dgm:cxn modelId="{F7E69124-EBDD-4969-91D0-CBA5EDE7EC64}" type="presParOf" srcId="{69DF5FCC-5626-4E66-BB24-450D382698B3}" destId="{F4BF5799-E6BD-43FF-B678-78BFDE7AA0B3}" srcOrd="1" destOrd="0" presId="urn:microsoft.com/office/officeart/2009/3/layout/StepUpProcess"/>
    <dgm:cxn modelId="{06658123-26AE-4E98-87AC-295EA7E81F24}" type="presParOf" srcId="{69DF5FCC-5626-4E66-BB24-450D382698B3}" destId="{C5210861-2343-4C65-BAE3-93446F39BA50}" srcOrd="2" destOrd="0" presId="urn:microsoft.com/office/officeart/2009/3/layout/StepUpProcess"/>
    <dgm:cxn modelId="{FBD12C6B-3253-420D-BAA8-6B0C545C20C7}" type="presParOf" srcId="{6D4F1714-DCC6-43C7-A131-1B7B088CADDF}" destId="{6D17C0F4-0D64-4610-A806-5034C07DBC5E}" srcOrd="3" destOrd="0" presId="urn:microsoft.com/office/officeart/2009/3/layout/StepUpProcess"/>
    <dgm:cxn modelId="{5DAE6802-36FB-45A4-AA19-FE76691C0CBB}" type="presParOf" srcId="{6D17C0F4-0D64-4610-A806-5034C07DBC5E}" destId="{8CE983A5-1DC9-49D3-9959-CC99D0FAA696}" srcOrd="0" destOrd="0" presId="urn:microsoft.com/office/officeart/2009/3/layout/StepUpProcess"/>
    <dgm:cxn modelId="{4F8020F2-EA85-45A4-8D94-DCD8FDE1DCFE}" type="presParOf" srcId="{6D4F1714-DCC6-43C7-A131-1B7B088CADDF}" destId="{4AF7C5BE-EDE2-46CB-8380-DCE5D797775C}" srcOrd="4" destOrd="0" presId="urn:microsoft.com/office/officeart/2009/3/layout/StepUpProcess"/>
    <dgm:cxn modelId="{3039BFE3-F292-4418-B32E-918B9CF812CA}" type="presParOf" srcId="{4AF7C5BE-EDE2-46CB-8380-DCE5D797775C}" destId="{2F8847A9-2723-4060-92CB-2935474AA0E2}" srcOrd="0" destOrd="0" presId="urn:microsoft.com/office/officeart/2009/3/layout/StepUpProcess"/>
    <dgm:cxn modelId="{4D5F0C6D-2728-4AFE-A795-89099CDE5B35}" type="presParOf" srcId="{4AF7C5BE-EDE2-46CB-8380-DCE5D797775C}" destId="{845BF0F8-004E-4757-99B7-2CDF16A108D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12167-CC9F-480A-B00D-D25F6C520DC7}">
      <dsp:nvSpPr>
        <dsp:cNvPr id="0" name=""/>
        <dsp:cNvSpPr/>
      </dsp:nvSpPr>
      <dsp:spPr>
        <a:xfrm rot="5400000">
          <a:off x="657399" y="1191313"/>
          <a:ext cx="1975240" cy="328675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B9074E-EE82-4066-910D-E3E22ED570F9}">
      <dsp:nvSpPr>
        <dsp:cNvPr id="0" name=""/>
        <dsp:cNvSpPr/>
      </dsp:nvSpPr>
      <dsp:spPr>
        <a:xfrm>
          <a:off x="327682" y="2173345"/>
          <a:ext cx="2967301" cy="2601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kk-KZ" sz="1600" kern="1200" dirty="0">
              <a:latin typeface="Times New Roman" panose="02020603050405020304" pitchFamily="18" charset="0"/>
              <a:ea typeface="Calibri" panose="020F0502020204030204" pitchFamily="34" charset="0"/>
              <a:cs typeface="Times New Roman" panose="02020603050405020304" pitchFamily="18" charset="0"/>
            </a:rPr>
            <a:t>к 10-ти годам учащиеся должны иметь целостные представления о мире профессий</a:t>
          </a:r>
          <a:endParaRPr lang="ru-RU" sz="1600" kern="1200" dirty="0"/>
        </a:p>
      </dsp:txBody>
      <dsp:txXfrm>
        <a:off x="327682" y="2173345"/>
        <a:ext cx="2967301" cy="2601013"/>
      </dsp:txXfrm>
    </dsp:sp>
    <dsp:sp modelId="{D376C49B-F3AA-4749-B390-479B0746634A}">
      <dsp:nvSpPr>
        <dsp:cNvPr id="0" name=""/>
        <dsp:cNvSpPr/>
      </dsp:nvSpPr>
      <dsp:spPr>
        <a:xfrm>
          <a:off x="2735115" y="949338"/>
          <a:ext cx="559868" cy="55986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9C248A-78D4-4D37-8FD6-8F49C0011D12}">
      <dsp:nvSpPr>
        <dsp:cNvPr id="0" name=""/>
        <dsp:cNvSpPr/>
      </dsp:nvSpPr>
      <dsp:spPr>
        <a:xfrm rot="5400000">
          <a:off x="4289955" y="292433"/>
          <a:ext cx="1975240" cy="328675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F5799-E6BD-43FF-B678-78BFDE7AA0B3}">
      <dsp:nvSpPr>
        <dsp:cNvPr id="0" name=""/>
        <dsp:cNvSpPr/>
      </dsp:nvSpPr>
      <dsp:spPr>
        <a:xfrm>
          <a:off x="3960238" y="1274465"/>
          <a:ext cx="2967301" cy="2601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kk-KZ" sz="1600" kern="1200" dirty="0">
              <a:latin typeface="Times New Roman" panose="02020603050405020304" pitchFamily="18" charset="0"/>
              <a:ea typeface="Calibri" panose="020F0502020204030204" pitchFamily="34" charset="0"/>
              <a:cs typeface="Times New Roman" panose="02020603050405020304" pitchFamily="18" charset="0"/>
            </a:rPr>
            <a:t>к 14-ти годам знать правильную формулу выбора профессии, осознанно и ответственно подходить к определению своих личных качеств, психологических особенностей, интересов и способностей</a:t>
          </a:r>
          <a:endParaRPr lang="ru-RU" sz="1600" kern="1200" dirty="0"/>
        </a:p>
      </dsp:txBody>
      <dsp:txXfrm>
        <a:off x="3960238" y="1274465"/>
        <a:ext cx="2967301" cy="2601013"/>
      </dsp:txXfrm>
    </dsp:sp>
    <dsp:sp modelId="{C5210861-2343-4C65-BAE3-93446F39BA50}">
      <dsp:nvSpPr>
        <dsp:cNvPr id="0" name=""/>
        <dsp:cNvSpPr/>
      </dsp:nvSpPr>
      <dsp:spPr>
        <a:xfrm>
          <a:off x="6367671" y="50459"/>
          <a:ext cx="559868" cy="55986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847A9-2723-4060-92CB-2935474AA0E2}">
      <dsp:nvSpPr>
        <dsp:cNvPr id="0" name=""/>
        <dsp:cNvSpPr/>
      </dsp:nvSpPr>
      <dsp:spPr>
        <a:xfrm rot="5400000">
          <a:off x="7922511" y="-606445"/>
          <a:ext cx="1975240" cy="328675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BF0F8-004E-4757-99B7-2CDF16A108D7}">
      <dsp:nvSpPr>
        <dsp:cNvPr id="0" name=""/>
        <dsp:cNvSpPr/>
      </dsp:nvSpPr>
      <dsp:spPr>
        <a:xfrm>
          <a:off x="7592794" y="375585"/>
          <a:ext cx="2967301" cy="2601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kk-KZ" sz="1600" kern="1200" dirty="0">
              <a:latin typeface="Times New Roman" panose="02020603050405020304" pitchFamily="18" charset="0"/>
              <a:ea typeface="Calibri" panose="020F0502020204030204" pitchFamily="34" charset="0"/>
              <a:cs typeface="Times New Roman" panose="02020603050405020304" pitchFamily="18" charset="0"/>
            </a:rPr>
            <a:t>к 16-ти годам уже получить практический опыт в интересующей его деятельности, иметь представления о технологических переменах</a:t>
          </a:r>
          <a:endParaRPr lang="ru-RU" sz="1600" kern="1200" dirty="0"/>
        </a:p>
      </dsp:txBody>
      <dsp:txXfrm>
        <a:off x="7592794" y="375585"/>
        <a:ext cx="2967301" cy="260101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7D21DB-3C07-B684-2862-11043A36FCC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LID4096"/>
          </a:p>
        </p:txBody>
      </p:sp>
      <p:sp>
        <p:nvSpPr>
          <p:cNvPr id="3" name="Подзаголовок 2">
            <a:extLst>
              <a:ext uri="{FF2B5EF4-FFF2-40B4-BE49-F238E27FC236}">
                <a16:creationId xmlns:a16="http://schemas.microsoft.com/office/drawing/2014/main" id="{072A0C31-28DF-2ACA-192C-0AD8C83312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LID4096"/>
          </a:p>
        </p:txBody>
      </p:sp>
      <p:sp>
        <p:nvSpPr>
          <p:cNvPr id="4" name="Дата 3">
            <a:extLst>
              <a:ext uri="{FF2B5EF4-FFF2-40B4-BE49-F238E27FC236}">
                <a16:creationId xmlns:a16="http://schemas.microsoft.com/office/drawing/2014/main" id="{280DA7B3-23CC-30BF-D10A-6F23A1A25A60}"/>
              </a:ext>
            </a:extLst>
          </p:cNvPr>
          <p:cNvSpPr>
            <a:spLocks noGrp="1"/>
          </p:cNvSpPr>
          <p:nvPr>
            <p:ph type="dt" sz="half" idx="10"/>
          </p:nvPr>
        </p:nvSpPr>
        <p:spPr/>
        <p:txBody>
          <a:bodyPr/>
          <a:lstStyle/>
          <a:p>
            <a:fld id="{07573B63-8091-4E26-8FA8-58CAE76A2711}" type="datetimeFigureOut">
              <a:rPr lang="LID4096" smtClean="0"/>
              <a:t>10/28/2022</a:t>
            </a:fld>
            <a:endParaRPr lang="LID4096"/>
          </a:p>
        </p:txBody>
      </p:sp>
      <p:sp>
        <p:nvSpPr>
          <p:cNvPr id="5" name="Нижний колонтитул 4">
            <a:extLst>
              <a:ext uri="{FF2B5EF4-FFF2-40B4-BE49-F238E27FC236}">
                <a16:creationId xmlns:a16="http://schemas.microsoft.com/office/drawing/2014/main" id="{3769395C-CF3B-9B7B-026E-C1F6216D2790}"/>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BBB5CEDD-135B-916B-8BD0-7AFCC033B8DC}"/>
              </a:ext>
            </a:extLst>
          </p:cNvPr>
          <p:cNvSpPr>
            <a:spLocks noGrp="1"/>
          </p:cNvSpPr>
          <p:nvPr>
            <p:ph type="sldNum" sz="quarter" idx="12"/>
          </p:nvPr>
        </p:nvSpPr>
        <p:spPr/>
        <p:txBody>
          <a:bodyPr/>
          <a:lstStyle/>
          <a:p>
            <a:fld id="{A15A86C2-6241-440F-BD4F-2133B1E2761D}" type="slidenum">
              <a:rPr lang="LID4096" smtClean="0"/>
              <a:t>‹#›</a:t>
            </a:fld>
            <a:endParaRPr lang="LID4096"/>
          </a:p>
        </p:txBody>
      </p:sp>
    </p:spTree>
    <p:extLst>
      <p:ext uri="{BB962C8B-B14F-4D97-AF65-F5344CB8AC3E}">
        <p14:creationId xmlns:p14="http://schemas.microsoft.com/office/powerpoint/2010/main" val="54340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05E49F-CF7C-F861-5500-30642F245ABC}"/>
              </a:ext>
            </a:extLst>
          </p:cNvPr>
          <p:cNvSpPr>
            <a:spLocks noGrp="1"/>
          </p:cNvSpPr>
          <p:nvPr>
            <p:ph type="title"/>
          </p:nvPr>
        </p:nvSpPr>
        <p:spPr/>
        <p:txBody>
          <a:bodyPr/>
          <a:lstStyle/>
          <a:p>
            <a:r>
              <a:rPr lang="ru-RU"/>
              <a:t>Образец заголовка</a:t>
            </a:r>
            <a:endParaRPr lang="LID4096"/>
          </a:p>
        </p:txBody>
      </p:sp>
      <p:sp>
        <p:nvSpPr>
          <p:cNvPr id="3" name="Вертикальный текст 2">
            <a:extLst>
              <a:ext uri="{FF2B5EF4-FFF2-40B4-BE49-F238E27FC236}">
                <a16:creationId xmlns:a16="http://schemas.microsoft.com/office/drawing/2014/main" id="{E4DDBA37-777B-4159-90AB-105F0245A9E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B41DBBD2-DAC1-2FE8-CB21-E1867F57EA51}"/>
              </a:ext>
            </a:extLst>
          </p:cNvPr>
          <p:cNvSpPr>
            <a:spLocks noGrp="1"/>
          </p:cNvSpPr>
          <p:nvPr>
            <p:ph type="dt" sz="half" idx="10"/>
          </p:nvPr>
        </p:nvSpPr>
        <p:spPr/>
        <p:txBody>
          <a:bodyPr/>
          <a:lstStyle/>
          <a:p>
            <a:fld id="{07573B63-8091-4E26-8FA8-58CAE76A2711}" type="datetimeFigureOut">
              <a:rPr lang="LID4096" smtClean="0"/>
              <a:t>10/28/2022</a:t>
            </a:fld>
            <a:endParaRPr lang="LID4096"/>
          </a:p>
        </p:txBody>
      </p:sp>
      <p:sp>
        <p:nvSpPr>
          <p:cNvPr id="5" name="Нижний колонтитул 4">
            <a:extLst>
              <a:ext uri="{FF2B5EF4-FFF2-40B4-BE49-F238E27FC236}">
                <a16:creationId xmlns:a16="http://schemas.microsoft.com/office/drawing/2014/main" id="{57972242-3BD3-FC59-8965-B02507D7F813}"/>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B76A3CBD-FFFB-DD4B-5C26-1CC7E6E634C5}"/>
              </a:ext>
            </a:extLst>
          </p:cNvPr>
          <p:cNvSpPr>
            <a:spLocks noGrp="1"/>
          </p:cNvSpPr>
          <p:nvPr>
            <p:ph type="sldNum" sz="quarter" idx="12"/>
          </p:nvPr>
        </p:nvSpPr>
        <p:spPr/>
        <p:txBody>
          <a:bodyPr/>
          <a:lstStyle/>
          <a:p>
            <a:fld id="{A15A86C2-6241-440F-BD4F-2133B1E2761D}" type="slidenum">
              <a:rPr lang="LID4096" smtClean="0"/>
              <a:t>‹#›</a:t>
            </a:fld>
            <a:endParaRPr lang="LID4096"/>
          </a:p>
        </p:txBody>
      </p:sp>
    </p:spTree>
    <p:extLst>
      <p:ext uri="{BB962C8B-B14F-4D97-AF65-F5344CB8AC3E}">
        <p14:creationId xmlns:p14="http://schemas.microsoft.com/office/powerpoint/2010/main" val="13468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F2D8E81-A687-DACB-AE96-395E9B954B5B}"/>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LID4096"/>
          </a:p>
        </p:txBody>
      </p:sp>
      <p:sp>
        <p:nvSpPr>
          <p:cNvPr id="3" name="Вертикальный текст 2">
            <a:extLst>
              <a:ext uri="{FF2B5EF4-FFF2-40B4-BE49-F238E27FC236}">
                <a16:creationId xmlns:a16="http://schemas.microsoft.com/office/drawing/2014/main" id="{516CE97F-3023-6289-9937-21F88D27080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EF0DDA96-F8FF-91FB-8DB3-ACE292C69F8F}"/>
              </a:ext>
            </a:extLst>
          </p:cNvPr>
          <p:cNvSpPr>
            <a:spLocks noGrp="1"/>
          </p:cNvSpPr>
          <p:nvPr>
            <p:ph type="dt" sz="half" idx="10"/>
          </p:nvPr>
        </p:nvSpPr>
        <p:spPr/>
        <p:txBody>
          <a:bodyPr/>
          <a:lstStyle/>
          <a:p>
            <a:fld id="{07573B63-8091-4E26-8FA8-58CAE76A2711}" type="datetimeFigureOut">
              <a:rPr lang="LID4096" smtClean="0"/>
              <a:t>10/28/2022</a:t>
            </a:fld>
            <a:endParaRPr lang="LID4096"/>
          </a:p>
        </p:txBody>
      </p:sp>
      <p:sp>
        <p:nvSpPr>
          <p:cNvPr id="5" name="Нижний колонтитул 4">
            <a:extLst>
              <a:ext uri="{FF2B5EF4-FFF2-40B4-BE49-F238E27FC236}">
                <a16:creationId xmlns:a16="http://schemas.microsoft.com/office/drawing/2014/main" id="{BBB81878-1ED0-9D9A-66B0-DC041E1E0E98}"/>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A1899DC3-1908-5AA6-9145-633EB9FAFC9B}"/>
              </a:ext>
            </a:extLst>
          </p:cNvPr>
          <p:cNvSpPr>
            <a:spLocks noGrp="1"/>
          </p:cNvSpPr>
          <p:nvPr>
            <p:ph type="sldNum" sz="quarter" idx="12"/>
          </p:nvPr>
        </p:nvSpPr>
        <p:spPr/>
        <p:txBody>
          <a:bodyPr/>
          <a:lstStyle/>
          <a:p>
            <a:fld id="{A15A86C2-6241-440F-BD4F-2133B1E2761D}" type="slidenum">
              <a:rPr lang="LID4096" smtClean="0"/>
              <a:t>‹#›</a:t>
            </a:fld>
            <a:endParaRPr lang="LID4096"/>
          </a:p>
        </p:txBody>
      </p:sp>
    </p:spTree>
    <p:extLst>
      <p:ext uri="{BB962C8B-B14F-4D97-AF65-F5344CB8AC3E}">
        <p14:creationId xmlns:p14="http://schemas.microsoft.com/office/powerpoint/2010/main" val="157909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233335-DB83-D11D-431B-6D41C9B3982E}"/>
              </a:ext>
            </a:extLst>
          </p:cNvPr>
          <p:cNvSpPr>
            <a:spLocks noGrp="1"/>
          </p:cNvSpPr>
          <p:nvPr>
            <p:ph type="title"/>
          </p:nvPr>
        </p:nvSpPr>
        <p:spPr/>
        <p:txBody>
          <a:bodyPr/>
          <a:lstStyle/>
          <a:p>
            <a:r>
              <a:rPr lang="ru-RU"/>
              <a:t>Образец заголовка</a:t>
            </a:r>
            <a:endParaRPr lang="LID4096"/>
          </a:p>
        </p:txBody>
      </p:sp>
      <p:sp>
        <p:nvSpPr>
          <p:cNvPr id="3" name="Объект 2">
            <a:extLst>
              <a:ext uri="{FF2B5EF4-FFF2-40B4-BE49-F238E27FC236}">
                <a16:creationId xmlns:a16="http://schemas.microsoft.com/office/drawing/2014/main" id="{1EA0D252-1B60-79FD-76C4-B7D267F709E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0151845F-1A42-DE03-7CD6-489C46830DF7}"/>
              </a:ext>
            </a:extLst>
          </p:cNvPr>
          <p:cNvSpPr>
            <a:spLocks noGrp="1"/>
          </p:cNvSpPr>
          <p:nvPr>
            <p:ph type="dt" sz="half" idx="10"/>
          </p:nvPr>
        </p:nvSpPr>
        <p:spPr/>
        <p:txBody>
          <a:bodyPr/>
          <a:lstStyle/>
          <a:p>
            <a:fld id="{07573B63-8091-4E26-8FA8-58CAE76A2711}" type="datetimeFigureOut">
              <a:rPr lang="LID4096" smtClean="0"/>
              <a:t>10/28/2022</a:t>
            </a:fld>
            <a:endParaRPr lang="LID4096"/>
          </a:p>
        </p:txBody>
      </p:sp>
      <p:sp>
        <p:nvSpPr>
          <p:cNvPr id="5" name="Нижний колонтитул 4">
            <a:extLst>
              <a:ext uri="{FF2B5EF4-FFF2-40B4-BE49-F238E27FC236}">
                <a16:creationId xmlns:a16="http://schemas.microsoft.com/office/drawing/2014/main" id="{21905013-4148-2A44-4C53-0C6ED712920C}"/>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622763A4-6772-D963-04B5-3A40E69E24D2}"/>
              </a:ext>
            </a:extLst>
          </p:cNvPr>
          <p:cNvSpPr>
            <a:spLocks noGrp="1"/>
          </p:cNvSpPr>
          <p:nvPr>
            <p:ph type="sldNum" sz="quarter" idx="12"/>
          </p:nvPr>
        </p:nvSpPr>
        <p:spPr/>
        <p:txBody>
          <a:bodyPr/>
          <a:lstStyle/>
          <a:p>
            <a:fld id="{A15A86C2-6241-440F-BD4F-2133B1E2761D}" type="slidenum">
              <a:rPr lang="LID4096" smtClean="0"/>
              <a:t>‹#›</a:t>
            </a:fld>
            <a:endParaRPr lang="LID4096"/>
          </a:p>
        </p:txBody>
      </p:sp>
    </p:spTree>
    <p:extLst>
      <p:ext uri="{BB962C8B-B14F-4D97-AF65-F5344CB8AC3E}">
        <p14:creationId xmlns:p14="http://schemas.microsoft.com/office/powerpoint/2010/main" val="151124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00824C-D373-B656-3C34-821AE42513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LID4096"/>
          </a:p>
        </p:txBody>
      </p:sp>
      <p:sp>
        <p:nvSpPr>
          <p:cNvPr id="3" name="Текст 2">
            <a:extLst>
              <a:ext uri="{FF2B5EF4-FFF2-40B4-BE49-F238E27FC236}">
                <a16:creationId xmlns:a16="http://schemas.microsoft.com/office/drawing/2014/main" id="{9E648BDA-57BB-20B1-CA7E-7C6FFA101F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7431424-E589-14BB-86B7-80F91B007D28}"/>
              </a:ext>
            </a:extLst>
          </p:cNvPr>
          <p:cNvSpPr>
            <a:spLocks noGrp="1"/>
          </p:cNvSpPr>
          <p:nvPr>
            <p:ph type="dt" sz="half" idx="10"/>
          </p:nvPr>
        </p:nvSpPr>
        <p:spPr/>
        <p:txBody>
          <a:bodyPr/>
          <a:lstStyle/>
          <a:p>
            <a:fld id="{07573B63-8091-4E26-8FA8-58CAE76A2711}" type="datetimeFigureOut">
              <a:rPr lang="LID4096" smtClean="0"/>
              <a:t>10/28/2022</a:t>
            </a:fld>
            <a:endParaRPr lang="LID4096"/>
          </a:p>
        </p:txBody>
      </p:sp>
      <p:sp>
        <p:nvSpPr>
          <p:cNvPr id="5" name="Нижний колонтитул 4">
            <a:extLst>
              <a:ext uri="{FF2B5EF4-FFF2-40B4-BE49-F238E27FC236}">
                <a16:creationId xmlns:a16="http://schemas.microsoft.com/office/drawing/2014/main" id="{D9CD0A2A-1855-D6A9-9CD0-2BF18FD54C73}"/>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F352FD67-FF1D-57AE-37E2-50C157DD477B}"/>
              </a:ext>
            </a:extLst>
          </p:cNvPr>
          <p:cNvSpPr>
            <a:spLocks noGrp="1"/>
          </p:cNvSpPr>
          <p:nvPr>
            <p:ph type="sldNum" sz="quarter" idx="12"/>
          </p:nvPr>
        </p:nvSpPr>
        <p:spPr/>
        <p:txBody>
          <a:bodyPr/>
          <a:lstStyle/>
          <a:p>
            <a:fld id="{A15A86C2-6241-440F-BD4F-2133B1E2761D}" type="slidenum">
              <a:rPr lang="LID4096" smtClean="0"/>
              <a:t>‹#›</a:t>
            </a:fld>
            <a:endParaRPr lang="LID4096"/>
          </a:p>
        </p:txBody>
      </p:sp>
    </p:spTree>
    <p:extLst>
      <p:ext uri="{BB962C8B-B14F-4D97-AF65-F5344CB8AC3E}">
        <p14:creationId xmlns:p14="http://schemas.microsoft.com/office/powerpoint/2010/main" val="400203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078F54-1D32-DA62-DFFA-E3258F2CA61F}"/>
              </a:ext>
            </a:extLst>
          </p:cNvPr>
          <p:cNvSpPr>
            <a:spLocks noGrp="1"/>
          </p:cNvSpPr>
          <p:nvPr>
            <p:ph type="title"/>
          </p:nvPr>
        </p:nvSpPr>
        <p:spPr/>
        <p:txBody>
          <a:bodyPr/>
          <a:lstStyle/>
          <a:p>
            <a:r>
              <a:rPr lang="ru-RU"/>
              <a:t>Образец заголовка</a:t>
            </a:r>
            <a:endParaRPr lang="LID4096"/>
          </a:p>
        </p:txBody>
      </p:sp>
      <p:sp>
        <p:nvSpPr>
          <p:cNvPr id="3" name="Объект 2">
            <a:extLst>
              <a:ext uri="{FF2B5EF4-FFF2-40B4-BE49-F238E27FC236}">
                <a16:creationId xmlns:a16="http://schemas.microsoft.com/office/drawing/2014/main" id="{EB46A731-D4AB-95F7-6D8B-02B63DA0F63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Объект 3">
            <a:extLst>
              <a:ext uri="{FF2B5EF4-FFF2-40B4-BE49-F238E27FC236}">
                <a16:creationId xmlns:a16="http://schemas.microsoft.com/office/drawing/2014/main" id="{11FA82CC-9808-BDA0-DDF6-B948ADDBF1E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5" name="Дата 4">
            <a:extLst>
              <a:ext uri="{FF2B5EF4-FFF2-40B4-BE49-F238E27FC236}">
                <a16:creationId xmlns:a16="http://schemas.microsoft.com/office/drawing/2014/main" id="{DD5960FB-227F-6474-21C2-72D86B759B9E}"/>
              </a:ext>
            </a:extLst>
          </p:cNvPr>
          <p:cNvSpPr>
            <a:spLocks noGrp="1"/>
          </p:cNvSpPr>
          <p:nvPr>
            <p:ph type="dt" sz="half" idx="10"/>
          </p:nvPr>
        </p:nvSpPr>
        <p:spPr/>
        <p:txBody>
          <a:bodyPr/>
          <a:lstStyle/>
          <a:p>
            <a:fld id="{07573B63-8091-4E26-8FA8-58CAE76A2711}" type="datetimeFigureOut">
              <a:rPr lang="LID4096" smtClean="0"/>
              <a:t>10/28/2022</a:t>
            </a:fld>
            <a:endParaRPr lang="LID4096"/>
          </a:p>
        </p:txBody>
      </p:sp>
      <p:sp>
        <p:nvSpPr>
          <p:cNvPr id="6" name="Нижний колонтитул 5">
            <a:extLst>
              <a:ext uri="{FF2B5EF4-FFF2-40B4-BE49-F238E27FC236}">
                <a16:creationId xmlns:a16="http://schemas.microsoft.com/office/drawing/2014/main" id="{EBB68F7A-1D3D-5A62-E37F-C2AFE63A3E4C}"/>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E8E9CB17-CD5B-8D85-AE7B-3331C1967CF9}"/>
              </a:ext>
            </a:extLst>
          </p:cNvPr>
          <p:cNvSpPr>
            <a:spLocks noGrp="1"/>
          </p:cNvSpPr>
          <p:nvPr>
            <p:ph type="sldNum" sz="quarter" idx="12"/>
          </p:nvPr>
        </p:nvSpPr>
        <p:spPr/>
        <p:txBody>
          <a:bodyPr/>
          <a:lstStyle/>
          <a:p>
            <a:fld id="{A15A86C2-6241-440F-BD4F-2133B1E2761D}" type="slidenum">
              <a:rPr lang="LID4096" smtClean="0"/>
              <a:t>‹#›</a:t>
            </a:fld>
            <a:endParaRPr lang="LID4096"/>
          </a:p>
        </p:txBody>
      </p:sp>
    </p:spTree>
    <p:extLst>
      <p:ext uri="{BB962C8B-B14F-4D97-AF65-F5344CB8AC3E}">
        <p14:creationId xmlns:p14="http://schemas.microsoft.com/office/powerpoint/2010/main" val="65740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67460D-3C2E-8944-B06C-CA80A1F5EFA2}"/>
              </a:ext>
            </a:extLst>
          </p:cNvPr>
          <p:cNvSpPr>
            <a:spLocks noGrp="1"/>
          </p:cNvSpPr>
          <p:nvPr>
            <p:ph type="title"/>
          </p:nvPr>
        </p:nvSpPr>
        <p:spPr>
          <a:xfrm>
            <a:off x="839788" y="365125"/>
            <a:ext cx="10515600" cy="1325563"/>
          </a:xfrm>
        </p:spPr>
        <p:txBody>
          <a:bodyPr/>
          <a:lstStyle/>
          <a:p>
            <a:r>
              <a:rPr lang="ru-RU"/>
              <a:t>Образец заголовка</a:t>
            </a:r>
            <a:endParaRPr lang="LID4096"/>
          </a:p>
        </p:txBody>
      </p:sp>
      <p:sp>
        <p:nvSpPr>
          <p:cNvPr id="3" name="Текст 2">
            <a:extLst>
              <a:ext uri="{FF2B5EF4-FFF2-40B4-BE49-F238E27FC236}">
                <a16:creationId xmlns:a16="http://schemas.microsoft.com/office/drawing/2014/main" id="{012AB3CE-51E3-E34C-30A1-242A1105D4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2D57308-6A61-47A3-20BD-2FC1738614E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5" name="Текст 4">
            <a:extLst>
              <a:ext uri="{FF2B5EF4-FFF2-40B4-BE49-F238E27FC236}">
                <a16:creationId xmlns:a16="http://schemas.microsoft.com/office/drawing/2014/main" id="{A2F21752-BE7A-AAAA-1CDA-06AA3E3AC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381B160-21F7-4CEF-FE59-03861A94920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7" name="Дата 6">
            <a:extLst>
              <a:ext uri="{FF2B5EF4-FFF2-40B4-BE49-F238E27FC236}">
                <a16:creationId xmlns:a16="http://schemas.microsoft.com/office/drawing/2014/main" id="{4280AEBE-756B-8364-4B78-B75B1776007B}"/>
              </a:ext>
            </a:extLst>
          </p:cNvPr>
          <p:cNvSpPr>
            <a:spLocks noGrp="1"/>
          </p:cNvSpPr>
          <p:nvPr>
            <p:ph type="dt" sz="half" idx="10"/>
          </p:nvPr>
        </p:nvSpPr>
        <p:spPr/>
        <p:txBody>
          <a:bodyPr/>
          <a:lstStyle/>
          <a:p>
            <a:fld id="{07573B63-8091-4E26-8FA8-58CAE76A2711}" type="datetimeFigureOut">
              <a:rPr lang="LID4096" smtClean="0"/>
              <a:t>10/28/2022</a:t>
            </a:fld>
            <a:endParaRPr lang="LID4096"/>
          </a:p>
        </p:txBody>
      </p:sp>
      <p:sp>
        <p:nvSpPr>
          <p:cNvPr id="8" name="Нижний колонтитул 7">
            <a:extLst>
              <a:ext uri="{FF2B5EF4-FFF2-40B4-BE49-F238E27FC236}">
                <a16:creationId xmlns:a16="http://schemas.microsoft.com/office/drawing/2014/main" id="{2ACEB4DD-0A41-1C49-DCCC-253B8CC85C73}"/>
              </a:ext>
            </a:extLst>
          </p:cNvPr>
          <p:cNvSpPr>
            <a:spLocks noGrp="1"/>
          </p:cNvSpPr>
          <p:nvPr>
            <p:ph type="ftr" sz="quarter" idx="11"/>
          </p:nvPr>
        </p:nvSpPr>
        <p:spPr/>
        <p:txBody>
          <a:bodyPr/>
          <a:lstStyle/>
          <a:p>
            <a:endParaRPr lang="LID4096"/>
          </a:p>
        </p:txBody>
      </p:sp>
      <p:sp>
        <p:nvSpPr>
          <p:cNvPr id="9" name="Номер слайда 8">
            <a:extLst>
              <a:ext uri="{FF2B5EF4-FFF2-40B4-BE49-F238E27FC236}">
                <a16:creationId xmlns:a16="http://schemas.microsoft.com/office/drawing/2014/main" id="{121FCF05-93FD-099F-B076-9986FC11E512}"/>
              </a:ext>
            </a:extLst>
          </p:cNvPr>
          <p:cNvSpPr>
            <a:spLocks noGrp="1"/>
          </p:cNvSpPr>
          <p:nvPr>
            <p:ph type="sldNum" sz="quarter" idx="12"/>
          </p:nvPr>
        </p:nvSpPr>
        <p:spPr/>
        <p:txBody>
          <a:bodyPr/>
          <a:lstStyle/>
          <a:p>
            <a:fld id="{A15A86C2-6241-440F-BD4F-2133B1E2761D}" type="slidenum">
              <a:rPr lang="LID4096" smtClean="0"/>
              <a:t>‹#›</a:t>
            </a:fld>
            <a:endParaRPr lang="LID4096"/>
          </a:p>
        </p:txBody>
      </p:sp>
    </p:spTree>
    <p:extLst>
      <p:ext uri="{BB962C8B-B14F-4D97-AF65-F5344CB8AC3E}">
        <p14:creationId xmlns:p14="http://schemas.microsoft.com/office/powerpoint/2010/main" val="11289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208C56-D20B-2772-603A-FFC4BC790F6D}"/>
              </a:ext>
            </a:extLst>
          </p:cNvPr>
          <p:cNvSpPr>
            <a:spLocks noGrp="1"/>
          </p:cNvSpPr>
          <p:nvPr>
            <p:ph type="title"/>
          </p:nvPr>
        </p:nvSpPr>
        <p:spPr/>
        <p:txBody>
          <a:bodyPr/>
          <a:lstStyle/>
          <a:p>
            <a:r>
              <a:rPr lang="ru-RU"/>
              <a:t>Образец заголовка</a:t>
            </a:r>
            <a:endParaRPr lang="LID4096"/>
          </a:p>
        </p:txBody>
      </p:sp>
      <p:sp>
        <p:nvSpPr>
          <p:cNvPr id="3" name="Дата 2">
            <a:extLst>
              <a:ext uri="{FF2B5EF4-FFF2-40B4-BE49-F238E27FC236}">
                <a16:creationId xmlns:a16="http://schemas.microsoft.com/office/drawing/2014/main" id="{ED495650-F0BE-B2C2-4613-18C06E42B567}"/>
              </a:ext>
            </a:extLst>
          </p:cNvPr>
          <p:cNvSpPr>
            <a:spLocks noGrp="1"/>
          </p:cNvSpPr>
          <p:nvPr>
            <p:ph type="dt" sz="half" idx="10"/>
          </p:nvPr>
        </p:nvSpPr>
        <p:spPr/>
        <p:txBody>
          <a:bodyPr/>
          <a:lstStyle/>
          <a:p>
            <a:fld id="{07573B63-8091-4E26-8FA8-58CAE76A2711}" type="datetimeFigureOut">
              <a:rPr lang="LID4096" smtClean="0"/>
              <a:t>10/28/2022</a:t>
            </a:fld>
            <a:endParaRPr lang="LID4096"/>
          </a:p>
        </p:txBody>
      </p:sp>
      <p:sp>
        <p:nvSpPr>
          <p:cNvPr id="4" name="Нижний колонтитул 3">
            <a:extLst>
              <a:ext uri="{FF2B5EF4-FFF2-40B4-BE49-F238E27FC236}">
                <a16:creationId xmlns:a16="http://schemas.microsoft.com/office/drawing/2014/main" id="{F99E7316-4283-26EC-886B-9A864BEB4845}"/>
              </a:ext>
            </a:extLst>
          </p:cNvPr>
          <p:cNvSpPr>
            <a:spLocks noGrp="1"/>
          </p:cNvSpPr>
          <p:nvPr>
            <p:ph type="ftr" sz="quarter" idx="11"/>
          </p:nvPr>
        </p:nvSpPr>
        <p:spPr/>
        <p:txBody>
          <a:bodyPr/>
          <a:lstStyle/>
          <a:p>
            <a:endParaRPr lang="LID4096"/>
          </a:p>
        </p:txBody>
      </p:sp>
      <p:sp>
        <p:nvSpPr>
          <p:cNvPr id="5" name="Номер слайда 4">
            <a:extLst>
              <a:ext uri="{FF2B5EF4-FFF2-40B4-BE49-F238E27FC236}">
                <a16:creationId xmlns:a16="http://schemas.microsoft.com/office/drawing/2014/main" id="{A72EEBD5-EA15-1987-123B-36032FFBD058}"/>
              </a:ext>
            </a:extLst>
          </p:cNvPr>
          <p:cNvSpPr>
            <a:spLocks noGrp="1"/>
          </p:cNvSpPr>
          <p:nvPr>
            <p:ph type="sldNum" sz="quarter" idx="12"/>
          </p:nvPr>
        </p:nvSpPr>
        <p:spPr/>
        <p:txBody>
          <a:bodyPr/>
          <a:lstStyle/>
          <a:p>
            <a:fld id="{A15A86C2-6241-440F-BD4F-2133B1E2761D}" type="slidenum">
              <a:rPr lang="LID4096" smtClean="0"/>
              <a:t>‹#›</a:t>
            </a:fld>
            <a:endParaRPr lang="LID4096"/>
          </a:p>
        </p:txBody>
      </p:sp>
    </p:spTree>
    <p:extLst>
      <p:ext uri="{BB962C8B-B14F-4D97-AF65-F5344CB8AC3E}">
        <p14:creationId xmlns:p14="http://schemas.microsoft.com/office/powerpoint/2010/main" val="54731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FC210E2-E4F2-D7A9-3E82-39784DEE30F7}"/>
              </a:ext>
            </a:extLst>
          </p:cNvPr>
          <p:cNvSpPr>
            <a:spLocks noGrp="1"/>
          </p:cNvSpPr>
          <p:nvPr>
            <p:ph type="dt" sz="half" idx="10"/>
          </p:nvPr>
        </p:nvSpPr>
        <p:spPr/>
        <p:txBody>
          <a:bodyPr/>
          <a:lstStyle/>
          <a:p>
            <a:fld id="{07573B63-8091-4E26-8FA8-58CAE76A2711}" type="datetimeFigureOut">
              <a:rPr lang="LID4096" smtClean="0"/>
              <a:t>10/28/2022</a:t>
            </a:fld>
            <a:endParaRPr lang="LID4096"/>
          </a:p>
        </p:txBody>
      </p:sp>
      <p:sp>
        <p:nvSpPr>
          <p:cNvPr id="3" name="Нижний колонтитул 2">
            <a:extLst>
              <a:ext uri="{FF2B5EF4-FFF2-40B4-BE49-F238E27FC236}">
                <a16:creationId xmlns:a16="http://schemas.microsoft.com/office/drawing/2014/main" id="{040EE830-87E7-564E-901D-F26A169B4103}"/>
              </a:ext>
            </a:extLst>
          </p:cNvPr>
          <p:cNvSpPr>
            <a:spLocks noGrp="1"/>
          </p:cNvSpPr>
          <p:nvPr>
            <p:ph type="ftr" sz="quarter" idx="11"/>
          </p:nvPr>
        </p:nvSpPr>
        <p:spPr/>
        <p:txBody>
          <a:bodyPr/>
          <a:lstStyle/>
          <a:p>
            <a:endParaRPr lang="LID4096"/>
          </a:p>
        </p:txBody>
      </p:sp>
      <p:sp>
        <p:nvSpPr>
          <p:cNvPr id="4" name="Номер слайда 3">
            <a:extLst>
              <a:ext uri="{FF2B5EF4-FFF2-40B4-BE49-F238E27FC236}">
                <a16:creationId xmlns:a16="http://schemas.microsoft.com/office/drawing/2014/main" id="{CEFC4CA6-58EC-A092-5E22-2240D2C848FA}"/>
              </a:ext>
            </a:extLst>
          </p:cNvPr>
          <p:cNvSpPr>
            <a:spLocks noGrp="1"/>
          </p:cNvSpPr>
          <p:nvPr>
            <p:ph type="sldNum" sz="quarter" idx="12"/>
          </p:nvPr>
        </p:nvSpPr>
        <p:spPr/>
        <p:txBody>
          <a:bodyPr/>
          <a:lstStyle/>
          <a:p>
            <a:fld id="{A15A86C2-6241-440F-BD4F-2133B1E2761D}" type="slidenum">
              <a:rPr lang="LID4096" smtClean="0"/>
              <a:t>‹#›</a:t>
            </a:fld>
            <a:endParaRPr lang="LID4096"/>
          </a:p>
        </p:txBody>
      </p:sp>
    </p:spTree>
    <p:extLst>
      <p:ext uri="{BB962C8B-B14F-4D97-AF65-F5344CB8AC3E}">
        <p14:creationId xmlns:p14="http://schemas.microsoft.com/office/powerpoint/2010/main" val="70822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7EB0E5-047F-F6A8-0775-EDAD2390515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LID4096"/>
          </a:p>
        </p:txBody>
      </p:sp>
      <p:sp>
        <p:nvSpPr>
          <p:cNvPr id="3" name="Объект 2">
            <a:extLst>
              <a:ext uri="{FF2B5EF4-FFF2-40B4-BE49-F238E27FC236}">
                <a16:creationId xmlns:a16="http://schemas.microsoft.com/office/drawing/2014/main" id="{B41AA1C1-2FD9-D4CA-7C61-C519065787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Текст 3">
            <a:extLst>
              <a:ext uri="{FF2B5EF4-FFF2-40B4-BE49-F238E27FC236}">
                <a16:creationId xmlns:a16="http://schemas.microsoft.com/office/drawing/2014/main" id="{D64F78C1-DCA4-D84D-DD4B-25E33A8C1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A706476-7B4A-8AE8-6B6E-D26D213B7D0A}"/>
              </a:ext>
            </a:extLst>
          </p:cNvPr>
          <p:cNvSpPr>
            <a:spLocks noGrp="1"/>
          </p:cNvSpPr>
          <p:nvPr>
            <p:ph type="dt" sz="half" idx="10"/>
          </p:nvPr>
        </p:nvSpPr>
        <p:spPr/>
        <p:txBody>
          <a:bodyPr/>
          <a:lstStyle/>
          <a:p>
            <a:fld id="{07573B63-8091-4E26-8FA8-58CAE76A2711}" type="datetimeFigureOut">
              <a:rPr lang="LID4096" smtClean="0"/>
              <a:t>10/28/2022</a:t>
            </a:fld>
            <a:endParaRPr lang="LID4096"/>
          </a:p>
        </p:txBody>
      </p:sp>
      <p:sp>
        <p:nvSpPr>
          <p:cNvPr id="6" name="Нижний колонтитул 5">
            <a:extLst>
              <a:ext uri="{FF2B5EF4-FFF2-40B4-BE49-F238E27FC236}">
                <a16:creationId xmlns:a16="http://schemas.microsoft.com/office/drawing/2014/main" id="{2DA10B2B-1C4B-A6C7-D92A-D3BA9F070747}"/>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57CF1FC5-4FC1-A9BA-0CA2-3AD8A7077C6B}"/>
              </a:ext>
            </a:extLst>
          </p:cNvPr>
          <p:cNvSpPr>
            <a:spLocks noGrp="1"/>
          </p:cNvSpPr>
          <p:nvPr>
            <p:ph type="sldNum" sz="quarter" idx="12"/>
          </p:nvPr>
        </p:nvSpPr>
        <p:spPr/>
        <p:txBody>
          <a:bodyPr/>
          <a:lstStyle/>
          <a:p>
            <a:fld id="{A15A86C2-6241-440F-BD4F-2133B1E2761D}" type="slidenum">
              <a:rPr lang="LID4096" smtClean="0"/>
              <a:t>‹#›</a:t>
            </a:fld>
            <a:endParaRPr lang="LID4096"/>
          </a:p>
        </p:txBody>
      </p:sp>
    </p:spTree>
    <p:extLst>
      <p:ext uri="{BB962C8B-B14F-4D97-AF65-F5344CB8AC3E}">
        <p14:creationId xmlns:p14="http://schemas.microsoft.com/office/powerpoint/2010/main" val="395648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32AAF9-E08E-F764-1845-7A1D351BE74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LID4096"/>
          </a:p>
        </p:txBody>
      </p:sp>
      <p:sp>
        <p:nvSpPr>
          <p:cNvPr id="3" name="Рисунок 2">
            <a:extLst>
              <a:ext uri="{FF2B5EF4-FFF2-40B4-BE49-F238E27FC236}">
                <a16:creationId xmlns:a16="http://schemas.microsoft.com/office/drawing/2014/main" id="{2E665E55-5000-9F37-586B-AD743C081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Текст 3">
            <a:extLst>
              <a:ext uri="{FF2B5EF4-FFF2-40B4-BE49-F238E27FC236}">
                <a16:creationId xmlns:a16="http://schemas.microsoft.com/office/drawing/2014/main" id="{4AD8DD79-B2BF-3ED9-84DA-35B657099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77EC182-700D-DF3A-2026-F3A97E681029}"/>
              </a:ext>
            </a:extLst>
          </p:cNvPr>
          <p:cNvSpPr>
            <a:spLocks noGrp="1"/>
          </p:cNvSpPr>
          <p:nvPr>
            <p:ph type="dt" sz="half" idx="10"/>
          </p:nvPr>
        </p:nvSpPr>
        <p:spPr/>
        <p:txBody>
          <a:bodyPr/>
          <a:lstStyle/>
          <a:p>
            <a:fld id="{07573B63-8091-4E26-8FA8-58CAE76A2711}" type="datetimeFigureOut">
              <a:rPr lang="LID4096" smtClean="0"/>
              <a:t>10/28/2022</a:t>
            </a:fld>
            <a:endParaRPr lang="LID4096"/>
          </a:p>
        </p:txBody>
      </p:sp>
      <p:sp>
        <p:nvSpPr>
          <p:cNvPr id="6" name="Нижний колонтитул 5">
            <a:extLst>
              <a:ext uri="{FF2B5EF4-FFF2-40B4-BE49-F238E27FC236}">
                <a16:creationId xmlns:a16="http://schemas.microsoft.com/office/drawing/2014/main" id="{01EBD466-84A5-253A-0972-9546E8E8F682}"/>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CB1E028C-2FE2-F2A9-B520-0366E70BBC05}"/>
              </a:ext>
            </a:extLst>
          </p:cNvPr>
          <p:cNvSpPr>
            <a:spLocks noGrp="1"/>
          </p:cNvSpPr>
          <p:nvPr>
            <p:ph type="sldNum" sz="quarter" idx="12"/>
          </p:nvPr>
        </p:nvSpPr>
        <p:spPr/>
        <p:txBody>
          <a:bodyPr/>
          <a:lstStyle/>
          <a:p>
            <a:fld id="{A15A86C2-6241-440F-BD4F-2133B1E2761D}" type="slidenum">
              <a:rPr lang="LID4096" smtClean="0"/>
              <a:t>‹#›</a:t>
            </a:fld>
            <a:endParaRPr lang="LID4096"/>
          </a:p>
        </p:txBody>
      </p:sp>
    </p:spTree>
    <p:extLst>
      <p:ext uri="{BB962C8B-B14F-4D97-AF65-F5344CB8AC3E}">
        <p14:creationId xmlns:p14="http://schemas.microsoft.com/office/powerpoint/2010/main" val="340697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12DB64-3AB7-7406-2568-B0CCC4EF7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LID4096"/>
          </a:p>
        </p:txBody>
      </p:sp>
      <p:sp>
        <p:nvSpPr>
          <p:cNvPr id="3" name="Текст 2">
            <a:extLst>
              <a:ext uri="{FF2B5EF4-FFF2-40B4-BE49-F238E27FC236}">
                <a16:creationId xmlns:a16="http://schemas.microsoft.com/office/drawing/2014/main" id="{411249F7-3205-DD74-0DD8-70F40D230C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6E3420F9-17F6-8F01-3922-3124DC6C1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73B63-8091-4E26-8FA8-58CAE76A2711}" type="datetimeFigureOut">
              <a:rPr lang="LID4096" smtClean="0"/>
              <a:t>10/28/2022</a:t>
            </a:fld>
            <a:endParaRPr lang="LID4096"/>
          </a:p>
        </p:txBody>
      </p:sp>
      <p:sp>
        <p:nvSpPr>
          <p:cNvPr id="5" name="Нижний колонтитул 4">
            <a:extLst>
              <a:ext uri="{FF2B5EF4-FFF2-40B4-BE49-F238E27FC236}">
                <a16:creationId xmlns:a16="http://schemas.microsoft.com/office/drawing/2014/main" id="{4F176247-7A64-83C6-C8B2-0828379F1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Номер слайда 5">
            <a:extLst>
              <a:ext uri="{FF2B5EF4-FFF2-40B4-BE49-F238E27FC236}">
                <a16:creationId xmlns:a16="http://schemas.microsoft.com/office/drawing/2014/main" id="{C830941C-D492-A444-1AA9-3129E39D12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A86C2-6241-440F-BD4F-2133B1E2761D}" type="slidenum">
              <a:rPr lang="LID4096" smtClean="0"/>
              <a:t>‹#›</a:t>
            </a:fld>
            <a:endParaRPr lang="LID4096"/>
          </a:p>
        </p:txBody>
      </p:sp>
    </p:spTree>
    <p:extLst>
      <p:ext uri="{BB962C8B-B14F-4D97-AF65-F5344CB8AC3E}">
        <p14:creationId xmlns:p14="http://schemas.microsoft.com/office/powerpoint/2010/main" val="1026292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FA2923-24FA-8DE4-BC0A-09DF2127F84D}"/>
              </a:ext>
            </a:extLst>
          </p:cNvPr>
          <p:cNvSpPr>
            <a:spLocks noGrp="1"/>
          </p:cNvSpPr>
          <p:nvPr>
            <p:ph type="title"/>
          </p:nvPr>
        </p:nvSpPr>
        <p:spPr>
          <a:xfrm>
            <a:off x="1540042" y="58189"/>
            <a:ext cx="9813758" cy="1878676"/>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Обучающий курс кадрового резерва директоров ОО Карагандинской области «</a:t>
            </a:r>
            <a:r>
              <a:rPr lang="kk-KZ" dirty="0">
                <a:latin typeface="Times New Roman" panose="02020603050405020304" pitchFamily="18" charset="0"/>
                <a:cs typeface="Times New Roman" panose="02020603050405020304" pitchFamily="18" charset="0"/>
              </a:rPr>
              <a:t>Болашақ басшы</a:t>
            </a:r>
            <a:r>
              <a:rPr lang="ru-RU" dirty="0">
                <a:latin typeface="Times New Roman" panose="02020603050405020304" pitchFamily="18" charset="0"/>
                <a:cs typeface="Times New Roman" panose="02020603050405020304" pitchFamily="18" charset="0"/>
              </a:rPr>
              <a:t>»</a:t>
            </a:r>
            <a:endParaRPr lang="LID4096"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55F839F-F9CB-8B12-2834-2EE020A6B375}"/>
              </a:ext>
            </a:extLst>
          </p:cNvPr>
          <p:cNvSpPr>
            <a:spLocks noGrp="1"/>
          </p:cNvSpPr>
          <p:nvPr>
            <p:ph idx="1"/>
          </p:nvPr>
        </p:nvSpPr>
        <p:spPr>
          <a:xfrm>
            <a:off x="838200" y="2801389"/>
            <a:ext cx="10515600" cy="3375574"/>
          </a:xfrm>
        </p:spPr>
        <p:txBody>
          <a:bodyPr/>
          <a:lstStyle/>
          <a:p>
            <a:pPr marL="0" indent="0" algn="ctr">
              <a:buNone/>
            </a:pPr>
            <a:r>
              <a:rPr lang="ru-RU" sz="3600" dirty="0">
                <a:latin typeface="Times New Roman" panose="02020603050405020304" pitchFamily="18" charset="0"/>
                <a:cs typeface="Times New Roman" panose="02020603050405020304" pitchFamily="18" charset="0"/>
              </a:rPr>
              <a:t>«Развитие личного бренда»</a:t>
            </a:r>
          </a:p>
          <a:p>
            <a:pPr marL="0" indent="0" algn="ctr">
              <a:buNone/>
            </a:pPr>
            <a:endParaRPr lang="ru-RU" dirty="0">
              <a:latin typeface="Times New Roman" panose="02020603050405020304" pitchFamily="18" charset="0"/>
              <a:cs typeface="Times New Roman" panose="02020603050405020304" pitchFamily="18" charset="0"/>
            </a:endParaRPr>
          </a:p>
          <a:p>
            <a:pPr marL="0" indent="0" algn="ctr">
              <a:buNone/>
            </a:pPr>
            <a:r>
              <a:rPr lang="ru-RU" dirty="0" err="1">
                <a:latin typeface="Times New Roman" panose="02020603050405020304" pitchFamily="18" charset="0"/>
                <a:cs typeface="Times New Roman" panose="02020603050405020304" pitchFamily="18" charset="0"/>
              </a:rPr>
              <a:t>Кенешова</a:t>
            </a:r>
            <a:r>
              <a:rPr lang="ru-RU" dirty="0">
                <a:latin typeface="Times New Roman" panose="02020603050405020304" pitchFamily="18" charset="0"/>
                <a:cs typeface="Times New Roman" panose="02020603050405020304" pitchFamily="18" charset="0"/>
              </a:rPr>
              <a:t> Раиса </a:t>
            </a:r>
            <a:r>
              <a:rPr lang="ru-RU" dirty="0" err="1">
                <a:latin typeface="Times New Roman" panose="02020603050405020304" pitchFamily="18" charset="0"/>
                <a:cs typeface="Times New Roman" panose="02020603050405020304" pitchFamily="18" charset="0"/>
              </a:rPr>
              <a:t>Амертаевна</a:t>
            </a:r>
            <a:r>
              <a:rPr lang="ru-RU" dirty="0">
                <a:latin typeface="Times New Roman" panose="02020603050405020304" pitchFamily="18" charset="0"/>
                <a:cs typeface="Times New Roman" panose="02020603050405020304" pitchFamily="18" charset="0"/>
              </a:rPr>
              <a:t>, </a:t>
            </a:r>
          </a:p>
          <a:p>
            <a:pPr marL="0" indent="0" algn="ctr">
              <a:buNone/>
            </a:pPr>
            <a:r>
              <a:rPr lang="ru-RU" dirty="0">
                <a:latin typeface="Times New Roman" panose="02020603050405020304" pitchFamily="18" charset="0"/>
                <a:cs typeface="Times New Roman" panose="02020603050405020304" pitchFamily="18" charset="0"/>
              </a:rPr>
              <a:t>директор КГУ «Школа-лицей им. </a:t>
            </a:r>
            <a:r>
              <a:rPr lang="ru-RU" dirty="0" err="1">
                <a:latin typeface="Times New Roman" panose="02020603050405020304" pitchFamily="18" charset="0"/>
                <a:cs typeface="Times New Roman" panose="02020603050405020304" pitchFamily="18" charset="0"/>
              </a:rPr>
              <a:t>Ыбырая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Алтынсарина</a:t>
            </a:r>
            <a:r>
              <a:rPr lang="ru-RU" dirty="0">
                <a:latin typeface="Times New Roman" panose="02020603050405020304" pitchFamily="18" charset="0"/>
                <a:cs typeface="Times New Roman" panose="02020603050405020304" pitchFamily="18" charset="0"/>
              </a:rPr>
              <a:t>»</a:t>
            </a:r>
          </a:p>
          <a:p>
            <a:pPr marL="0" indent="0" algn="ctr">
              <a:buNone/>
            </a:pPr>
            <a:endParaRPr lang="ru-RU" dirty="0">
              <a:latin typeface="Times New Roman" panose="02020603050405020304" pitchFamily="18" charset="0"/>
              <a:cs typeface="Times New Roman" panose="02020603050405020304" pitchFamily="18" charset="0"/>
            </a:endParaRPr>
          </a:p>
          <a:p>
            <a:pPr marL="0" indent="0" algn="ctr">
              <a:buNone/>
            </a:pPr>
            <a:r>
              <a:rPr lang="ru-RU" dirty="0">
                <a:latin typeface="Times New Roman" panose="02020603050405020304" pitchFamily="18" charset="0"/>
                <a:cs typeface="Times New Roman" panose="02020603050405020304" pitchFamily="18" charset="0"/>
              </a:rPr>
              <a:t>31 октября 2022 г.</a:t>
            </a:r>
            <a:endParaRPr lang="LID4096"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D349ED5-B4F6-B476-ED53-BFD70018B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4782" y="549896"/>
            <a:ext cx="1026836" cy="9560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6128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F85E469C-1873-B1D1-6B72-39AA5CA9FE2D}"/>
              </a:ext>
            </a:extLst>
          </p:cNvPr>
          <p:cNvGraphicFramePr/>
          <p:nvPr>
            <p:extLst>
              <p:ext uri="{D42A27DB-BD31-4B8C-83A1-F6EECF244321}">
                <p14:modId xmlns:p14="http://schemas.microsoft.com/office/powerpoint/2010/main" val="3360465797"/>
              </p:ext>
            </p:extLst>
          </p:nvPr>
        </p:nvGraphicFramePr>
        <p:xfrm>
          <a:off x="369117" y="1686187"/>
          <a:ext cx="10561738" cy="4823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7E20B59-1ADC-A716-1E2F-3B10CA1D8939}"/>
              </a:ext>
            </a:extLst>
          </p:cNvPr>
          <p:cNvSpPr txBox="1"/>
          <p:nvPr/>
        </p:nvSpPr>
        <p:spPr>
          <a:xfrm>
            <a:off x="738232" y="457200"/>
            <a:ext cx="9840286" cy="830997"/>
          </a:xfrm>
          <a:prstGeom prst="rect">
            <a:avLst/>
          </a:prstGeom>
          <a:noFill/>
        </p:spPr>
        <p:txBody>
          <a:bodyPr wrap="square">
            <a:spAutoFit/>
          </a:bodyPr>
          <a:lstStyle/>
          <a:p>
            <a:pPr algn="ctr"/>
            <a:r>
              <a:rPr lang="kk-KZ" sz="2400" b="1" dirty="0">
                <a:latin typeface="Times New Roman" panose="02020603050405020304" pitchFamily="18" charset="0"/>
                <a:ea typeface="Calibri" panose="020F0502020204030204" pitchFamily="34" charset="0"/>
                <a:cs typeface="Times New Roman" panose="02020603050405020304" pitchFamily="18" charset="0"/>
              </a:rPr>
              <a:t>Погружение в мир труда должно начинаться системно, осознанно и непрерывно </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77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9769" y="1355913"/>
            <a:ext cx="5636231" cy="5396349"/>
          </a:xfrm>
          <a:prstGeom prst="rect">
            <a:avLst/>
          </a:prstGeom>
        </p:spPr>
        <p:txBody>
          <a:bodyPr wrap="square">
            <a:spAutoFit/>
          </a:bodyPr>
          <a:lstStyle/>
          <a:p>
            <a:pPr indent="457200" algn="just">
              <a:spcBef>
                <a:spcPts val="970"/>
              </a:spcBef>
              <a:spcAft>
                <a:spcPts val="0"/>
              </a:spcAft>
            </a:pPr>
            <a:r>
              <a:rPr lang="ru-RU" sz="1600" dirty="0">
                <a:latin typeface="Times New Roman" panose="02020603050405020304" pitchFamily="18" charset="0"/>
                <a:ea typeface="Times New Roman" panose="02020603050405020304" pitchFamily="18" charset="0"/>
              </a:rPr>
              <a:t>Чтобы получить рекомендации по вопросам профессионального самоопределения на основе результатов психологической диагностики создан раздел “</a:t>
            </a:r>
            <a:r>
              <a:rPr lang="en-US" sz="1600" dirty="0">
                <a:latin typeface="Times New Roman" panose="02020603050405020304" pitchFamily="18" charset="0"/>
                <a:ea typeface="Times New Roman" panose="02020603050405020304" pitchFamily="18" charset="0"/>
              </a:rPr>
              <a:t>On-line</a:t>
            </a:r>
            <a:r>
              <a:rPr lang="ru-RU" sz="1600" dirty="0">
                <a:latin typeface="Times New Roman" panose="02020603050405020304" pitchFamily="18" charset="0"/>
                <a:ea typeface="Times New Roman" panose="02020603050405020304" pitchFamily="18" charset="0"/>
              </a:rPr>
              <a:t> тестирование", где</a:t>
            </a:r>
            <a:r>
              <a:rPr lang="ru-RU" sz="1600" spc="200" dirty="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батарея психологических тестов позволяет</a:t>
            </a:r>
            <a:r>
              <a:rPr lang="ru-RU" sz="1600" spc="200" dirty="0">
                <a:latin typeface="Times New Roman" panose="02020603050405020304" pitchFamily="18" charset="0"/>
                <a:ea typeface="Times New Roman" panose="02020603050405020304" pitchFamily="18" charset="0"/>
              </a:rPr>
              <a:t> </a:t>
            </a:r>
            <a:r>
              <a:rPr lang="ru-RU" sz="1600" dirty="0">
                <a:solidFill>
                  <a:srgbClr val="001300"/>
                </a:solidFill>
                <a:latin typeface="Times New Roman" panose="02020603050405020304" pitchFamily="18" charset="0"/>
                <a:ea typeface="Times New Roman" panose="02020603050405020304" pitchFamily="18" charset="0"/>
              </a:rPr>
              <a:t>получить</a:t>
            </a:r>
            <a:r>
              <a:rPr lang="ru-RU" sz="1600" spc="200" dirty="0">
                <a:solidFill>
                  <a:srgbClr val="001300"/>
                </a:solidFill>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свой</a:t>
            </a:r>
            <a:r>
              <a:rPr lang="ru-RU" sz="1600" spc="200" dirty="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профессиональный профиль</a:t>
            </a:r>
            <a:r>
              <a:rPr lang="kk-KZ" sz="1600" dirty="0">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sz="1600" dirty="0">
                <a:latin typeface="Times New Roman" panose="02020603050405020304" pitchFamily="18" charset="0"/>
                <a:ea typeface="Times New Roman" panose="02020603050405020304" pitchFamily="18" charset="0"/>
              </a:rPr>
              <a:t> </a:t>
            </a:r>
          </a:p>
          <a:p>
            <a:pPr indent="457200" algn="just">
              <a:spcAft>
                <a:spcPts val="0"/>
              </a:spcAft>
            </a:pPr>
            <a:r>
              <a:rPr lang="ru-RU" sz="1600" dirty="0">
                <a:latin typeface="Times New Roman" panose="02020603050405020304" pitchFamily="18" charset="0"/>
                <a:ea typeface="Times New Roman" panose="02020603050405020304" pitchFamily="18" charset="0"/>
              </a:rPr>
              <a:t> Для расширения о мире профессий спроектирована специальная Карта Казахстана на которую нанесены специальные обозначения QR — коды позволяющие</a:t>
            </a:r>
            <a:r>
              <a:rPr lang="ru-RU" sz="1600" spc="200" dirty="0">
                <a:latin typeface="Times New Roman" panose="02020603050405020304" pitchFamily="18" charset="0"/>
                <a:ea typeface="Times New Roman" panose="02020603050405020304" pitchFamily="18" charset="0"/>
              </a:rPr>
              <a:t> </a:t>
            </a:r>
            <a:r>
              <a:rPr lang="ru-RU" sz="1600" dirty="0" smtClean="0">
                <a:latin typeface="Times New Roman" panose="02020603050405020304" pitchFamily="18" charset="0"/>
                <a:ea typeface="Times New Roman" panose="02020603050405020304" pitchFamily="18" charset="0"/>
              </a:rPr>
              <a:t>смотреть</a:t>
            </a:r>
            <a:r>
              <a:rPr lang="ru-RU" sz="1600" spc="200" dirty="0" smtClean="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на</a:t>
            </a:r>
            <a:r>
              <a:rPr lang="ru-RU" sz="1600" spc="200" dirty="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сайте</a:t>
            </a:r>
            <a:r>
              <a:rPr lang="ru-RU" sz="1600" spc="200" dirty="0">
                <a:latin typeface="Times New Roman" panose="02020603050405020304" pitchFamily="18" charset="0"/>
                <a:ea typeface="Times New Roman" panose="02020603050405020304" pitchFamily="18" charset="0"/>
              </a:rPr>
              <a:t> </a:t>
            </a:r>
            <a:r>
              <a:rPr lang="kk-KZ" sz="1600" spc="200" dirty="0" smtClean="0">
                <a:latin typeface="Times New Roman" panose="02020603050405020304" pitchFamily="18" charset="0"/>
                <a:ea typeface="Times New Roman" panose="02020603050405020304" pitchFamily="18" charset="0"/>
              </a:rPr>
              <a:t>Вуза </a:t>
            </a:r>
            <a:r>
              <a:rPr lang="ru-RU" sz="1600" dirty="0">
                <a:latin typeface="Times New Roman" panose="02020603050405020304" pitchFamily="18" charset="0"/>
                <a:ea typeface="Times New Roman" panose="02020603050405020304" pitchFamily="18" charset="0"/>
              </a:rPr>
              <a:t>страны.</a:t>
            </a:r>
          </a:p>
          <a:p>
            <a:pPr indent="457200" algn="just">
              <a:spcAft>
                <a:spcPts val="800"/>
              </a:spcAft>
            </a:pPr>
            <a:r>
              <a:rPr lang="kk-KZ" sz="1600" dirty="0">
                <a:latin typeface="Times New Roman" panose="02020603050405020304" pitchFamily="18" charset="0"/>
                <a:ea typeface="Calibri" panose="020F0502020204030204" pitchFamily="34" charset="0"/>
                <a:cs typeface="Times New Roman" panose="02020603050405020304" pitchFamily="18" charset="0"/>
              </a:rPr>
              <a:t>«Национальный проект» Атлас новых профессий и компетенций, востребованных на рынке труда». </a:t>
            </a:r>
            <a:r>
              <a:rPr lang="kk-KZ" sz="1600" dirty="0">
                <a:latin typeface="Times New Roman" panose="02020603050405020304" pitchFamily="18" charset="0"/>
                <a:ea typeface="Calibri" panose="020F0502020204030204" pitchFamily="34" charset="0"/>
              </a:rPr>
              <a:t>Атлас направлен на улучение результатов в области занятости и трудовых навыков, повышение актуальности программ подготовки, обучения в организациях технического и профессионального образования и высших учебных заведениях.</a:t>
            </a:r>
          </a:p>
          <a:p>
            <a:pPr indent="457200" algn="just">
              <a:spcAft>
                <a:spcPts val="800"/>
              </a:spcAft>
            </a:pPr>
            <a:r>
              <a:rPr lang="ru-RU" sz="1600" b="0" i="0" dirty="0">
                <a:solidFill>
                  <a:srgbClr val="000000"/>
                </a:solidFill>
                <a:effectLst/>
                <a:latin typeface="Times New Roman" panose="02020603050405020304" pitchFamily="18" charset="0"/>
                <a:cs typeface="Times New Roman" panose="02020603050405020304" pitchFamily="18" charset="0"/>
              </a:rPr>
              <a:t>Так же «Атлас профессий будущего» </a:t>
            </a:r>
            <a:r>
              <a:rPr lang="ru-RU" sz="1600" b="0" i="0" dirty="0" err="1" smtClean="0">
                <a:solidFill>
                  <a:srgbClr val="000000"/>
                </a:solidFill>
                <a:effectLst/>
                <a:latin typeface="Times New Roman" panose="02020603050405020304" pitchFamily="18" charset="0"/>
                <a:cs typeface="Times New Roman" panose="02020603050405020304" pitchFamily="18" charset="0"/>
              </a:rPr>
              <a:t>Сколково</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a:solidFill>
                  <a:srgbClr val="000000"/>
                </a:solidFill>
                <a:effectLst/>
                <a:latin typeface="Times New Roman" panose="02020603050405020304" pitchFamily="18" charset="0"/>
                <a:cs typeface="Times New Roman" panose="02020603050405020304" pitchFamily="18" charset="0"/>
              </a:rPr>
              <a:t>– наиболее точный информационный источник, подробно рассказывающий о том, какие профессии станут востребованными в обозримом будущем</a:t>
            </a:r>
            <a:r>
              <a:rPr lang="ru-RU" b="0" i="0" dirty="0">
                <a:solidFill>
                  <a:srgbClr val="000000"/>
                </a:solidFill>
                <a:effectLst/>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AD349ED5-B4F6-B476-ED53-BFD70018B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9769" y="79452"/>
            <a:ext cx="1026836" cy="9560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a:extLst>
              <a:ext uri="{FF2B5EF4-FFF2-40B4-BE49-F238E27FC236}">
                <a16:creationId xmlns:a16="http://schemas.microsoft.com/office/drawing/2014/main" id="{13EAD43E-15C5-DD1F-D64D-49423D9442DE}"/>
              </a:ext>
            </a:extLst>
          </p:cNvPr>
          <p:cNvSpPr txBox="1"/>
          <p:nvPr/>
        </p:nvSpPr>
        <p:spPr>
          <a:xfrm>
            <a:off x="1486605" y="646216"/>
            <a:ext cx="9353751" cy="640881"/>
          </a:xfrm>
          <a:prstGeom prst="rect">
            <a:avLst/>
          </a:prstGeom>
          <a:noFill/>
        </p:spPr>
        <p:txBody>
          <a:bodyPr wrap="square">
            <a:spAutoFit/>
          </a:bodyPr>
          <a:lstStyle/>
          <a:p>
            <a:pPr indent="457200" algn="just">
              <a:lnSpc>
                <a:spcPct val="102000"/>
              </a:lnSpc>
              <a:spcBef>
                <a:spcPts val="970"/>
              </a:spcBef>
              <a:spcAft>
                <a:spcPts val="0"/>
              </a:spcAft>
            </a:pPr>
            <a:r>
              <a:rPr lang="kk-KZ" sz="1800" dirty="0">
                <a:latin typeface="Times New Roman" panose="02020603050405020304" pitchFamily="18" charset="0"/>
                <a:ea typeface="Calibri" panose="020F0502020204030204" pitchFamily="34" charset="0"/>
                <a:cs typeface="Times New Roman" panose="02020603050405020304" pitchFamily="18" charset="0"/>
              </a:rPr>
              <a:t>Для реализации системы профориентационной работы в школе-лицее имени </a:t>
            </a:r>
            <a:r>
              <a:rPr lang="ru-RU" sz="1800" dirty="0">
                <a:latin typeface="Times New Roman" panose="02020603050405020304" pitchFamily="18" charset="0"/>
                <a:ea typeface="Calibri" panose="020F0502020204030204" pitchFamily="34" charset="0"/>
                <a:cs typeface="Times New Roman" panose="02020603050405020304" pitchFamily="18" charset="0"/>
              </a:rPr>
              <a:t>Ы</a:t>
            </a:r>
            <a:r>
              <a:rPr lang="kk-KZ" sz="1800" dirty="0">
                <a:latin typeface="Times New Roman" panose="02020603050405020304" pitchFamily="18" charset="0"/>
                <a:ea typeface="Calibri" panose="020F0502020204030204" pitchFamily="34" charset="0"/>
                <a:cs typeface="Times New Roman" panose="02020603050405020304" pitchFamily="18" charset="0"/>
              </a:rPr>
              <a:t>бырая Алтынсарина </a:t>
            </a:r>
            <a:r>
              <a:rPr lang="ru-RU" sz="1800" dirty="0">
                <a:latin typeface="Times New Roman" panose="02020603050405020304" pitchFamily="18" charset="0"/>
                <a:ea typeface="Calibri" panose="020F0502020204030204" pitchFamily="34" charset="0"/>
                <a:cs typeface="Times New Roman" panose="02020603050405020304" pitchFamily="18" charset="0"/>
              </a:rPr>
              <a:t>создано специальное пространство «Кабинет профориентации».</a:t>
            </a:r>
            <a:endParaRPr lang="ru-RU" dirty="0">
              <a:latin typeface="Times New Roman" panose="02020603050405020304" pitchFamily="18" charset="0"/>
              <a:ea typeface="Times New Roman" panose="02020603050405020304" pitchFamily="18" charset="0"/>
            </a:endParaRPr>
          </a:p>
        </p:txBody>
      </p:sp>
      <p:pic>
        <p:nvPicPr>
          <p:cNvPr id="6" name="Рисунок 5">
            <a:extLst>
              <a:ext uri="{FF2B5EF4-FFF2-40B4-BE49-F238E27FC236}">
                <a16:creationId xmlns:a16="http://schemas.microsoft.com/office/drawing/2014/main" id="{7E0F7437-A3F5-CF52-37B5-D93AC1ECEF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49503" y="1355913"/>
            <a:ext cx="2583701" cy="1544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p:nvPr/>
        </p:nvPicPr>
        <p:blipFill rotWithShape="1">
          <a:blip r:embed="rId4" cstate="hqprint">
            <a:extLst>
              <a:ext uri="{28A0092B-C50C-407E-A947-70E740481C1C}">
                <a14:useLocalDpi xmlns:a14="http://schemas.microsoft.com/office/drawing/2010/main" val="0"/>
              </a:ext>
            </a:extLst>
          </a:blip>
          <a:srcRect r="2145" b="4639"/>
          <a:stretch/>
        </p:blipFill>
        <p:spPr bwMode="auto">
          <a:xfrm>
            <a:off x="6418514" y="4832946"/>
            <a:ext cx="2943560" cy="1713616"/>
          </a:xfrm>
          <a:prstGeom prst="rect">
            <a:avLst/>
          </a:prstGeom>
          <a:ln>
            <a:noFill/>
          </a:ln>
          <a:extLst>
            <a:ext uri="{53640926-AAD7-44D8-BBD7-CCE9431645EC}">
              <a14:shadowObscured xmlns:a14="http://schemas.microsoft.com/office/drawing/2010/main"/>
            </a:ext>
          </a:extLst>
        </p:spPr>
      </p:pic>
      <p:pic>
        <p:nvPicPr>
          <p:cNvPr id="9" name="Рисунок 8"/>
          <p:cNvPicPr/>
          <p:nvPr/>
        </p:nvPicPr>
        <p:blipFill rotWithShape="1">
          <a:blip r:embed="rId5" cstate="hqprint">
            <a:extLst>
              <a:ext uri="{28A0092B-C50C-407E-A947-70E740481C1C}">
                <a14:useLocalDpi xmlns:a14="http://schemas.microsoft.com/office/drawing/2010/main" val="0"/>
              </a:ext>
            </a:extLst>
          </a:blip>
          <a:srcRect b="2835"/>
          <a:stretch/>
        </p:blipFill>
        <p:spPr bwMode="auto">
          <a:xfrm>
            <a:off x="7750318" y="3044837"/>
            <a:ext cx="2655444" cy="16434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618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8D26D669-D080-489C-B629-6AD7260BFBB9}"/>
              </a:ext>
            </a:extLst>
          </p:cNvPr>
          <p:cNvSpPr/>
          <p:nvPr/>
        </p:nvSpPr>
        <p:spPr>
          <a:xfrm>
            <a:off x="5573733" y="225968"/>
            <a:ext cx="5291898" cy="369332"/>
          </a:xfrm>
          <a:prstGeom prst="rect">
            <a:avLst/>
          </a:prstGeom>
        </p:spPr>
        <p:txBody>
          <a:bodyPr wrap="none">
            <a:spAutoFit/>
          </a:bodyPr>
          <a:lstStyle/>
          <a:p>
            <a:r>
              <a:rPr lang="ru-KZ" b="1" dirty="0" err="1">
                <a:latin typeface="Times New Roman" panose="02020603050405020304" pitchFamily="18" charset="0"/>
                <a:cs typeface="Times New Roman" panose="02020603050405020304" pitchFamily="18" charset="0"/>
              </a:rPr>
              <a:t>Ыбырай</a:t>
            </a:r>
            <a:r>
              <a:rPr lang="ru-KZ" b="1" dirty="0">
                <a:latin typeface="Times New Roman" panose="02020603050405020304" pitchFamily="18" charset="0"/>
                <a:cs typeface="Times New Roman" panose="02020603050405020304" pitchFamily="18" charset="0"/>
              </a:rPr>
              <a:t> </a:t>
            </a:r>
            <a:r>
              <a:rPr lang="ru-KZ" b="1" dirty="0" err="1">
                <a:latin typeface="Times New Roman" panose="02020603050405020304" pitchFamily="18" charset="0"/>
                <a:cs typeface="Times New Roman" panose="02020603050405020304" pitchFamily="18" charset="0"/>
              </a:rPr>
              <a:t>Алтынсарин</a:t>
            </a:r>
            <a:r>
              <a:rPr lang="ru-KZ" b="1" dirty="0">
                <a:latin typeface="Times New Roman" panose="02020603050405020304" pitchFamily="18" charset="0"/>
                <a:cs typeface="Times New Roman" panose="02020603050405020304" pitchFamily="18" charset="0"/>
              </a:rPr>
              <a:t> </a:t>
            </a:r>
            <a:r>
              <a:rPr lang="ru-KZ" b="1" dirty="0" err="1">
                <a:latin typeface="Times New Roman" panose="02020603050405020304" pitchFamily="18" charset="0"/>
                <a:cs typeface="Times New Roman" panose="02020603050405020304" pitchFamily="18" charset="0"/>
              </a:rPr>
              <a:t>атында</a:t>
            </a:r>
            <a:r>
              <a:rPr lang="kk-KZ" b="1" dirty="0">
                <a:latin typeface="Times New Roman" panose="02020603050405020304" pitchFamily="18" charset="0"/>
                <a:cs typeface="Times New Roman" panose="02020603050405020304" pitchFamily="18" charset="0"/>
              </a:rPr>
              <a:t>ғ</a:t>
            </a:r>
            <a:r>
              <a:rPr lang="ru-KZ" b="1" dirty="0">
                <a:latin typeface="Times New Roman" panose="02020603050405020304" pitchFamily="18" charset="0"/>
                <a:cs typeface="Times New Roman" panose="02020603050405020304" pitchFamily="18" charset="0"/>
              </a:rPr>
              <a:t>ы </a:t>
            </a:r>
            <a:r>
              <a:rPr lang="ru-KZ" b="1" dirty="0" err="1">
                <a:latin typeface="Times New Roman" panose="02020603050405020304" pitchFamily="18" charset="0"/>
                <a:cs typeface="Times New Roman" panose="02020603050405020304" pitchFamily="18" charset="0"/>
              </a:rPr>
              <a:t>мектеп-лицейі</a:t>
            </a:r>
            <a:endParaRPr lang="ru-KZ" b="1"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AFF241DD-453C-4AE5-A527-A7CFB01F05A8}"/>
              </a:ext>
            </a:extLst>
          </p:cNvPr>
          <p:cNvSpPr/>
          <p:nvPr/>
        </p:nvSpPr>
        <p:spPr>
          <a:xfrm>
            <a:off x="62513" y="1065221"/>
            <a:ext cx="3248475" cy="57501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spcAft>
                <a:spcPts val="600"/>
              </a:spcAft>
            </a:pPr>
            <a:r>
              <a:rPr lang="ru-RU" sz="1100" b="1" dirty="0">
                <a:latin typeface="Times New Roman" panose="02020603050405020304" pitchFamily="18" charset="0"/>
                <a:cs typeface="Times New Roman" panose="02020603050405020304" pitchFamily="18" charset="0"/>
              </a:rPr>
              <a:t>              Ахмет </a:t>
            </a:r>
            <a:r>
              <a:rPr lang="ru-RU" sz="1100" b="1" dirty="0" err="1">
                <a:latin typeface="Times New Roman" panose="02020603050405020304" pitchFamily="18" charset="0"/>
                <a:cs typeface="Times New Roman" panose="02020603050405020304" pitchFamily="18" charset="0"/>
              </a:rPr>
              <a:t>Байтұрсынов</a:t>
            </a:r>
            <a:endParaRPr lang="ru-RU" sz="1100" b="1" dirty="0">
              <a:latin typeface="Times New Roman" panose="02020603050405020304" pitchFamily="18" charset="0"/>
              <a:cs typeface="Times New Roman" panose="02020603050405020304" pitchFamily="18" charset="0"/>
            </a:endParaRPr>
          </a:p>
          <a:p>
            <a:pPr algn="ctr">
              <a:spcAft>
                <a:spcPts val="600"/>
              </a:spcAft>
            </a:pP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Егін</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егу</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Шаруа</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жайында</a:t>
            </a:r>
            <a:endParaRPr lang="ru-RU" sz="1100" b="1" dirty="0">
              <a:latin typeface="Times New Roman" panose="02020603050405020304" pitchFamily="18" charset="0"/>
              <a:cs typeface="Times New Roman" panose="02020603050405020304" pitchFamily="18" charset="0"/>
            </a:endParaRPr>
          </a:p>
          <a:p>
            <a:pPr algn="just">
              <a:spcAft>
                <a:spcPts val="600"/>
              </a:spcAft>
            </a:pPr>
            <a:endParaRPr lang="ru-RU" sz="1100" dirty="0">
              <a:latin typeface="Times New Roman" panose="02020603050405020304" pitchFamily="18" charset="0"/>
              <a:cs typeface="Times New Roman" panose="02020603050405020304" pitchFamily="18" charset="0"/>
            </a:endParaRPr>
          </a:p>
          <a:p>
            <a:pPr indent="-171450" algn="just">
              <a:spcAft>
                <a:spcPts val="600"/>
              </a:spcAft>
              <a:buFontTx/>
              <a:buChar char="-"/>
            </a:pPr>
            <a:r>
              <a:rPr lang="ru-RU" sz="1100" dirty="0" err="1">
                <a:latin typeface="Times New Roman" panose="02020603050405020304" pitchFamily="18" charset="0"/>
                <a:cs typeface="Times New Roman" panose="02020603050405020304" pitchFamily="18" charset="0"/>
              </a:rPr>
              <a:t>Жерді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жыртпай</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тырмаламай</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егін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егуге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болмайтынын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әркім</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біледі</a:t>
            </a:r>
            <a:r>
              <a:rPr lang="ru-RU" sz="1100" dirty="0">
                <a:latin typeface="Times New Roman" panose="02020603050405020304" pitchFamily="18" charset="0"/>
                <a:cs typeface="Times New Roman" panose="02020603050405020304" pitchFamily="18" charset="0"/>
              </a:rPr>
              <a:t>.</a:t>
            </a:r>
          </a:p>
          <a:p>
            <a:pPr indent="-171450" algn="just">
              <a:spcAft>
                <a:spcPts val="600"/>
              </a:spcAft>
              <a:buFontTx/>
              <a:buChar char="-"/>
            </a:pPr>
            <a:r>
              <a:rPr lang="ru-RU" sz="1100" dirty="0" err="1">
                <a:latin typeface="Times New Roman" panose="02020603050405020304" pitchFamily="18" charset="0"/>
                <a:cs typeface="Times New Roman" panose="02020603050405020304" pitchFamily="18" charset="0"/>
              </a:rPr>
              <a:t>Егін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жақсы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шығуына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жырту</a:t>
            </a:r>
            <a:r>
              <a:rPr lang="ru-RU" sz="1100" dirty="0">
                <a:latin typeface="Times New Roman" panose="02020603050405020304" pitchFamily="18" charset="0"/>
                <a:cs typeface="Times New Roman" panose="02020603050405020304" pitchFamily="18" charset="0"/>
              </a:rPr>
              <a:t> мен </a:t>
            </a:r>
            <a:r>
              <a:rPr lang="ru-RU" sz="1100" dirty="0" err="1">
                <a:latin typeface="Times New Roman" panose="02020603050405020304" pitchFamily="18" charset="0"/>
                <a:cs typeface="Times New Roman" panose="02020603050405020304" pitchFamily="18" charset="0"/>
              </a:rPr>
              <a:t>тырмалаудан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басқа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қандай</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білім</a:t>
            </a:r>
            <a:r>
              <a:rPr lang="ru-RU" sz="1100" dirty="0">
                <a:latin typeface="Times New Roman" panose="02020603050405020304" pitchFamily="18" charset="0"/>
                <a:cs typeface="Times New Roman" panose="02020603050405020304" pitchFamily="18" charset="0"/>
              </a:rPr>
              <a:t> керек...</a:t>
            </a:r>
          </a:p>
          <a:p>
            <a:pPr indent="-171450" algn="just">
              <a:spcAft>
                <a:spcPts val="600"/>
              </a:spcAft>
              <a:buFontTx/>
              <a:buChar char="-"/>
            </a:pPr>
            <a:r>
              <a:rPr lang="ru-RU" sz="1100" dirty="0">
                <a:latin typeface="Times New Roman" panose="02020603050405020304" pitchFamily="18" charset="0"/>
                <a:cs typeface="Times New Roman" panose="02020603050405020304" pitchFamily="18" charset="0"/>
              </a:rPr>
              <a:t>Ол </a:t>
            </a:r>
            <a:r>
              <a:rPr lang="ru-RU" sz="1100" dirty="0" err="1">
                <a:latin typeface="Times New Roman" panose="02020603050405020304" pitchFamily="18" charset="0"/>
                <a:cs typeface="Times New Roman" panose="02020603050405020304" pitchFamily="18" charset="0"/>
              </a:rPr>
              <a:t>білім</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еккен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тұқымға</a:t>
            </a:r>
            <a:r>
              <a:rPr lang="ru-RU" sz="1100" dirty="0">
                <a:latin typeface="Times New Roman" panose="02020603050405020304" pitchFamily="18" charset="0"/>
                <a:cs typeface="Times New Roman" panose="02020603050405020304" pitchFamily="18" charset="0"/>
              </a:rPr>
              <a:t> не керек </a:t>
            </a:r>
            <a:r>
              <a:rPr lang="ru-RU" sz="1100" dirty="0" err="1">
                <a:latin typeface="Times New Roman" panose="02020603050405020304" pitchFamily="18" charset="0"/>
                <a:cs typeface="Times New Roman" panose="02020603050405020304" pitchFamily="18" charset="0"/>
              </a:rPr>
              <a:t>екендігін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білу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оған</a:t>
            </a:r>
            <a:r>
              <a:rPr lang="ru-RU" sz="1100" dirty="0">
                <a:latin typeface="Times New Roman" panose="02020603050405020304" pitchFamily="18" charset="0"/>
                <a:cs typeface="Times New Roman" panose="02020603050405020304" pitchFamily="18" charset="0"/>
              </a:rPr>
              <a:t> не </a:t>
            </a:r>
            <a:r>
              <a:rPr lang="ru-RU" sz="1100" dirty="0" err="1">
                <a:latin typeface="Times New Roman" panose="02020603050405020304" pitchFamily="18" charset="0"/>
                <a:cs typeface="Times New Roman" panose="02020603050405020304" pitchFamily="18" charset="0"/>
              </a:rPr>
              <a:t>нәрсе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пайдалы</a:t>
            </a:r>
            <a:r>
              <a:rPr lang="ru-RU" sz="1100" dirty="0">
                <a:latin typeface="Times New Roman" panose="02020603050405020304" pitchFamily="18" charset="0"/>
                <a:cs typeface="Times New Roman" panose="02020603050405020304" pitchFamily="18" charset="0"/>
              </a:rPr>
              <a:t>, не </a:t>
            </a:r>
            <a:r>
              <a:rPr lang="ru-RU" sz="1100" dirty="0" err="1">
                <a:latin typeface="Times New Roman" panose="02020603050405020304" pitchFamily="18" charset="0"/>
                <a:cs typeface="Times New Roman" panose="02020603050405020304" pitchFamily="18" charset="0"/>
              </a:rPr>
              <a:t>нәрсе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зарарлы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екендігін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білу</a:t>
            </a:r>
            <a:r>
              <a:rPr lang="ru-RU" sz="1100" dirty="0">
                <a:latin typeface="Times New Roman" panose="02020603050405020304" pitchFamily="18" charset="0"/>
                <a:cs typeface="Times New Roman" panose="02020603050405020304" pitchFamily="18" charset="0"/>
              </a:rPr>
              <a:t>.</a:t>
            </a:r>
          </a:p>
          <a:p>
            <a:pPr indent="-171450" algn="just">
              <a:spcAft>
                <a:spcPts val="600"/>
              </a:spcAft>
              <a:buFontTx/>
              <a:buChar char="-"/>
            </a:pPr>
            <a:r>
              <a:rPr lang="ru-RU" sz="1100" dirty="0" err="1">
                <a:latin typeface="Times New Roman" panose="02020603050405020304" pitchFamily="18" charset="0"/>
                <a:cs typeface="Times New Roman" panose="02020603050405020304" pitchFamily="18" charset="0"/>
              </a:rPr>
              <a:t>Шашқан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тұқым</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жас</a:t>
            </a:r>
            <a:r>
              <a:rPr lang="ru-RU" sz="1100" dirty="0">
                <a:latin typeface="Times New Roman" panose="02020603050405020304" pitchFamily="18" charset="0"/>
                <a:cs typeface="Times New Roman" panose="02020603050405020304" pitchFamily="18" charset="0"/>
              </a:rPr>
              <a:t> бала, </a:t>
            </a:r>
            <a:r>
              <a:rPr lang="ru-RU" sz="1100" dirty="0" err="1">
                <a:latin typeface="Times New Roman" panose="02020603050405020304" pitchFamily="18" charset="0"/>
                <a:cs typeface="Times New Roman" panose="02020603050405020304" pitchFamily="18" charset="0"/>
              </a:rPr>
              <a:t>малдың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жас</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төлі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сияқты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орны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жайлы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тамағы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тоқ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болса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жақсы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өседі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Жерді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жырту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тырмалаудағы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мақсат</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тұқымға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орын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жайғастыру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неғұрлым</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жақсы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жыртылса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тырмаланса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соғұрлым</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шашқан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тұқымға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жайлы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болмақшы</a:t>
            </a:r>
            <a:r>
              <a:rPr lang="ru-RU" sz="1100" dirty="0">
                <a:latin typeface="Times New Roman" panose="02020603050405020304" pitchFamily="18" charset="0"/>
                <a:cs typeface="Times New Roman" panose="02020603050405020304" pitchFamily="18" charset="0"/>
              </a:rPr>
              <a:t>.</a:t>
            </a:r>
          </a:p>
          <a:p>
            <a:pPr indent="-171450" algn="just">
              <a:spcAft>
                <a:spcPts val="600"/>
              </a:spcAft>
              <a:buFontTx/>
              <a:buChar char="-"/>
            </a:pPr>
            <a:r>
              <a:rPr lang="ru-RU" sz="1100" dirty="0">
                <a:latin typeface="Times New Roman" panose="02020603050405020304" pitchFamily="18" charset="0"/>
                <a:cs typeface="Times New Roman" panose="02020603050405020304" pitchFamily="18" charset="0"/>
              </a:rPr>
              <a:t>Мал </a:t>
            </a:r>
            <a:r>
              <a:rPr lang="ru-RU" sz="1100" dirty="0" err="1">
                <a:latin typeface="Times New Roman" panose="02020603050405020304" pitchFamily="18" charset="0"/>
                <a:cs typeface="Times New Roman" panose="02020603050405020304" pitchFamily="18" charset="0"/>
              </a:rPr>
              <a:t>бағу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егін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егу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қазақтың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көптен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істеп</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келе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жатқан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ісі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ата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кәсіп</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Қазақ</a:t>
            </a:r>
            <a:r>
              <a:rPr lang="ru-RU" sz="1100" dirty="0">
                <a:latin typeface="Times New Roman" panose="02020603050405020304" pitchFamily="18" charset="0"/>
                <a:cs typeface="Times New Roman" panose="02020603050405020304" pitchFamily="18" charset="0"/>
              </a:rPr>
              <a:t> мал </a:t>
            </a:r>
            <a:r>
              <a:rPr lang="ru-RU" sz="1100" dirty="0" err="1">
                <a:latin typeface="Times New Roman" panose="02020603050405020304" pitchFamily="18" charset="0"/>
                <a:cs typeface="Times New Roman" panose="02020603050405020304" pitchFamily="18" charset="0"/>
              </a:rPr>
              <a:t>бағу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егін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егу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білмейді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деп</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біз</a:t>
            </a:r>
            <a:r>
              <a:rPr lang="ru-RU" sz="1100" dirty="0">
                <a:latin typeface="Times New Roman" panose="02020603050405020304" pitchFamily="18" charset="0"/>
                <a:cs typeface="Times New Roman" panose="02020603050405020304" pitchFamily="18" charset="0"/>
              </a:rPr>
              <a:t> де </a:t>
            </a:r>
            <a:r>
              <a:rPr lang="ru-RU" sz="1100" dirty="0" err="1">
                <a:latin typeface="Times New Roman" panose="02020603050405020304" pitchFamily="18" charset="0"/>
                <a:cs typeface="Times New Roman" panose="02020603050405020304" pitchFamily="18" charset="0"/>
              </a:rPr>
              <a:t>айтпаймыз</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Бірақ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білім</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дәрежесі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неше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қабат</a:t>
            </a:r>
            <a:r>
              <a:rPr lang="ru-RU" sz="1100" dirty="0">
                <a:latin typeface="Times New Roman" panose="02020603050405020304" pitchFamily="18" charset="0"/>
                <a:cs typeface="Times New Roman" panose="02020603050405020304" pitchFamily="18" charset="0"/>
              </a:rPr>
              <a:t>. </a:t>
            </a:r>
          </a:p>
          <a:p>
            <a:pPr indent="-171450" algn="just">
              <a:spcAft>
                <a:spcPts val="600"/>
              </a:spcAft>
              <a:buFontTx/>
              <a:buChar char="-"/>
            </a:pPr>
            <a:r>
              <a:rPr lang="ru-RU" sz="1100" dirty="0" err="1">
                <a:latin typeface="Times New Roman" panose="02020603050405020304" pitchFamily="18" charset="0"/>
                <a:cs typeface="Times New Roman" panose="02020603050405020304" pitchFamily="18" charset="0"/>
              </a:rPr>
              <a:t>бұрынғы</a:t>
            </a:r>
            <a:r>
              <a:rPr lang="ru-RU" sz="1100" dirty="0">
                <a:latin typeface="Times New Roman" panose="02020603050405020304" pitchFamily="18" charset="0"/>
                <a:cs typeface="Times New Roman" panose="02020603050405020304" pitchFamily="18" charset="0"/>
              </a:rPr>
              <a:t> мал </a:t>
            </a:r>
            <a:r>
              <a:rPr lang="ru-RU" sz="1100" dirty="0" err="1">
                <a:latin typeface="Times New Roman" panose="02020603050405020304" pitchFamily="18" charset="0"/>
                <a:cs typeface="Times New Roman" panose="02020603050405020304" pitchFamily="18" charset="0"/>
              </a:rPr>
              <a:t>бағу</a:t>
            </a:r>
            <a:r>
              <a:rPr lang="ru-RU" sz="1100" dirty="0">
                <a:latin typeface="Times New Roman" panose="02020603050405020304" pitchFamily="18" charset="0"/>
                <a:cs typeface="Times New Roman" panose="02020603050405020304" pitchFamily="18" charset="0"/>
              </a:rPr>
              <a:t> мен </a:t>
            </a:r>
            <a:r>
              <a:rPr lang="ru-RU" sz="1100" dirty="0" err="1">
                <a:latin typeface="Times New Roman" panose="02020603050405020304" pitchFamily="18" charset="0"/>
                <a:cs typeface="Times New Roman" panose="02020603050405020304" pitchFamily="18" charset="0"/>
              </a:rPr>
              <a:t>егін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егуге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жарап</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жүрген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білімдеріңнен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басқарақ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білім</a:t>
            </a:r>
            <a:r>
              <a:rPr lang="ru-RU" sz="1100" dirty="0">
                <a:latin typeface="Times New Roman" panose="02020603050405020304" pitchFamily="18" charset="0"/>
                <a:cs typeface="Times New Roman" panose="02020603050405020304" pitchFamily="18" charset="0"/>
              </a:rPr>
              <a:t> керек.</a:t>
            </a:r>
          </a:p>
          <a:p>
            <a:pPr indent="-171450" algn="just">
              <a:spcAft>
                <a:spcPts val="600"/>
              </a:spcAft>
              <a:buFontTx/>
              <a:buChar char="-"/>
            </a:pPr>
            <a:r>
              <a:rPr lang="ru-RU" sz="1100" dirty="0">
                <a:latin typeface="Times New Roman" panose="02020603050405020304" pitchFamily="18" charset="0"/>
                <a:cs typeface="Times New Roman" panose="02020603050405020304" pitchFamily="18" charset="0"/>
              </a:rPr>
              <a:t>Ол </a:t>
            </a:r>
            <a:r>
              <a:rPr lang="ru-RU" sz="1100" dirty="0" err="1">
                <a:latin typeface="Times New Roman" panose="02020603050405020304" pitchFamily="18" charset="0"/>
                <a:cs typeface="Times New Roman" panose="02020603050405020304" pitchFamily="18" charset="0"/>
              </a:rPr>
              <a:t>көп</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малдың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есесіне</a:t>
            </a:r>
            <a:r>
              <a:rPr lang="ru-RU" sz="1100" dirty="0">
                <a:latin typeface="Times New Roman" panose="02020603050405020304" pitchFamily="18" charset="0"/>
                <a:cs typeface="Times New Roman" panose="02020603050405020304" pitchFamily="18" charset="0"/>
              </a:rPr>
              <a:t> аз </a:t>
            </a:r>
            <a:r>
              <a:rPr lang="ru-RU" sz="1100" dirty="0" err="1">
                <a:latin typeface="Times New Roman" panose="02020603050405020304" pitchFamily="18" charset="0"/>
                <a:cs typeface="Times New Roman" panose="02020603050405020304" pitchFamily="18" charset="0"/>
              </a:rPr>
              <a:t>малдың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асылын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ұстап</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толықтыратын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білім</a:t>
            </a:r>
            <a:r>
              <a:rPr lang="ru-RU" sz="1100" dirty="0">
                <a:latin typeface="Times New Roman" panose="02020603050405020304" pitchFamily="18" charset="0"/>
                <a:cs typeface="Times New Roman" panose="02020603050405020304" pitchFamily="18" charset="0"/>
              </a:rPr>
              <a:t>, аз </a:t>
            </a:r>
            <a:r>
              <a:rPr lang="ru-RU" sz="1100" dirty="0" err="1">
                <a:latin typeface="Times New Roman" panose="02020603050405020304" pitchFamily="18" charset="0"/>
                <a:cs typeface="Times New Roman" panose="02020603050405020304" pitchFamily="18" charset="0"/>
              </a:rPr>
              <a:t>жерді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аздырмай</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көп</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жердің</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орнына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тұтынатын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білім</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Бұл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екеуі</a:t>
            </a:r>
            <a:r>
              <a:rPr lang="ru-RU" sz="1100" dirty="0">
                <a:latin typeface="Times New Roman" panose="02020603050405020304" pitchFamily="18" charset="0"/>
                <a:cs typeface="Times New Roman" panose="02020603050405020304" pitchFamily="18" charset="0"/>
              </a:rPr>
              <a:t> де </a:t>
            </a:r>
            <a:r>
              <a:rPr lang="ru-RU" sz="1100" dirty="0" err="1">
                <a:latin typeface="Times New Roman" panose="02020603050405020304" pitchFamily="18" charset="0"/>
                <a:cs typeface="Times New Roman" panose="02020603050405020304" pitchFamily="18" charset="0"/>
              </a:rPr>
              <a:t>қазақ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қолданып</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көрмеген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білімдер</a:t>
            </a:r>
            <a:r>
              <a:rPr lang="ru-RU" sz="1100" dirty="0">
                <a:latin typeface="Times New Roman" panose="02020603050405020304" pitchFamily="18" charset="0"/>
                <a:cs typeface="Times New Roman" panose="02020603050405020304" pitchFamily="18" charset="0"/>
              </a:rPr>
              <a:t>.</a:t>
            </a:r>
          </a:p>
          <a:p>
            <a:pPr indent="-171450" algn="just">
              <a:spcAft>
                <a:spcPts val="600"/>
              </a:spcAft>
              <a:buFontTx/>
              <a:buChar char="-"/>
            </a:pPr>
            <a:r>
              <a:rPr lang="ru-RU" sz="1100" dirty="0" err="1">
                <a:latin typeface="Times New Roman" panose="02020603050405020304" pitchFamily="18" charset="0"/>
                <a:cs typeface="Times New Roman" panose="02020603050405020304" pitchFamily="18" charset="0"/>
              </a:rPr>
              <a:t>Білім</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үшін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әуелі</a:t>
            </a:r>
            <a:r>
              <a:rPr lang="ru-RU" sz="1100" dirty="0">
                <a:latin typeface="Times New Roman" panose="02020603050405020304" pitchFamily="18" charset="0"/>
                <a:cs typeface="Times New Roman" panose="02020603050405020304" pitchFamily="18" charset="0"/>
              </a:rPr>
              <a:t>, керек </a:t>
            </a:r>
            <a:r>
              <a:rPr lang="ru-RU" sz="1100" dirty="0" err="1">
                <a:latin typeface="Times New Roman" panose="02020603050405020304" pitchFamily="18" charset="0"/>
                <a:cs typeface="Times New Roman" panose="02020603050405020304" pitchFamily="18" charset="0"/>
              </a:rPr>
              <a:t>қылу</a:t>
            </a:r>
            <a:r>
              <a:rPr lang="ru-RU" sz="1100" dirty="0">
                <a:latin typeface="Times New Roman" panose="02020603050405020304" pitchFamily="18" charset="0"/>
                <a:cs typeface="Times New Roman" panose="02020603050405020304" pitchFamily="18" charset="0"/>
              </a:rPr>
              <a:t> керек, </a:t>
            </a:r>
            <a:r>
              <a:rPr lang="ru-RU" sz="1100" dirty="0" err="1">
                <a:latin typeface="Times New Roman" panose="02020603050405020304" pitchFamily="18" charset="0"/>
                <a:cs typeface="Times New Roman" panose="02020603050405020304" pitchFamily="18" charset="0"/>
              </a:rPr>
              <a:t>екінші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жаһат</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ету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шарт</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Жаһат</a:t>
            </a:r>
            <a:r>
              <a:rPr lang="ru-RU" sz="1100" dirty="0">
                <a:latin typeface="Times New Roman" panose="02020603050405020304" pitchFamily="18" charset="0"/>
                <a:cs typeface="Times New Roman" panose="02020603050405020304" pitchFamily="18" charset="0"/>
              </a:rPr>
              <a:t>-араб </a:t>
            </a:r>
            <a:r>
              <a:rPr lang="ru-RU" sz="1100" dirty="0" err="1">
                <a:latin typeface="Times New Roman" panose="02020603050405020304" pitchFamily="18" charset="0"/>
                <a:cs typeface="Times New Roman" panose="02020603050405020304" pitchFamily="18" charset="0"/>
              </a:rPr>
              <a:t>сөзі</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бағыт</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ойы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құштарлық</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ұғымдарын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береді</a:t>
            </a:r>
            <a:r>
              <a:rPr lang="ru-RU" sz="1100" dirty="0">
                <a:latin typeface="Times New Roman" panose="02020603050405020304" pitchFamily="18" charset="0"/>
                <a:cs typeface="Times New Roman" panose="02020603050405020304" pitchFamily="18" charset="0"/>
              </a:rPr>
              <a:t>..</a:t>
            </a:r>
          </a:p>
        </p:txBody>
      </p:sp>
      <p:sp>
        <p:nvSpPr>
          <p:cNvPr id="11" name="Прямоугольник 10">
            <a:extLst>
              <a:ext uri="{FF2B5EF4-FFF2-40B4-BE49-F238E27FC236}">
                <a16:creationId xmlns:a16="http://schemas.microsoft.com/office/drawing/2014/main" id="{6176CAFA-1F98-4A82-9095-E4474DF4B957}"/>
              </a:ext>
            </a:extLst>
          </p:cNvPr>
          <p:cNvSpPr/>
          <p:nvPr/>
        </p:nvSpPr>
        <p:spPr>
          <a:xfrm>
            <a:off x="4217800" y="727057"/>
            <a:ext cx="5811206" cy="261610"/>
          </a:xfrm>
          <a:prstGeom prst="rect">
            <a:avLst/>
          </a:prstGeom>
        </p:spPr>
        <p:txBody>
          <a:bodyPr wrap="square">
            <a:spAutoFit/>
          </a:bodyPr>
          <a:lstStyle/>
          <a:p>
            <a:r>
              <a:rPr lang="ru-RU" sz="1100" b="1" dirty="0" err="1">
                <a:latin typeface="Times New Roman" panose="02020603050405020304" pitchFamily="18" charset="0"/>
                <a:cs typeface="Times New Roman" panose="02020603050405020304" pitchFamily="18" charset="0"/>
              </a:rPr>
              <a:t>Білім</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берудің</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барлық</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деңгейінің</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мемлекеттік</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жалпыға</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міндетті</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білім</a:t>
            </a:r>
            <a:r>
              <a:rPr lang="ru-RU" sz="1100" b="1" dirty="0">
                <a:latin typeface="Times New Roman" panose="02020603050405020304" pitchFamily="18" charset="0"/>
                <a:cs typeface="Times New Roman" panose="02020603050405020304" pitchFamily="18" charset="0"/>
              </a:rPr>
              <a:t> беру стандарты</a:t>
            </a:r>
          </a:p>
        </p:txBody>
      </p:sp>
      <p:sp>
        <p:nvSpPr>
          <p:cNvPr id="12" name="Прямоугольник 11">
            <a:extLst>
              <a:ext uri="{FF2B5EF4-FFF2-40B4-BE49-F238E27FC236}">
                <a16:creationId xmlns:a16="http://schemas.microsoft.com/office/drawing/2014/main" id="{B9A840C0-4207-4E59-AD8D-0CE9043019CA}"/>
              </a:ext>
            </a:extLst>
          </p:cNvPr>
          <p:cNvSpPr/>
          <p:nvPr/>
        </p:nvSpPr>
        <p:spPr>
          <a:xfrm>
            <a:off x="3374560" y="4026770"/>
            <a:ext cx="4105611" cy="430887"/>
          </a:xfrm>
          <a:prstGeom prst="rect">
            <a:avLst/>
          </a:prstGeom>
        </p:spPr>
        <p:txBody>
          <a:bodyPr wrap="square">
            <a:spAutoFit/>
          </a:bodyPr>
          <a:lstStyle/>
          <a:p>
            <a:pPr marL="171450" indent="-171450">
              <a:buFont typeface="Arial" panose="020B0604020202020204" pitchFamily="34" charset="0"/>
              <a:buChar char="•"/>
            </a:pPr>
            <a:r>
              <a:rPr lang="ru-RU" sz="1100" b="1" dirty="0">
                <a:latin typeface="Times New Roman" panose="02020603050405020304" pitchFamily="18" charset="0"/>
                <a:cs typeface="Times New Roman" panose="02020603050405020304" pitchFamily="18" charset="0"/>
              </a:rPr>
              <a:t>Лицей </a:t>
            </a:r>
            <a:r>
              <a:rPr lang="ru-RU" sz="1100" b="1" dirty="0" err="1">
                <a:latin typeface="Times New Roman" panose="02020603050405020304" pitchFamily="18" charset="0"/>
                <a:cs typeface="Times New Roman" panose="02020603050405020304" pitchFamily="18" charset="0"/>
              </a:rPr>
              <a:t>сыныптарына</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қабылдау</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ережесі</a:t>
            </a:r>
            <a:r>
              <a:rPr lang="ru-RU" sz="1100" b="1" dirty="0">
                <a:latin typeface="Times New Roman" panose="02020603050405020304" pitchFamily="18" charset="0"/>
                <a:cs typeface="Times New Roman" panose="02020603050405020304" pitchFamily="18" charset="0"/>
              </a:rPr>
              <a:t> (4-5-сыныптарда )</a:t>
            </a:r>
          </a:p>
          <a:p>
            <a:pPr marL="171450" indent="-171450">
              <a:buFont typeface="Arial" panose="020B0604020202020204" pitchFamily="34" charset="0"/>
              <a:buChar char="•"/>
            </a:pPr>
            <a:r>
              <a:rPr lang="ru-RU" sz="1100" b="1" dirty="0">
                <a:latin typeface="Times New Roman" panose="02020603050405020304" pitchFamily="18" charset="0"/>
                <a:cs typeface="Times New Roman" panose="02020603050405020304" pitchFamily="18" charset="0"/>
              </a:rPr>
              <a:t>10-сыныпқа </a:t>
            </a:r>
            <a:r>
              <a:rPr lang="ru-RU" sz="1100" b="1" dirty="0" err="1">
                <a:latin typeface="Times New Roman" panose="02020603050405020304" pitchFamily="18" charset="0"/>
                <a:cs typeface="Times New Roman" panose="02020603050405020304" pitchFamily="18" charset="0"/>
              </a:rPr>
              <a:t>қабылдау</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ережесі</a:t>
            </a:r>
            <a:endParaRPr lang="ru-RU" sz="1100" b="1" dirty="0">
              <a:latin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10EFCF6D-60FD-4907-88EE-84A7A34D8122}"/>
              </a:ext>
            </a:extLst>
          </p:cNvPr>
          <p:cNvSpPr/>
          <p:nvPr/>
        </p:nvSpPr>
        <p:spPr>
          <a:xfrm>
            <a:off x="3374560" y="4487731"/>
            <a:ext cx="1755609" cy="261610"/>
          </a:xfrm>
          <a:prstGeom prst="rect">
            <a:avLst/>
          </a:prstGeom>
        </p:spPr>
        <p:txBody>
          <a:bodyPr wrap="square">
            <a:spAutoFit/>
          </a:bodyPr>
          <a:lstStyle/>
          <a:p>
            <a:pPr marL="171450" indent="-171450">
              <a:buFont typeface="Arial" panose="020B0604020202020204" pitchFamily="34" charset="0"/>
              <a:buChar char="•"/>
            </a:pPr>
            <a:r>
              <a:rPr lang="ru-RU" sz="1100" b="1" dirty="0" err="1">
                <a:latin typeface="Times New Roman" panose="02020603050405020304" pitchFamily="18" charset="0"/>
                <a:cs typeface="Times New Roman" panose="02020603050405020304" pitchFamily="18" charset="0"/>
              </a:rPr>
              <a:t>Оқушы</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портфолиосы</a:t>
            </a:r>
            <a:endParaRPr lang="ru-RU" sz="900" b="1" dirty="0">
              <a:latin typeface="Times New Roman" panose="02020603050405020304" pitchFamily="18" charset="0"/>
              <a:cs typeface="Times New Roman" panose="02020603050405020304" pitchFamily="18" charset="0"/>
            </a:endParaRPr>
          </a:p>
        </p:txBody>
      </p:sp>
      <p:sp>
        <p:nvSpPr>
          <p:cNvPr id="14" name="Прямоугольник: скругленные углы 13">
            <a:extLst>
              <a:ext uri="{FF2B5EF4-FFF2-40B4-BE49-F238E27FC236}">
                <a16:creationId xmlns:a16="http://schemas.microsoft.com/office/drawing/2014/main" id="{F07B72FC-CF6B-4437-B3DC-FBEB21F6CF72}"/>
              </a:ext>
            </a:extLst>
          </p:cNvPr>
          <p:cNvSpPr/>
          <p:nvPr/>
        </p:nvSpPr>
        <p:spPr>
          <a:xfrm>
            <a:off x="5353575" y="4488435"/>
            <a:ext cx="5512056" cy="461665"/>
          </a:xfrm>
          <a:prstGeom prst="roundRect">
            <a:avLst/>
          </a:prstGeom>
          <a:solidFill>
            <a:srgbClr val="3BAAEB"/>
          </a:solidFill>
          <a:ln>
            <a:solidFill>
              <a:schemeClr val="accent1"/>
            </a:solidFill>
          </a:ln>
        </p:spPr>
        <p:style>
          <a:lnRef idx="2">
            <a:schemeClr val="accent2"/>
          </a:lnRef>
          <a:fillRef idx="1001">
            <a:schemeClr val="lt1"/>
          </a:fillRef>
          <a:effectRef idx="0">
            <a:schemeClr val="accent2"/>
          </a:effectRef>
          <a:fontRef idx="minor">
            <a:schemeClr val="dk1"/>
          </a:fontRef>
        </p:style>
        <p:txBody>
          <a:bodyPr rtlCol="0" anchor="ctr"/>
          <a:lstStyle/>
          <a:p>
            <a:pPr algn="ctr"/>
            <a:endParaRPr lang="ru-KZ"/>
          </a:p>
        </p:txBody>
      </p:sp>
      <p:sp>
        <p:nvSpPr>
          <p:cNvPr id="15" name="Прямоугольник 14">
            <a:extLst>
              <a:ext uri="{FF2B5EF4-FFF2-40B4-BE49-F238E27FC236}">
                <a16:creationId xmlns:a16="http://schemas.microsoft.com/office/drawing/2014/main" id="{9B1920B8-D54B-448B-8630-0BD3B52163B2}"/>
              </a:ext>
            </a:extLst>
          </p:cNvPr>
          <p:cNvSpPr/>
          <p:nvPr/>
        </p:nvSpPr>
        <p:spPr>
          <a:xfrm>
            <a:off x="5547993" y="4483203"/>
            <a:ext cx="5054589" cy="430887"/>
          </a:xfrm>
          <a:prstGeom prst="rect">
            <a:avLst/>
          </a:prstGeom>
        </p:spPr>
        <p:txBody>
          <a:bodyPr wrap="square">
            <a:spAutoFit/>
          </a:bodyPr>
          <a:lstStyle/>
          <a:p>
            <a:r>
              <a:rPr lang="en-US" sz="1100" b="1" dirty="0">
                <a:latin typeface="Times New Roman" panose="02020603050405020304" pitchFamily="18" charset="0"/>
                <a:cs typeface="Times New Roman" panose="02020603050405020304" pitchFamily="18" charset="0"/>
              </a:rPr>
              <a:t>XXI </a:t>
            </a:r>
            <a:r>
              <a:rPr lang="ru-RU" sz="1100" b="1" dirty="0" err="1">
                <a:latin typeface="Times New Roman" panose="02020603050405020304" pitchFamily="18" charset="0"/>
                <a:cs typeface="Times New Roman" panose="02020603050405020304" pitchFamily="18" charset="0"/>
              </a:rPr>
              <a:t>ғасыр</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оқушыларының</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дағдыларын</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қалыптастыру</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креативтілік</a:t>
            </a:r>
            <a:r>
              <a:rPr lang="ru-RU" sz="1100" b="1" dirty="0">
                <a:latin typeface="Times New Roman" panose="02020603050405020304" pitchFamily="18" charset="0"/>
                <a:cs typeface="Times New Roman" panose="02020603050405020304" pitchFamily="18" charset="0"/>
              </a:rPr>
              <a:t>, сын</a:t>
            </a:r>
          </a:p>
          <a:p>
            <a:r>
              <a:rPr lang="ru-RU" sz="1100" b="1" dirty="0" err="1">
                <a:latin typeface="Times New Roman" panose="02020603050405020304" pitchFamily="18" charset="0"/>
                <a:cs typeface="Times New Roman" panose="02020603050405020304" pitchFamily="18" charset="0"/>
              </a:rPr>
              <a:t>тұрғысынан</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ойлай</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білу</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жауапкершілік</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алу</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командада</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жұмыс</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жасай</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білу</a:t>
            </a:r>
            <a:r>
              <a:rPr lang="ru-RU" sz="1100" b="1" dirty="0">
                <a:latin typeface="Times New Roman" panose="02020603050405020304" pitchFamily="18" charset="0"/>
                <a:cs typeface="Times New Roman" panose="02020603050405020304" pitchFamily="18" charset="0"/>
              </a:rPr>
              <a:t>).</a:t>
            </a:r>
            <a:endParaRPr lang="ru-RU" sz="900" b="1" dirty="0">
              <a:latin typeface="Times New Roman" panose="02020603050405020304" pitchFamily="18"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69FE28E7-C603-4E7E-8881-FF5276BF0377}"/>
              </a:ext>
            </a:extLst>
          </p:cNvPr>
          <p:cNvSpPr/>
          <p:nvPr/>
        </p:nvSpPr>
        <p:spPr>
          <a:xfrm>
            <a:off x="3374560" y="5087191"/>
            <a:ext cx="4964821" cy="600164"/>
          </a:xfrm>
          <a:prstGeom prst="rect">
            <a:avLst/>
          </a:prstGeom>
        </p:spPr>
        <p:txBody>
          <a:bodyPr wrap="square">
            <a:spAutoFit/>
          </a:bodyPr>
          <a:lstStyle/>
          <a:p>
            <a:pPr marL="171450" indent="-171450">
              <a:buFont typeface="Wingdings" panose="05000000000000000000" pitchFamily="2" charset="2"/>
              <a:buChar char="Ø"/>
            </a:pPr>
            <a:r>
              <a:rPr lang="ru-RU" sz="1100" b="1" dirty="0" err="1">
                <a:latin typeface="Times New Roman" panose="02020603050405020304" pitchFamily="18" charset="0"/>
                <a:cs typeface="Times New Roman" panose="02020603050405020304" pitchFamily="18" charset="0"/>
              </a:rPr>
              <a:t>тіл</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көптілділік</a:t>
            </a:r>
            <a:r>
              <a:rPr lang="kk-KZ" sz="1100" b="1" dirty="0">
                <a:latin typeface="Times New Roman" panose="02020603050405020304" pitchFamily="18" charset="0"/>
                <a:cs typeface="Times New Roman" panose="02020603050405020304" pitchFamily="18" charset="0"/>
              </a:rPr>
              <a:t>,</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білім</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сапасы</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қызығушылықтар</a:t>
            </a:r>
            <a:r>
              <a:rPr lang="ru-RU" sz="1100" b="1" dirty="0">
                <a:latin typeface="Times New Roman" panose="02020603050405020304" pitchFamily="18" charset="0"/>
                <a:cs typeface="Times New Roman" panose="02020603050405020304" pitchFamily="18" charset="0"/>
              </a:rPr>
              <a:t>;</a:t>
            </a:r>
          </a:p>
          <a:p>
            <a:pPr marL="171450" indent="-171450">
              <a:buFont typeface="Wingdings" panose="05000000000000000000" pitchFamily="2" charset="2"/>
              <a:buChar char="Ø"/>
            </a:pPr>
            <a:r>
              <a:rPr lang="ru-RU" sz="1100" b="1" dirty="0" err="1">
                <a:latin typeface="Times New Roman" panose="02020603050405020304" pitchFamily="18" charset="0"/>
                <a:cs typeface="Times New Roman" panose="02020603050405020304" pitchFamily="18" charset="0"/>
              </a:rPr>
              <a:t>казтест</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тәжірибе</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алмсау</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тіліміздің</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мемлекеттік</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мәртебесін</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көтеру</a:t>
            </a:r>
            <a:r>
              <a:rPr lang="ru-RU" sz="1100" b="1" dirty="0">
                <a:latin typeface="Times New Roman" panose="02020603050405020304" pitchFamily="18" charset="0"/>
                <a:cs typeface="Times New Roman" panose="02020603050405020304" pitchFamily="18" charset="0"/>
              </a:rPr>
              <a:t>);</a:t>
            </a:r>
          </a:p>
          <a:p>
            <a:pPr marL="171450" indent="-171450">
              <a:buFont typeface="Wingdings" panose="05000000000000000000" pitchFamily="2" charset="2"/>
              <a:buChar char="Ø"/>
            </a:pPr>
            <a:r>
              <a:rPr lang="ru-RU" sz="1100" b="1" dirty="0" err="1">
                <a:latin typeface="Times New Roman" panose="02020603050405020304" pitchFamily="18" charset="0"/>
                <a:cs typeface="Times New Roman" panose="02020603050405020304" pitchFamily="18" charset="0"/>
              </a:rPr>
              <a:t>Ыбырайдың</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шығармалары</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арқылы</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ұлттық</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құндылықтарды</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дәріптеу</a:t>
            </a:r>
            <a:r>
              <a:rPr lang="ru-RU" sz="1100" b="1" dirty="0">
                <a:latin typeface="Times New Roman" panose="02020603050405020304" pitchFamily="18" charset="0"/>
                <a:cs typeface="Times New Roman" panose="02020603050405020304" pitchFamily="18" charset="0"/>
              </a:rPr>
              <a:t>.</a:t>
            </a:r>
          </a:p>
        </p:txBody>
      </p:sp>
      <p:sp>
        <p:nvSpPr>
          <p:cNvPr id="17" name="Прямоугольник 16">
            <a:extLst>
              <a:ext uri="{FF2B5EF4-FFF2-40B4-BE49-F238E27FC236}">
                <a16:creationId xmlns:a16="http://schemas.microsoft.com/office/drawing/2014/main" id="{6DE801DC-5D09-462E-87CF-539BFEEC949E}"/>
              </a:ext>
            </a:extLst>
          </p:cNvPr>
          <p:cNvSpPr/>
          <p:nvPr/>
        </p:nvSpPr>
        <p:spPr>
          <a:xfrm>
            <a:off x="3374560" y="5819814"/>
            <a:ext cx="2868093" cy="430887"/>
          </a:xfrm>
          <a:prstGeom prst="rect">
            <a:avLst/>
          </a:prstGeom>
        </p:spPr>
        <p:txBody>
          <a:bodyPr wrap="square">
            <a:spAutoFit/>
          </a:bodyPr>
          <a:lstStyle/>
          <a:p>
            <a:r>
              <a:rPr lang="ru-RU" sz="1100" b="1" dirty="0" err="1">
                <a:latin typeface="Times New Roman" panose="02020603050405020304" pitchFamily="18" charset="0"/>
                <a:cs typeface="Times New Roman" panose="02020603050405020304" pitchFamily="18" charset="0"/>
              </a:rPr>
              <a:t>Маған</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жақсы</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мұғалім</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бәрінен</a:t>
            </a:r>
            <a:r>
              <a:rPr lang="ru-RU" sz="1100" b="1" dirty="0">
                <a:latin typeface="Times New Roman" panose="02020603050405020304" pitchFamily="18" charset="0"/>
                <a:cs typeface="Times New Roman" panose="02020603050405020304" pitchFamily="18" charset="0"/>
              </a:rPr>
              <a:t> де </a:t>
            </a:r>
            <a:r>
              <a:rPr lang="ru-RU" sz="1100" b="1" dirty="0" err="1">
                <a:latin typeface="Times New Roman" panose="02020603050405020304" pitchFamily="18" charset="0"/>
                <a:cs typeface="Times New Roman" panose="02020603050405020304" pitchFamily="18" charset="0"/>
              </a:rPr>
              <a:t>қымбат</a:t>
            </a:r>
            <a:r>
              <a:rPr lang="ru-RU" sz="1100" b="1" dirty="0">
                <a:latin typeface="Times New Roman" panose="02020603050405020304" pitchFamily="18" charset="0"/>
                <a:cs typeface="Times New Roman" panose="02020603050405020304" pitchFamily="18" charset="0"/>
              </a:rPr>
              <a:t> </a:t>
            </a:r>
          </a:p>
          <a:p>
            <a:r>
              <a:rPr lang="ru-RU" sz="1100" b="1" dirty="0" err="1">
                <a:latin typeface="Times New Roman" panose="02020603050405020304" pitchFamily="18" charset="0"/>
                <a:cs typeface="Times New Roman" panose="02020603050405020304" pitchFamily="18" charset="0"/>
              </a:rPr>
              <a:t>өйткені</a:t>
            </a:r>
            <a:r>
              <a:rPr lang="ru-RU" sz="1100" b="1" dirty="0">
                <a:latin typeface="Times New Roman" panose="02020603050405020304" pitchFamily="18" charset="0"/>
                <a:cs typeface="Times New Roman" panose="02020603050405020304" pitchFamily="18" charset="0"/>
              </a:rPr>
              <a:t> </a:t>
            </a:r>
            <a:r>
              <a:rPr lang="kk-KZ" sz="1100" b="1" dirty="0">
                <a:latin typeface="Times New Roman" panose="02020603050405020304" pitchFamily="18" charset="0"/>
                <a:cs typeface="Times New Roman" panose="02020603050405020304" pitchFamily="18" charset="0"/>
              </a:rPr>
              <a:t>м</a:t>
            </a:r>
            <a:r>
              <a:rPr lang="ru-RU" sz="1100" b="1" dirty="0" err="1">
                <a:latin typeface="Times New Roman" panose="02020603050405020304" pitchFamily="18" charset="0"/>
                <a:cs typeface="Times New Roman" panose="02020603050405020304" pitchFamily="18" charset="0"/>
              </a:rPr>
              <a:t>ұғалім</a:t>
            </a:r>
            <a:r>
              <a:rPr lang="ru-RU" sz="1100" b="1" dirty="0">
                <a:latin typeface="Times New Roman" panose="02020603050405020304" pitchFamily="18" charset="0"/>
                <a:cs typeface="Times New Roman" panose="02020603050405020304" pitchFamily="18" charset="0"/>
              </a:rPr>
              <a:t> – </a:t>
            </a:r>
            <a:r>
              <a:rPr lang="ru-RU" sz="1100" b="1" dirty="0" err="1">
                <a:latin typeface="Times New Roman" panose="02020603050405020304" pitchFamily="18" charset="0"/>
                <a:cs typeface="Times New Roman" panose="02020603050405020304" pitchFamily="18" charset="0"/>
              </a:rPr>
              <a:t>мектептің</a:t>
            </a:r>
            <a:r>
              <a:rPr lang="ru-RU" sz="1100" b="1" dirty="0">
                <a:latin typeface="Times New Roman" panose="02020603050405020304" pitchFamily="18" charset="0"/>
                <a:cs typeface="Times New Roman" panose="02020603050405020304" pitchFamily="18" charset="0"/>
              </a:rPr>
              <a:t> </a:t>
            </a:r>
            <a:r>
              <a:rPr lang="ru-RU" sz="1100" b="1" dirty="0" err="1">
                <a:latin typeface="Times New Roman" panose="02020603050405020304" pitchFamily="18" charset="0"/>
                <a:cs typeface="Times New Roman" panose="02020603050405020304" pitchFamily="18" charset="0"/>
              </a:rPr>
              <a:t>жүрегі</a:t>
            </a:r>
            <a:r>
              <a:rPr lang="ru-RU" sz="1100" b="1" dirty="0">
                <a:latin typeface="Times New Roman" panose="02020603050405020304" pitchFamily="18" charset="0"/>
                <a:cs typeface="Times New Roman" panose="02020603050405020304" pitchFamily="18" charset="0"/>
              </a:rPr>
              <a:t>.</a:t>
            </a:r>
          </a:p>
        </p:txBody>
      </p:sp>
      <p:sp>
        <p:nvSpPr>
          <p:cNvPr id="18" name="Прямоугольник: скругленные углы 17">
            <a:extLst>
              <a:ext uri="{FF2B5EF4-FFF2-40B4-BE49-F238E27FC236}">
                <a16:creationId xmlns:a16="http://schemas.microsoft.com/office/drawing/2014/main" id="{BBE20B7A-31D6-4CC8-9489-768A1AB7953B}"/>
              </a:ext>
            </a:extLst>
          </p:cNvPr>
          <p:cNvSpPr/>
          <p:nvPr/>
        </p:nvSpPr>
        <p:spPr>
          <a:xfrm>
            <a:off x="6483682" y="5844205"/>
            <a:ext cx="4410892" cy="461665"/>
          </a:xfrm>
          <a:prstGeom prst="roundRect">
            <a:avLst/>
          </a:prstGeom>
          <a:solidFill>
            <a:srgbClr val="3BAAEB"/>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KZ"/>
          </a:p>
        </p:txBody>
      </p:sp>
      <p:sp>
        <p:nvSpPr>
          <p:cNvPr id="19" name="Прямоугольник 18">
            <a:extLst>
              <a:ext uri="{FF2B5EF4-FFF2-40B4-BE49-F238E27FC236}">
                <a16:creationId xmlns:a16="http://schemas.microsoft.com/office/drawing/2014/main" id="{750AD540-5548-424B-AEEC-A0F38E5681A2}"/>
              </a:ext>
            </a:extLst>
          </p:cNvPr>
          <p:cNvSpPr/>
          <p:nvPr/>
        </p:nvSpPr>
        <p:spPr>
          <a:xfrm>
            <a:off x="6715667" y="5838973"/>
            <a:ext cx="4410891" cy="430887"/>
          </a:xfrm>
          <a:prstGeom prst="rect">
            <a:avLst/>
          </a:prstGeom>
        </p:spPr>
        <p:txBody>
          <a:bodyPr wrap="square">
            <a:spAutoFit/>
          </a:bodyPr>
          <a:lstStyle/>
          <a:p>
            <a:r>
              <a:rPr lang="kk-KZ" sz="1100" b="1" dirty="0">
                <a:latin typeface="Times New Roman" panose="02020603050405020304" pitchFamily="18" charset="0"/>
                <a:cs typeface="Times New Roman" panose="02020603050405020304" pitchFamily="18" charset="0"/>
              </a:rPr>
              <a:t>Мектеп мақсатқа жетуді қамтамасыз ететін білім беруі</a:t>
            </a:r>
          </a:p>
          <a:p>
            <a:r>
              <a:rPr lang="kk-KZ" sz="1100" b="1" dirty="0">
                <a:latin typeface="Times New Roman" panose="02020603050405020304" pitchFamily="18" charset="0"/>
                <a:cs typeface="Times New Roman" panose="02020603050405020304" pitchFamily="18" charset="0"/>
              </a:rPr>
              <a:t>керек (психикалық, адамгершілік даму, баланы жетілдіру).</a:t>
            </a:r>
          </a:p>
        </p:txBody>
      </p:sp>
      <p:sp>
        <p:nvSpPr>
          <p:cNvPr id="21" name="Прямоугольник 20">
            <a:extLst>
              <a:ext uri="{FF2B5EF4-FFF2-40B4-BE49-F238E27FC236}">
                <a16:creationId xmlns:a16="http://schemas.microsoft.com/office/drawing/2014/main" id="{2B88368C-BCDD-4389-81C3-6468DC74DA1E}"/>
              </a:ext>
            </a:extLst>
          </p:cNvPr>
          <p:cNvSpPr/>
          <p:nvPr/>
        </p:nvSpPr>
        <p:spPr>
          <a:xfrm>
            <a:off x="3336612" y="1335974"/>
            <a:ext cx="503664" cy="400110"/>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Б -</a:t>
            </a:r>
          </a:p>
        </p:txBody>
      </p:sp>
      <p:sp>
        <p:nvSpPr>
          <p:cNvPr id="22" name="Прямоугольник 21">
            <a:extLst>
              <a:ext uri="{FF2B5EF4-FFF2-40B4-BE49-F238E27FC236}">
                <a16:creationId xmlns:a16="http://schemas.microsoft.com/office/drawing/2014/main" id="{13DD92B7-09AD-48DB-91B6-F948B83FC720}"/>
              </a:ext>
            </a:extLst>
          </p:cNvPr>
          <p:cNvSpPr/>
          <p:nvPr/>
        </p:nvSpPr>
        <p:spPr>
          <a:xfrm>
            <a:off x="3322185" y="2225478"/>
            <a:ext cx="532518" cy="400110"/>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Н -</a:t>
            </a:r>
          </a:p>
        </p:txBody>
      </p:sp>
      <p:sp>
        <p:nvSpPr>
          <p:cNvPr id="23" name="Прямоугольник 22">
            <a:extLst>
              <a:ext uri="{FF2B5EF4-FFF2-40B4-BE49-F238E27FC236}">
                <a16:creationId xmlns:a16="http://schemas.microsoft.com/office/drawing/2014/main" id="{3162C232-3FA8-4CE4-A5FA-61EFF2B227D0}"/>
              </a:ext>
            </a:extLst>
          </p:cNvPr>
          <p:cNvSpPr/>
          <p:nvPr/>
        </p:nvSpPr>
        <p:spPr>
          <a:xfrm>
            <a:off x="3336612" y="3197181"/>
            <a:ext cx="532518" cy="400110"/>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О -</a:t>
            </a:r>
          </a:p>
        </p:txBody>
      </p:sp>
      <p:sp>
        <p:nvSpPr>
          <p:cNvPr id="24" name="Прямоугольник 23">
            <a:extLst>
              <a:ext uri="{FF2B5EF4-FFF2-40B4-BE49-F238E27FC236}">
                <a16:creationId xmlns:a16="http://schemas.microsoft.com/office/drawing/2014/main" id="{D997C4B8-C055-44FE-8408-138BF426A311}"/>
              </a:ext>
            </a:extLst>
          </p:cNvPr>
          <p:cNvSpPr/>
          <p:nvPr/>
        </p:nvSpPr>
        <p:spPr>
          <a:xfrm>
            <a:off x="10730432" y="1312047"/>
            <a:ext cx="619080" cy="400110"/>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SS</a:t>
            </a:r>
            <a:endParaRPr lang="ru-RU" sz="2000" b="1" dirty="0">
              <a:latin typeface="Times New Roman" panose="02020603050405020304" pitchFamily="18" charset="0"/>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id="{052AC2CF-18F4-44B0-9993-26B6891C85BB}"/>
              </a:ext>
            </a:extLst>
          </p:cNvPr>
          <p:cNvSpPr/>
          <p:nvPr/>
        </p:nvSpPr>
        <p:spPr>
          <a:xfrm>
            <a:off x="10730432" y="2201505"/>
            <a:ext cx="619080" cy="400110"/>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 SS</a:t>
            </a:r>
            <a:endParaRPr lang="ru-RU" sz="2000" b="1" dirty="0">
              <a:latin typeface="Times New Roman" panose="02020603050405020304" pitchFamily="18" charset="0"/>
              <a:cs typeface="Times New Roman" panose="02020603050405020304" pitchFamily="18" charset="0"/>
            </a:endParaRPr>
          </a:p>
        </p:txBody>
      </p:sp>
      <p:sp>
        <p:nvSpPr>
          <p:cNvPr id="26" name="Прямоугольник 25">
            <a:extLst>
              <a:ext uri="{FF2B5EF4-FFF2-40B4-BE49-F238E27FC236}">
                <a16:creationId xmlns:a16="http://schemas.microsoft.com/office/drawing/2014/main" id="{30DDB56E-93A0-4770-B1A6-C2164FF13A4B}"/>
              </a:ext>
            </a:extLst>
          </p:cNvPr>
          <p:cNvSpPr/>
          <p:nvPr/>
        </p:nvSpPr>
        <p:spPr>
          <a:xfrm>
            <a:off x="10730432" y="3204531"/>
            <a:ext cx="675185" cy="400110"/>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HS</a:t>
            </a:r>
            <a:endParaRPr lang="ru-RU" sz="2000" b="1" dirty="0">
              <a:latin typeface="Times New Roman" panose="02020603050405020304" pitchFamily="18" charset="0"/>
              <a:cs typeface="Times New Roman" panose="02020603050405020304" pitchFamily="18" charset="0"/>
            </a:endParaRPr>
          </a:p>
        </p:txBody>
      </p:sp>
      <p:pic>
        <p:nvPicPr>
          <p:cNvPr id="28" name="Рисунок 27">
            <a:extLst>
              <a:ext uri="{FF2B5EF4-FFF2-40B4-BE49-F238E27FC236}">
                <a16:creationId xmlns:a16="http://schemas.microsoft.com/office/drawing/2014/main" id="{90C9D1B5-E818-4F5B-B983-A9AB106DA3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99085" y="1142675"/>
            <a:ext cx="7055349" cy="2810568"/>
          </a:xfrm>
          <a:prstGeom prst="rect">
            <a:avLst/>
          </a:prstGeom>
        </p:spPr>
      </p:pic>
      <p:sp>
        <p:nvSpPr>
          <p:cNvPr id="29" name="TextBox 28">
            <a:extLst>
              <a:ext uri="{FF2B5EF4-FFF2-40B4-BE49-F238E27FC236}">
                <a16:creationId xmlns:a16="http://schemas.microsoft.com/office/drawing/2014/main" id="{DBE0F0E5-BD34-4E4C-B216-739002B57A0E}"/>
              </a:ext>
            </a:extLst>
          </p:cNvPr>
          <p:cNvSpPr txBox="1"/>
          <p:nvPr/>
        </p:nvSpPr>
        <p:spPr>
          <a:xfrm>
            <a:off x="3799085" y="1152671"/>
            <a:ext cx="1943161" cy="738664"/>
          </a:xfrm>
          <a:prstGeom prst="rect">
            <a:avLst/>
          </a:prstGeom>
          <a:noFill/>
        </p:spPr>
        <p:txBody>
          <a:bodyPr wrap="square" rtlCol="0">
            <a:spAutoFit/>
          </a:bodyPr>
          <a:lstStyle/>
          <a:p>
            <a:pPr algn="ctr"/>
            <a:r>
              <a:rPr lang="ru-RU" sz="1050" b="1" dirty="0">
                <a:latin typeface="Times New Roman" panose="02020603050405020304" pitchFamily="18" charset="0"/>
                <a:cs typeface="Times New Roman" panose="02020603050405020304" pitchFamily="18" charset="0"/>
              </a:rPr>
              <a:t>Баланы </a:t>
            </a:r>
            <a:r>
              <a:rPr lang="ru-RU" sz="1050" b="1" dirty="0" err="1">
                <a:latin typeface="Times New Roman" panose="02020603050405020304" pitchFamily="18" charset="0"/>
                <a:cs typeface="Times New Roman" panose="02020603050405020304" pitchFamily="18" charset="0"/>
              </a:rPr>
              <a:t>жеке</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тұлға</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ретінде</a:t>
            </a:r>
            <a:endParaRPr lang="ru-RU" sz="1050" b="1" dirty="0">
              <a:latin typeface="Times New Roman" panose="02020603050405020304" pitchFamily="18" charset="0"/>
              <a:cs typeface="Times New Roman" panose="02020603050405020304" pitchFamily="18" charset="0"/>
            </a:endParaRPr>
          </a:p>
          <a:p>
            <a:pPr algn="ctr"/>
            <a:r>
              <a:rPr lang="ru-RU" sz="1050" b="1" dirty="0" err="1">
                <a:latin typeface="Times New Roman" panose="02020603050405020304" pitchFamily="18" charset="0"/>
                <a:cs typeface="Times New Roman" panose="02020603050405020304" pitchFamily="18" charset="0"/>
              </a:rPr>
              <a:t>қалыптастыруға</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оның</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жеке</a:t>
            </a:r>
            <a:endParaRPr lang="ru-RU" sz="1050" b="1" dirty="0">
              <a:latin typeface="Times New Roman" panose="02020603050405020304" pitchFamily="18" charset="0"/>
              <a:cs typeface="Times New Roman" panose="02020603050405020304" pitchFamily="18" charset="0"/>
            </a:endParaRPr>
          </a:p>
          <a:p>
            <a:pPr algn="ctr"/>
            <a:r>
              <a:rPr lang="ru-RU" sz="1050" b="1" dirty="0" err="1">
                <a:latin typeface="Times New Roman" panose="02020603050405020304" pitchFamily="18" charset="0"/>
                <a:cs typeface="Times New Roman" panose="02020603050405020304" pitchFamily="18" charset="0"/>
              </a:rPr>
              <a:t>қабілеттері</a:t>
            </a:r>
            <a:r>
              <a:rPr lang="ru-RU" sz="1050" b="1" dirty="0">
                <a:latin typeface="Times New Roman" panose="02020603050405020304" pitchFamily="18" charset="0"/>
                <a:cs typeface="Times New Roman" panose="02020603050405020304" pitchFamily="18" charset="0"/>
              </a:rPr>
              <a:t>: </a:t>
            </a:r>
            <a:r>
              <a:rPr lang="ru-RU" sz="1050" b="1" dirty="0" err="1">
                <a:latin typeface="Times New Roman" panose="02020603050405020304" pitchFamily="18" charset="0"/>
                <a:cs typeface="Times New Roman" panose="02020603050405020304" pitchFamily="18" charset="0"/>
              </a:rPr>
              <a:t>адамгершілік</a:t>
            </a:r>
            <a:endParaRPr lang="ru-RU" sz="1050" b="1" dirty="0">
              <a:latin typeface="Times New Roman" panose="02020603050405020304" pitchFamily="18" charset="0"/>
              <a:cs typeface="Times New Roman" panose="02020603050405020304" pitchFamily="18" charset="0"/>
            </a:endParaRPr>
          </a:p>
          <a:p>
            <a:pPr algn="ctr"/>
            <a:r>
              <a:rPr lang="ru-RU" sz="1050" b="1" dirty="0" err="1">
                <a:latin typeface="Times New Roman" panose="02020603050405020304" pitchFamily="18" charset="0"/>
                <a:cs typeface="Times New Roman" panose="02020603050405020304" pitchFamily="18" charset="0"/>
              </a:rPr>
              <a:t>қасиеттері</a:t>
            </a:r>
            <a:r>
              <a:rPr lang="ru-RU" sz="1050" b="1"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B41C8957-56D1-4E78-B756-7C10EE4DC2E5}"/>
              </a:ext>
            </a:extLst>
          </p:cNvPr>
          <p:cNvSpPr txBox="1"/>
          <p:nvPr/>
        </p:nvSpPr>
        <p:spPr>
          <a:xfrm>
            <a:off x="3821980" y="2106991"/>
            <a:ext cx="2145139" cy="577081"/>
          </a:xfrm>
          <a:prstGeom prst="rect">
            <a:avLst/>
          </a:prstGeom>
          <a:noFill/>
        </p:spPr>
        <p:txBody>
          <a:bodyPr wrap="square" rtlCol="0">
            <a:spAutoFit/>
          </a:bodyPr>
          <a:lstStyle/>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Негізгі</a:t>
            </a:r>
            <a:r>
              <a:rPr lang="ru-RU" sz="1050" b="1" dirty="0">
                <a:solidFill>
                  <a:sysClr val="windowText" lastClr="000000"/>
                </a:solidFill>
                <a:latin typeface="Times New Roman" panose="02020603050405020304" pitchFamily="18" charset="0"/>
                <a:cs typeface="Times New Roman" panose="02020603050405020304" pitchFamily="18" charset="0"/>
              </a:rPr>
              <a:t> орта </a:t>
            </a:r>
            <a:r>
              <a:rPr lang="ru-RU" sz="1050" b="1" dirty="0" err="1">
                <a:solidFill>
                  <a:sysClr val="windowText" lastClr="000000"/>
                </a:solidFill>
                <a:latin typeface="Times New Roman" panose="02020603050405020304" pitchFamily="18" charset="0"/>
                <a:cs typeface="Times New Roman" panose="02020603050405020304" pitchFamily="18" charset="0"/>
              </a:rPr>
              <a:t>білімінің</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мақсаты</a:t>
            </a:r>
            <a:r>
              <a:rPr lang="ru-RU" sz="1050" b="1" dirty="0">
                <a:solidFill>
                  <a:sysClr val="windowText" lastClr="000000"/>
                </a:solidFill>
                <a:latin typeface="Times New Roman" panose="02020603050405020304" pitchFamily="18" charset="0"/>
                <a:cs typeface="Times New Roman" panose="02020603050405020304" pitchFamily="18" charset="0"/>
              </a:rPr>
              <a:t> –</a:t>
            </a:r>
          </a:p>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тұлғаның</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жалпы</a:t>
            </a:r>
            <a:endParaRPr lang="ru-RU" sz="105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мәдениетін</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қалыптастыру</a:t>
            </a:r>
            <a:r>
              <a:rPr lang="ru-RU" sz="1050" b="1" dirty="0">
                <a:solidFill>
                  <a:sysClr val="windowText" lastClr="000000"/>
                </a:solidFill>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0196C3A8-1F07-40D1-8F56-825682891BB5}"/>
              </a:ext>
            </a:extLst>
          </p:cNvPr>
          <p:cNvSpPr txBox="1"/>
          <p:nvPr/>
        </p:nvSpPr>
        <p:spPr>
          <a:xfrm>
            <a:off x="3676935" y="2878466"/>
            <a:ext cx="2177199" cy="1061829"/>
          </a:xfrm>
          <a:prstGeom prst="rect">
            <a:avLst/>
          </a:prstGeom>
          <a:noFill/>
        </p:spPr>
        <p:txBody>
          <a:bodyPr wrap="square" rtlCol="0">
            <a:spAutoFit/>
          </a:bodyPr>
          <a:lstStyle/>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Жалпы</a:t>
            </a:r>
            <a:r>
              <a:rPr lang="ru-RU" sz="1050" b="1" dirty="0">
                <a:solidFill>
                  <a:sysClr val="windowText" lastClr="000000"/>
                </a:solidFill>
                <a:latin typeface="Times New Roman" panose="02020603050405020304" pitchFamily="18" charset="0"/>
                <a:cs typeface="Times New Roman" panose="02020603050405020304" pitchFamily="18" charset="0"/>
              </a:rPr>
              <a:t> орта </a:t>
            </a:r>
            <a:r>
              <a:rPr lang="ru-RU" sz="1050" b="1" dirty="0" err="1">
                <a:solidFill>
                  <a:sysClr val="windowText" lastClr="000000"/>
                </a:solidFill>
                <a:latin typeface="Times New Roman" panose="02020603050405020304" pitchFamily="18" charset="0"/>
                <a:cs typeface="Times New Roman" panose="02020603050405020304" pitchFamily="18" charset="0"/>
              </a:rPr>
              <a:t>білім</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берудің</a:t>
            </a:r>
            <a:endParaRPr lang="ru-RU" sz="105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мақсаты</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кең</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ауқымды</a:t>
            </a:r>
            <a:endParaRPr lang="ru-RU" sz="105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дағдыларды</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дамыту</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негізінде</a:t>
            </a:r>
            <a:endParaRPr lang="ru-RU" sz="105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білім</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алушылардың</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жоғары</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оқу</a:t>
            </a:r>
            <a:endParaRPr lang="ru-RU" sz="105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орындарында</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білім</a:t>
            </a:r>
            <a:endParaRPr lang="ru-RU" sz="105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жалғастыруы</a:t>
            </a:r>
            <a:r>
              <a:rPr lang="ru-RU" sz="1050" b="1" dirty="0">
                <a:solidFill>
                  <a:sysClr val="windowText" lastClr="000000"/>
                </a:solidFill>
                <a:latin typeface="Times New Roman" panose="02020603050405020304" pitchFamily="18" charset="0"/>
                <a:cs typeface="Times New Roman" panose="02020603050405020304" pitchFamily="18" charset="0"/>
              </a:rPr>
              <a:t>…</a:t>
            </a:r>
          </a:p>
        </p:txBody>
      </p:sp>
      <p:sp>
        <p:nvSpPr>
          <p:cNvPr id="32" name="TextBox 31">
            <a:extLst>
              <a:ext uri="{FF2B5EF4-FFF2-40B4-BE49-F238E27FC236}">
                <a16:creationId xmlns:a16="http://schemas.microsoft.com/office/drawing/2014/main" id="{C4397F1E-5C93-4B4F-8738-DC8250565144}"/>
              </a:ext>
            </a:extLst>
          </p:cNvPr>
          <p:cNvSpPr txBox="1"/>
          <p:nvPr/>
        </p:nvSpPr>
        <p:spPr>
          <a:xfrm>
            <a:off x="8645149" y="1069148"/>
            <a:ext cx="2286203" cy="900246"/>
          </a:xfrm>
          <a:prstGeom prst="rect">
            <a:avLst/>
          </a:prstGeom>
          <a:noFill/>
        </p:spPr>
        <p:txBody>
          <a:bodyPr wrap="square" rtlCol="0">
            <a:spAutoFit/>
          </a:bodyPr>
          <a:lstStyle/>
          <a:p>
            <a:pPr algn="ctr"/>
            <a:r>
              <a:rPr lang="kk-KZ" sz="1050" b="1" dirty="0">
                <a:solidFill>
                  <a:sysClr val="windowText" lastClr="000000"/>
                </a:solidFill>
                <a:latin typeface="Times New Roman" panose="02020603050405020304" pitchFamily="18" charset="0"/>
                <a:cs typeface="Times New Roman" panose="02020603050405020304" pitchFamily="18" charset="0"/>
              </a:rPr>
              <a:t>Тұлғаның сапасы – </a:t>
            </a:r>
          </a:p>
          <a:p>
            <a:pPr algn="ctr"/>
            <a:r>
              <a:rPr lang="kk-KZ" sz="1050" b="1" dirty="0">
                <a:solidFill>
                  <a:sysClr val="windowText" lastClr="000000"/>
                </a:solidFill>
                <a:latin typeface="Times New Roman" panose="02020603050405020304" pitchFamily="18" charset="0"/>
                <a:cs typeface="Times New Roman" panose="02020603050405020304" pitchFamily="18" charset="0"/>
              </a:rPr>
              <a:t>жауапкершілік, </a:t>
            </a:r>
          </a:p>
          <a:p>
            <a:pPr algn="ctr"/>
            <a:r>
              <a:rPr lang="en-US" sz="1050" b="1" dirty="0">
                <a:solidFill>
                  <a:sysClr val="windowText" lastClr="000000"/>
                </a:solidFill>
                <a:latin typeface="Times New Roman" panose="02020603050405020304" pitchFamily="18" charset="0"/>
                <a:cs typeface="Times New Roman" panose="02020603050405020304" pitchFamily="18" charset="0"/>
              </a:rPr>
              <a:t> </a:t>
            </a:r>
            <a:r>
              <a:rPr lang="kk-KZ" sz="1050" b="1" dirty="0">
                <a:solidFill>
                  <a:sysClr val="windowText" lastClr="000000"/>
                </a:solidFill>
                <a:latin typeface="Times New Roman" panose="02020603050405020304" pitchFamily="18" charset="0"/>
                <a:cs typeface="Times New Roman" panose="02020603050405020304" pitchFamily="18" charset="0"/>
              </a:rPr>
              <a:t>еңбекқорлық, әуестік белсенділік, </a:t>
            </a:r>
          </a:p>
          <a:p>
            <a:pPr algn="ctr"/>
            <a:r>
              <a:rPr lang="kk-KZ" sz="1050" b="1" dirty="0">
                <a:solidFill>
                  <a:sysClr val="windowText" lastClr="000000"/>
                </a:solidFill>
                <a:latin typeface="Times New Roman" panose="02020603050405020304" pitchFamily="18" charset="0"/>
                <a:cs typeface="Times New Roman" panose="02020603050405020304" pitchFamily="18" charset="0"/>
              </a:rPr>
              <a:t>ынтымақтастық, </a:t>
            </a:r>
          </a:p>
          <a:p>
            <a:pPr algn="ctr"/>
            <a:r>
              <a:rPr lang="kk-KZ" sz="1050" b="1" dirty="0">
                <a:solidFill>
                  <a:sysClr val="windowText" lastClr="000000"/>
                </a:solidFill>
                <a:latin typeface="Times New Roman" panose="02020603050405020304" pitchFamily="18" charset="0"/>
                <a:cs typeface="Times New Roman" panose="02020603050405020304" pitchFamily="18" charset="0"/>
              </a:rPr>
              <a:t>шығармашылық</a:t>
            </a:r>
            <a:endParaRPr lang="ru-RU" sz="1050" b="1" dirty="0">
              <a:solidFill>
                <a:sysClr val="windowText" lastClr="000000"/>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BDABD72-7602-4029-8870-E7557FF337E5}"/>
              </a:ext>
            </a:extLst>
          </p:cNvPr>
          <p:cNvSpPr txBox="1"/>
          <p:nvPr/>
        </p:nvSpPr>
        <p:spPr>
          <a:xfrm>
            <a:off x="8710874" y="2023278"/>
            <a:ext cx="2154757" cy="900246"/>
          </a:xfrm>
          <a:prstGeom prst="rect">
            <a:avLst/>
          </a:prstGeom>
          <a:noFill/>
        </p:spPr>
        <p:txBody>
          <a:bodyPr wrap="square" rtlCol="0">
            <a:spAutoFit/>
          </a:bodyPr>
          <a:lstStyle/>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Мамандықты</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таңдау</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жеке</a:t>
            </a:r>
            <a:r>
              <a:rPr lang="ru-RU" sz="1050" b="1" dirty="0">
                <a:solidFill>
                  <a:sysClr val="windowText" lastClr="000000"/>
                </a:solidFill>
                <a:latin typeface="Times New Roman" panose="02020603050405020304" pitchFamily="18" charset="0"/>
                <a:cs typeface="Times New Roman" panose="02020603050405020304" pitchFamily="18" charset="0"/>
              </a:rPr>
              <a:t> </a:t>
            </a:r>
          </a:p>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қасиеттері</a:t>
            </a:r>
            <a:r>
              <a:rPr lang="ru-RU" sz="1050" b="1" dirty="0">
                <a:solidFill>
                  <a:sysClr val="windowText" lastClr="000000"/>
                </a:solidFill>
                <a:latin typeface="Times New Roman" panose="02020603050405020304" pitchFamily="18" charset="0"/>
                <a:cs typeface="Times New Roman" panose="02020603050405020304" pitchFamily="18" charset="0"/>
              </a:rPr>
              <a:t> мен (ЖҚ) </a:t>
            </a:r>
          </a:p>
          <a:p>
            <a:pPr algn="ctr"/>
            <a:r>
              <a:rPr lang="ru-RU" sz="1050" b="1" dirty="0">
                <a:solidFill>
                  <a:sysClr val="windowText" lastClr="000000"/>
                </a:solidFill>
                <a:latin typeface="Times New Roman" panose="02020603050405020304" pitchFamily="18" charset="0"/>
                <a:cs typeface="Times New Roman" panose="02020603050405020304" pitchFamily="18" charset="0"/>
              </a:rPr>
              <a:t>(</a:t>
            </a:r>
            <a:r>
              <a:rPr lang="en-US" sz="1050" b="1" dirty="0" err="1">
                <a:solidFill>
                  <a:sysClr val="windowText" lastClr="000000"/>
                </a:solidFill>
                <a:latin typeface="Times New Roman" panose="02020603050405020304" pitchFamily="18" charset="0"/>
                <a:cs typeface="Times New Roman" panose="02020603050405020304" pitchFamily="18" charset="0"/>
              </a:rPr>
              <a:t>Hards</a:t>
            </a:r>
            <a:r>
              <a:rPr lang="en-US" sz="1050" b="1" dirty="0">
                <a:solidFill>
                  <a:sysClr val="windowText" lastClr="000000"/>
                </a:solidFill>
                <a:latin typeface="Times New Roman" panose="02020603050405020304" pitchFamily="18" charset="0"/>
                <a:cs typeface="Times New Roman" panose="02020603050405020304" pitchFamily="18" charset="0"/>
              </a:rPr>
              <a:t>/</a:t>
            </a:r>
            <a:r>
              <a:rPr lang="en-US" sz="1050" b="1" dirty="0" err="1">
                <a:solidFill>
                  <a:sysClr val="windowText" lastClr="000000"/>
                </a:solidFill>
                <a:latin typeface="Times New Roman" panose="02020603050405020304" pitchFamily="18" charset="0"/>
                <a:cs typeface="Times New Roman" panose="02020603050405020304" pitchFamily="18" charset="0"/>
              </a:rPr>
              <a:t>Softskills</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мамандықтың</a:t>
            </a:r>
            <a:r>
              <a:rPr lang="ru-RU" sz="1050" b="1" dirty="0">
                <a:solidFill>
                  <a:sysClr val="windowText" lastClr="000000"/>
                </a:solidFill>
                <a:latin typeface="Times New Roman" panose="02020603050405020304" pitchFamily="18" charset="0"/>
                <a:cs typeface="Times New Roman" panose="02020603050405020304" pitchFamily="18" charset="0"/>
              </a:rPr>
              <a:t> </a:t>
            </a:r>
          </a:p>
          <a:p>
            <a:pPr algn="ctr"/>
            <a:r>
              <a:rPr lang="ru-RU" sz="1050" b="1" dirty="0" err="1">
                <a:solidFill>
                  <a:sysClr val="windowText" lastClr="000000"/>
                </a:solidFill>
                <a:latin typeface="Times New Roman" panose="02020603050405020304" pitchFamily="18" charset="0"/>
                <a:cs typeface="Times New Roman" panose="02020603050405020304" pitchFamily="18" charset="0"/>
              </a:rPr>
              <a:t>кәсіби</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маңызды</a:t>
            </a:r>
            <a:r>
              <a:rPr lang="ru-RU" sz="1050" b="1" dirty="0">
                <a:solidFill>
                  <a:sysClr val="windowText" lastClr="000000"/>
                </a:solidFill>
                <a:latin typeface="Times New Roman" panose="02020603050405020304" pitchFamily="18" charset="0"/>
                <a:cs typeface="Times New Roman" panose="02020603050405020304" pitchFamily="18" charset="0"/>
              </a:rPr>
              <a:t> </a:t>
            </a:r>
            <a:r>
              <a:rPr lang="ru-RU" sz="1050" b="1" dirty="0" err="1">
                <a:solidFill>
                  <a:sysClr val="windowText" lastClr="000000"/>
                </a:solidFill>
                <a:latin typeface="Times New Roman" panose="02020603050405020304" pitchFamily="18" charset="0"/>
                <a:cs typeface="Times New Roman" panose="02020603050405020304" pitchFamily="18" charset="0"/>
              </a:rPr>
              <a:t>сапаларына</a:t>
            </a:r>
            <a:r>
              <a:rPr lang="ru-RU" sz="1050" b="1" dirty="0">
                <a:solidFill>
                  <a:sysClr val="windowText" lastClr="000000"/>
                </a:solidFill>
                <a:latin typeface="Times New Roman" panose="02020603050405020304" pitchFamily="18" charset="0"/>
                <a:cs typeface="Times New Roman" panose="02020603050405020304" pitchFamily="18" charset="0"/>
              </a:rPr>
              <a:t> </a:t>
            </a:r>
          </a:p>
          <a:p>
            <a:pPr algn="ctr"/>
            <a:r>
              <a:rPr lang="ru-RU" sz="1050" b="1" dirty="0">
                <a:solidFill>
                  <a:sysClr val="windowText" lastClr="000000"/>
                </a:solidFill>
                <a:latin typeface="Times New Roman" panose="02020603050405020304" pitchFamily="18" charset="0"/>
                <a:cs typeface="Times New Roman" panose="02020603050405020304" pitchFamily="18" charset="0"/>
              </a:rPr>
              <a:t>(КМС)</a:t>
            </a:r>
          </a:p>
        </p:txBody>
      </p:sp>
      <p:sp>
        <p:nvSpPr>
          <p:cNvPr id="34" name="TextBox 33">
            <a:extLst>
              <a:ext uri="{FF2B5EF4-FFF2-40B4-BE49-F238E27FC236}">
                <a16:creationId xmlns:a16="http://schemas.microsoft.com/office/drawing/2014/main" id="{31C6BD79-D7C6-4F5D-842D-3F90EE44B0A6}"/>
              </a:ext>
            </a:extLst>
          </p:cNvPr>
          <p:cNvSpPr txBox="1"/>
          <p:nvPr/>
        </p:nvSpPr>
        <p:spPr>
          <a:xfrm>
            <a:off x="8937698" y="3014275"/>
            <a:ext cx="1701107" cy="900246"/>
          </a:xfrm>
          <a:prstGeom prst="rect">
            <a:avLst/>
          </a:prstGeom>
          <a:noFill/>
        </p:spPr>
        <p:txBody>
          <a:bodyPr wrap="square" rtlCol="0">
            <a:spAutoFit/>
          </a:bodyPr>
          <a:lstStyle/>
          <a:p>
            <a:pPr algn="ctr"/>
            <a:r>
              <a:rPr lang="kk-KZ" sz="1050" b="1" dirty="0">
                <a:solidFill>
                  <a:sysClr val="windowText" lastClr="000000"/>
                </a:solidFill>
                <a:latin typeface="Times New Roman" panose="02020603050405020304" pitchFamily="18" charset="0"/>
                <a:cs typeface="Times New Roman" panose="02020603050405020304" pitchFamily="18" charset="0"/>
              </a:rPr>
              <a:t>Кәсіби мүдде саласында </a:t>
            </a:r>
          </a:p>
          <a:p>
            <a:pPr algn="ctr"/>
            <a:r>
              <a:rPr lang="en-US" sz="1050" b="1" dirty="0" err="1">
                <a:solidFill>
                  <a:sysClr val="windowText" lastClr="000000"/>
                </a:solidFill>
                <a:latin typeface="Times New Roman" panose="02020603050405020304" pitchFamily="18" charset="0"/>
                <a:cs typeface="Times New Roman" panose="02020603050405020304" pitchFamily="18" charset="0"/>
              </a:rPr>
              <a:t>Hardskills</a:t>
            </a:r>
            <a:r>
              <a:rPr lang="kk-KZ" sz="1050" b="1" dirty="0">
                <a:solidFill>
                  <a:sysClr val="windowText" lastClr="000000"/>
                </a:solidFill>
                <a:latin typeface="Times New Roman" panose="02020603050405020304" pitchFamily="18" charset="0"/>
                <a:cs typeface="Times New Roman" panose="02020603050405020304" pitchFamily="18" charset="0"/>
              </a:rPr>
              <a:t> және </a:t>
            </a:r>
            <a:r>
              <a:rPr lang="en-US" sz="1050" b="1" dirty="0" err="1">
                <a:solidFill>
                  <a:sysClr val="windowText" lastClr="000000"/>
                </a:solidFill>
                <a:latin typeface="Times New Roman" panose="02020603050405020304" pitchFamily="18" charset="0"/>
                <a:cs typeface="Times New Roman" panose="02020603050405020304" pitchFamily="18" charset="0"/>
              </a:rPr>
              <a:t>Softskills</a:t>
            </a:r>
            <a:r>
              <a:rPr lang="kk-KZ" sz="1050" b="1" dirty="0">
                <a:solidFill>
                  <a:sysClr val="windowText" lastClr="000000"/>
                </a:solidFill>
                <a:latin typeface="Times New Roman" panose="02020603050405020304" pitchFamily="18" charset="0"/>
                <a:cs typeface="Times New Roman" panose="02020603050405020304" pitchFamily="18" charset="0"/>
              </a:rPr>
              <a:t> </a:t>
            </a:r>
          </a:p>
          <a:p>
            <a:pPr algn="ctr"/>
            <a:r>
              <a:rPr lang="kk-KZ" sz="1050" b="1" dirty="0">
                <a:solidFill>
                  <a:sysClr val="windowText" lastClr="000000"/>
                </a:solidFill>
                <a:latin typeface="Times New Roman" panose="02020603050405020304" pitchFamily="18" charset="0"/>
                <a:cs typeface="Times New Roman" panose="02020603050405020304" pitchFamily="18" charset="0"/>
              </a:rPr>
              <a:t>дағдыларын дамытуда </a:t>
            </a:r>
          </a:p>
          <a:p>
            <a:pPr algn="ctr"/>
            <a:r>
              <a:rPr lang="kk-KZ" sz="1050" b="1" dirty="0">
                <a:solidFill>
                  <a:sysClr val="windowText" lastClr="000000"/>
                </a:solidFill>
                <a:latin typeface="Times New Roman" panose="02020603050405020304" pitchFamily="18" charset="0"/>
                <a:cs typeface="Times New Roman" panose="02020603050405020304" pitchFamily="18" charset="0"/>
              </a:rPr>
              <a:t>тәжірибелік қызметтің </a:t>
            </a:r>
          </a:p>
          <a:p>
            <a:pPr algn="ctr"/>
            <a:r>
              <a:rPr lang="kk-KZ" sz="1050" b="1" dirty="0">
                <a:solidFill>
                  <a:sysClr val="windowText" lastClr="000000"/>
                </a:solidFill>
                <a:latin typeface="Times New Roman" panose="02020603050405020304" pitchFamily="18" charset="0"/>
                <a:cs typeface="Times New Roman" panose="02020603050405020304" pitchFamily="18" charset="0"/>
              </a:rPr>
              <a:t>белсенділігі</a:t>
            </a:r>
            <a:endParaRPr lang="ru-RU" sz="1050" b="1" dirty="0">
              <a:solidFill>
                <a:sysClr val="windowText" lastClr="000000"/>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A795F80B-771F-4B64-BA3E-F3C15A82F237}"/>
              </a:ext>
            </a:extLst>
          </p:cNvPr>
          <p:cNvSpPr txBox="1"/>
          <p:nvPr/>
        </p:nvSpPr>
        <p:spPr>
          <a:xfrm>
            <a:off x="6418577" y="1940296"/>
            <a:ext cx="1860959" cy="1200329"/>
          </a:xfrm>
          <a:prstGeom prst="rect">
            <a:avLst/>
          </a:prstGeom>
          <a:noFill/>
        </p:spPr>
        <p:txBody>
          <a:bodyPr wrap="square" rtlCol="0">
            <a:spAutoFit/>
          </a:bodyPr>
          <a:lstStyle/>
          <a:p>
            <a:pPr algn="ctr"/>
            <a:r>
              <a:rPr lang="ru-RU" sz="1200" b="1" dirty="0" err="1">
                <a:solidFill>
                  <a:sysClr val="windowText" lastClr="000000"/>
                </a:solidFill>
                <a:latin typeface="Times New Roman" panose="02020603050405020304" pitchFamily="18" charset="0"/>
                <a:cs typeface="Times New Roman" panose="02020603050405020304" pitchFamily="18" charset="0"/>
              </a:rPr>
              <a:t>Кәсіпке</a:t>
            </a:r>
            <a:r>
              <a:rPr lang="ru-RU" sz="1200" b="1" dirty="0">
                <a:solidFill>
                  <a:sysClr val="windowText" lastClr="000000"/>
                </a:solidFill>
                <a:latin typeface="Times New Roman" panose="02020603050405020304" pitchFamily="18" charset="0"/>
                <a:cs typeface="Times New Roman" panose="02020603050405020304" pitchFamily="18" charset="0"/>
              </a:rPr>
              <a:t> </a:t>
            </a:r>
            <a:r>
              <a:rPr lang="ru-RU" sz="1200" b="1" dirty="0" err="1">
                <a:solidFill>
                  <a:sysClr val="windowText" lastClr="000000"/>
                </a:solidFill>
                <a:latin typeface="Times New Roman" panose="02020603050405020304" pitchFamily="18" charset="0"/>
                <a:cs typeface="Times New Roman" panose="02020603050405020304" pitchFamily="18" charset="0"/>
              </a:rPr>
              <a:t>бейіндік</a:t>
            </a:r>
            <a:endParaRPr lang="ru-RU" sz="12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200" b="1" dirty="0" err="1">
                <a:solidFill>
                  <a:sysClr val="windowText" lastClr="000000"/>
                </a:solidFill>
                <a:latin typeface="Times New Roman" panose="02020603050405020304" pitchFamily="18" charset="0"/>
                <a:cs typeface="Times New Roman" panose="02020603050405020304" pitchFamily="18" charset="0"/>
              </a:rPr>
              <a:t>бағдарламасы</a:t>
            </a:r>
            <a:r>
              <a:rPr lang="ru-RU" sz="1200" b="1" dirty="0">
                <a:solidFill>
                  <a:sysClr val="windowText" lastClr="000000"/>
                </a:solidFill>
                <a:latin typeface="Times New Roman" panose="02020603050405020304" pitchFamily="18" charset="0"/>
                <a:cs typeface="Times New Roman" panose="02020603050405020304" pitchFamily="18" charset="0"/>
              </a:rPr>
              <a:t>:</a:t>
            </a:r>
          </a:p>
          <a:p>
            <a:pPr algn="ctr"/>
            <a:endParaRPr lang="ru-RU" sz="12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200" b="1" dirty="0">
                <a:solidFill>
                  <a:sysClr val="windowText" lastClr="000000"/>
                </a:solidFill>
                <a:latin typeface="Times New Roman" panose="02020603050405020304" pitchFamily="18" charset="0"/>
                <a:cs typeface="Times New Roman" panose="02020603050405020304" pitchFamily="18" charset="0"/>
              </a:rPr>
              <a:t>«</a:t>
            </a:r>
            <a:r>
              <a:rPr lang="ru-RU" sz="1200" b="1" dirty="0" err="1">
                <a:solidFill>
                  <a:sysClr val="windowText" lastClr="000000"/>
                </a:solidFill>
                <a:latin typeface="Times New Roman" panose="02020603050405020304" pitchFamily="18" charset="0"/>
                <a:cs typeface="Times New Roman" panose="02020603050405020304" pitchFamily="18" charset="0"/>
              </a:rPr>
              <a:t>Мектеп</a:t>
            </a:r>
            <a:r>
              <a:rPr lang="ru-RU" sz="1200" b="1" dirty="0">
                <a:solidFill>
                  <a:sysClr val="windowText" lastClr="000000"/>
                </a:solidFill>
                <a:latin typeface="Times New Roman" panose="02020603050405020304" pitchFamily="18" charset="0"/>
                <a:cs typeface="Times New Roman" panose="02020603050405020304" pitchFamily="18" charset="0"/>
              </a:rPr>
              <a:t> </a:t>
            </a:r>
            <a:r>
              <a:rPr lang="ru-RU" sz="1200" b="1" dirty="0" err="1">
                <a:solidFill>
                  <a:sysClr val="windowText" lastClr="000000"/>
                </a:solidFill>
                <a:latin typeface="Times New Roman" panose="02020603050405020304" pitchFamily="18" charset="0"/>
                <a:cs typeface="Times New Roman" panose="02020603050405020304" pitchFamily="18" charset="0"/>
              </a:rPr>
              <a:t>қабырғасында</a:t>
            </a:r>
            <a:endParaRPr lang="ru-RU" sz="12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200" b="1" dirty="0" err="1">
                <a:solidFill>
                  <a:sysClr val="windowText" lastClr="000000"/>
                </a:solidFill>
                <a:latin typeface="Times New Roman" panose="02020603050405020304" pitchFamily="18" charset="0"/>
                <a:cs typeface="Times New Roman" panose="02020603050405020304" pitchFamily="18" charset="0"/>
              </a:rPr>
              <a:t>табысты</a:t>
            </a:r>
            <a:r>
              <a:rPr lang="ru-RU" sz="1200" b="1" dirty="0">
                <a:solidFill>
                  <a:sysClr val="windowText" lastClr="000000"/>
                </a:solidFill>
                <a:latin typeface="Times New Roman" panose="02020603050405020304" pitchFamily="18" charset="0"/>
                <a:cs typeface="Times New Roman" panose="02020603050405020304" pitchFamily="18" charset="0"/>
              </a:rPr>
              <a:t> </a:t>
            </a:r>
            <a:r>
              <a:rPr lang="ru-RU" sz="1200" b="1" dirty="0" err="1">
                <a:solidFill>
                  <a:sysClr val="windowText" lastClr="000000"/>
                </a:solidFill>
                <a:latin typeface="Times New Roman" panose="02020603050405020304" pitchFamily="18" charset="0"/>
                <a:cs typeface="Times New Roman" panose="02020603050405020304" pitchFamily="18" charset="0"/>
              </a:rPr>
              <a:t>маманға</a:t>
            </a:r>
            <a:endParaRPr lang="ru-RU" sz="12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200" b="1" dirty="0" err="1">
                <a:solidFill>
                  <a:sysClr val="windowText" lastClr="000000"/>
                </a:solidFill>
                <a:latin typeface="Times New Roman" panose="02020603050405020304" pitchFamily="18" charset="0"/>
                <a:cs typeface="Times New Roman" panose="02020603050405020304" pitchFamily="18" charset="0"/>
              </a:rPr>
              <a:t>жеткізу</a:t>
            </a:r>
            <a:r>
              <a:rPr lang="ru-RU" sz="1200" b="1" dirty="0">
                <a:solidFill>
                  <a:sysClr val="windowText" lastClr="000000"/>
                </a:solidFill>
                <a:latin typeface="Times New Roman" panose="02020603050405020304" pitchFamily="18" charset="0"/>
                <a:cs typeface="Times New Roman" panose="02020603050405020304" pitchFamily="18" charset="0"/>
              </a:rPr>
              <a:t>»</a:t>
            </a:r>
          </a:p>
        </p:txBody>
      </p:sp>
      <p:pic>
        <p:nvPicPr>
          <p:cNvPr id="36" name="Рисунок 35">
            <a:extLst>
              <a:ext uri="{FF2B5EF4-FFF2-40B4-BE49-F238E27FC236}">
                <a16:creationId xmlns:a16="http://schemas.microsoft.com/office/drawing/2014/main" id="{4C72865D-6DBA-4FCC-9875-977EC6E5F0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788" y="102190"/>
            <a:ext cx="1132860" cy="10547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Прямоугольник 1">
            <a:extLst>
              <a:ext uri="{FF2B5EF4-FFF2-40B4-BE49-F238E27FC236}">
                <a16:creationId xmlns:a16="http://schemas.microsoft.com/office/drawing/2014/main" id="{F9C86E48-C8F5-C3D8-6823-CEEAC6142D5F}"/>
              </a:ext>
            </a:extLst>
          </p:cNvPr>
          <p:cNvSpPr/>
          <p:nvPr/>
        </p:nvSpPr>
        <p:spPr>
          <a:xfrm>
            <a:off x="1260648" y="201580"/>
            <a:ext cx="4819382"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1200" b="1" dirty="0" err="1">
                <a:solidFill>
                  <a:srgbClr val="202124"/>
                </a:solidFill>
                <a:latin typeface="Times New Roman" panose="02020603050405020304" pitchFamily="18" charset="0"/>
                <a:cs typeface="Times New Roman" panose="02020603050405020304" pitchFamily="18" charset="0"/>
              </a:rPr>
              <a:t>Миссиясы</a:t>
            </a:r>
            <a:r>
              <a:rPr lang="ru-RU" altLang="ru-RU" sz="1200" b="1" dirty="0">
                <a:solidFill>
                  <a:srgbClr val="202124"/>
                </a:solidFill>
                <a:latin typeface="Times New Roman" panose="02020603050405020304" pitchFamily="18" charset="0"/>
                <a:cs typeface="Times New Roman" panose="02020603050405020304" pitchFamily="18" charset="0"/>
              </a:rPr>
              <a:t> - </a:t>
            </a:r>
            <a:r>
              <a:rPr lang="kk-KZ" altLang="ru-RU" sz="1200" b="1" dirty="0">
                <a:solidFill>
                  <a:srgbClr val="202124"/>
                </a:solidFill>
                <a:latin typeface="Times New Roman" panose="02020603050405020304" pitchFamily="18" charset="0"/>
                <a:cs typeface="Times New Roman" panose="02020603050405020304" pitchFamily="18" charset="0"/>
              </a:rPr>
              <a:t>ғ</a:t>
            </a:r>
            <a:r>
              <a:rPr kumimoji="0" lang="ru-RU" altLang="ru-RU" sz="12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ылым</a:t>
            </a:r>
            <a:r>
              <a:rPr kumimoji="0" lang="ru-RU" altLang="ru-RU" sz="12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мен практика </a:t>
            </a:r>
            <a:r>
              <a:rPr kumimoji="0" lang="ru-RU" altLang="ru-RU" sz="12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жетістіктері</a:t>
            </a:r>
            <a:r>
              <a:rPr kumimoji="0" lang="ru-RU" altLang="ru-RU" sz="12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негізінде</a:t>
            </a:r>
            <a:r>
              <a:rPr kumimoji="0" lang="ru-RU" altLang="ru-RU" sz="12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оқушылардың</a:t>
            </a:r>
            <a:r>
              <a:rPr kumimoji="0" lang="ru-RU" altLang="ru-RU" sz="12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кәсіби</a:t>
            </a:r>
            <a:r>
              <a:rPr kumimoji="0" lang="ru-RU" altLang="ru-RU" sz="12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өзін-өзі</a:t>
            </a:r>
            <a:r>
              <a:rPr kumimoji="0" lang="ru-RU" altLang="ru-RU" sz="12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12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анықтауы</a:t>
            </a:r>
            <a:r>
              <a:rPr kumimoji="0" lang="ru-RU" altLang="ru-RU" sz="12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3507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9541" y="1539166"/>
            <a:ext cx="9734206" cy="4164676"/>
          </a:xfrm>
        </p:spPr>
        <p:txBody>
          <a:bodyPr>
            <a:noAutofit/>
            <a:scene3d>
              <a:camera prst="orthographicFront"/>
              <a:lightRig rig="soft" dir="t">
                <a:rot lat="0" lon="0" rev="15600000"/>
              </a:lightRig>
            </a:scene3d>
            <a:sp3d extrusionH="57150" prstMaterial="softEdge">
              <a:bevelT w="25400" h="38100"/>
            </a:sp3d>
          </a:bodyPr>
          <a:lstStyle/>
          <a:p>
            <a:pPr algn="ctr"/>
            <a:r>
              <a:rPr lang="kk-KZ" sz="7200" b="1" dirty="0">
                <a:ln/>
                <a:solidFill>
                  <a:srgbClr val="FFFF00"/>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Спасибо за участие!</a:t>
            </a:r>
            <a:endParaRPr lang="ru-RU" sz="7200" b="1" dirty="0">
              <a:ln/>
              <a:solidFill>
                <a:srgbClr val="FFFF00"/>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AD349ED5-B4F6-B476-ED53-BFD70018B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3483" y="190389"/>
            <a:ext cx="1026836" cy="9560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79845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FA2923-24FA-8DE4-BC0A-09DF2127F84D}"/>
              </a:ext>
            </a:extLst>
          </p:cNvPr>
          <p:cNvSpPr>
            <a:spLocks noGrp="1"/>
          </p:cNvSpPr>
          <p:nvPr>
            <p:ph type="title"/>
          </p:nvPr>
        </p:nvSpPr>
        <p:spPr>
          <a:xfrm>
            <a:off x="1806049" y="365125"/>
            <a:ext cx="2009493" cy="964911"/>
          </a:xfrm>
        </p:spPr>
        <p:txBody>
          <a:bodyPr>
            <a:normAutofit/>
          </a:bodyPr>
          <a:lstStyle/>
          <a:p>
            <a:r>
              <a:rPr lang="ru-RU" sz="3200" b="1" dirty="0">
                <a:latin typeface="Times New Roman" panose="02020603050405020304" pitchFamily="18" charset="0"/>
                <a:cs typeface="Times New Roman" panose="02020603050405020304" pitchFamily="18" charset="0"/>
              </a:rPr>
              <a:t>Бренд</a:t>
            </a:r>
            <a:endParaRPr lang="LID4096"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55F839F-F9CB-8B12-2834-2EE020A6B375}"/>
              </a:ext>
            </a:extLst>
          </p:cNvPr>
          <p:cNvSpPr>
            <a:spLocks noGrp="1"/>
          </p:cNvSpPr>
          <p:nvPr>
            <p:ph idx="1"/>
          </p:nvPr>
        </p:nvSpPr>
        <p:spPr/>
        <p:txBody>
          <a:bodyPr>
            <a:normAutofit/>
          </a:bodyPr>
          <a:lstStyle/>
          <a:p>
            <a:pPr algn="just"/>
            <a:r>
              <a:rPr lang="ru-RU" sz="2400" dirty="0">
                <a:latin typeface="Times New Roman" panose="02020603050405020304" pitchFamily="18" charset="0"/>
                <a:cs typeface="Times New Roman" panose="02020603050405020304" pitchFamily="18" charset="0"/>
              </a:rPr>
              <a:t>Фабричная марка, торговый знак, имеющие высокую репутацию у потребителей</a:t>
            </a:r>
          </a:p>
          <a:p>
            <a:pPr algn="just"/>
            <a:r>
              <a:rPr lang="ru-RU" sz="2400" dirty="0">
                <a:latin typeface="Times New Roman" panose="02020603050405020304" pitchFamily="18" charset="0"/>
                <a:cs typeface="Times New Roman" panose="02020603050405020304" pitchFamily="18" charset="0"/>
              </a:rPr>
              <a:t> Знак, символ, слова или их сочетание, помогающие потребителям отличить товары или услуги одной компании от другой. </a:t>
            </a:r>
            <a:r>
              <a:rPr lang="ru-RU" sz="2400" b="1" dirty="0">
                <a:latin typeface="Times New Roman" panose="02020603050405020304" pitchFamily="18" charset="0"/>
                <a:cs typeface="Times New Roman" panose="02020603050405020304" pitchFamily="18" charset="0"/>
              </a:rPr>
              <a:t>Бренд</a:t>
            </a:r>
            <a:r>
              <a:rPr lang="ru-RU" sz="2400" dirty="0">
                <a:latin typeface="Times New Roman" panose="02020603050405020304" pitchFamily="18" charset="0"/>
                <a:cs typeface="Times New Roman" panose="02020603050405020304" pitchFamily="18" charset="0"/>
              </a:rPr>
              <a:t> воспринимается как широко известная торговая марка или компания, занимающая в сознании и психологии потребительских сегментов особое место из массы себе подобных.</a:t>
            </a:r>
          </a:p>
          <a:p>
            <a:pPr algn="just"/>
            <a:r>
              <a:rPr lang="ru-RU" sz="2400" dirty="0">
                <a:latin typeface="Times New Roman" panose="02020603050405020304" pitchFamily="18" charset="0"/>
                <a:cs typeface="Times New Roman" panose="02020603050405020304" pitchFamily="18" charset="0"/>
              </a:rPr>
              <a:t>Сгруппированный перечень концепций, уникальных решений, чувств восприятия, ценностных свойств, связанных с товаром или услугой определенной организации. То есть, персональный </a:t>
            </a:r>
            <a:r>
              <a:rPr lang="ru-RU" sz="2400" b="1" dirty="0">
                <a:latin typeface="Times New Roman" panose="02020603050405020304" pitchFamily="18" charset="0"/>
                <a:cs typeface="Times New Roman" panose="02020603050405020304" pitchFamily="18" charset="0"/>
              </a:rPr>
              <a:t>бренд</a:t>
            </a:r>
            <a:r>
              <a:rPr lang="ru-RU" sz="2400" dirty="0">
                <a:latin typeface="Times New Roman" panose="02020603050405020304" pitchFamily="18" charset="0"/>
                <a:cs typeface="Times New Roman" panose="02020603050405020304" pitchFamily="18" charset="0"/>
              </a:rPr>
              <a:t> можно назвать ментальной оболочкой продукта.</a:t>
            </a:r>
            <a:endParaRPr lang="LID4096" sz="24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D349ED5-B4F6-B476-ED53-BFD70018B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4782" y="549896"/>
            <a:ext cx="1026836" cy="9560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6986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FA2923-24FA-8DE4-BC0A-09DF2127F84D}"/>
              </a:ext>
            </a:extLst>
          </p:cNvPr>
          <p:cNvSpPr>
            <a:spLocks noGrp="1"/>
          </p:cNvSpPr>
          <p:nvPr>
            <p:ph type="title"/>
          </p:nvPr>
        </p:nvSpPr>
        <p:spPr>
          <a:xfrm>
            <a:off x="1540042" y="365125"/>
            <a:ext cx="9813758" cy="1325563"/>
          </a:xfrm>
        </p:spPr>
        <p:txBody>
          <a:bodyPr>
            <a:normAutofit/>
          </a:bodyPr>
          <a:lstStyle/>
          <a:p>
            <a:r>
              <a:rPr lang="ru-RU" sz="3600" dirty="0">
                <a:latin typeface="Times New Roman" panose="02020603050405020304" pitchFamily="18" charset="0"/>
                <a:cs typeface="Times New Roman" panose="02020603050405020304" pitchFamily="18" charset="0"/>
              </a:rPr>
              <a:t>Миссия школы</a:t>
            </a:r>
            <a:endParaRPr lang="LID4096" sz="36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55F839F-F9CB-8B12-2834-2EE020A6B375}"/>
              </a:ext>
            </a:extLst>
          </p:cNvPr>
          <p:cNvSpPr>
            <a:spLocks noGrp="1"/>
          </p:cNvSpPr>
          <p:nvPr>
            <p:ph idx="1"/>
          </p:nvPr>
        </p:nvSpPr>
        <p:spPr/>
        <p:txBody>
          <a:bodyPr>
            <a:normAutofit fontScale="92500" lnSpcReduction="10000"/>
          </a:bodyPr>
          <a:lstStyle/>
          <a:p>
            <a:pPr marL="0" indent="457200" algn="just">
              <a:lnSpc>
                <a:spcPct val="110000"/>
              </a:lnSpc>
              <a:buNone/>
            </a:pPr>
            <a:r>
              <a:rPr lang="ru-RU" dirty="0">
                <a:latin typeface="Times New Roman" panose="02020603050405020304" pitchFamily="18" charset="0"/>
                <a:cs typeface="Times New Roman" panose="02020603050405020304" pitchFamily="18" charset="0"/>
              </a:rPr>
              <a:t>Миссию можно описать как совокупность целей и связанных с ними убеждений, отношений и направлений деятельности, характерных для конкретной школы. Миссию называют также «образовательным видением», «ядром ценностей» или «концепцией образования».</a:t>
            </a:r>
          </a:p>
          <a:p>
            <a:pPr marL="0" indent="457200" algn="just">
              <a:lnSpc>
                <a:spcPct val="110000"/>
              </a:lnSpc>
              <a:buNone/>
            </a:pPr>
            <a:r>
              <a:rPr lang="ru-RU" dirty="0">
                <a:latin typeface="Times New Roman" panose="02020603050405020304" pitchFamily="18" charset="0"/>
                <a:cs typeface="Times New Roman" panose="02020603050405020304" pitchFamily="18" charset="0"/>
              </a:rPr>
              <a:t>Миссия – принятое школьным сообществом и официально декларируемое решение об общем назначении образовательного учреждения на обозримое будущее, о его целях и ценностях, о принимаемых на себя обязательствах. Миссия задает рамки и направления, внутри которых будут ставиться и достигаться конкретные цели.</a:t>
            </a:r>
            <a:endParaRPr lang="LID4096"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D349ED5-B4F6-B476-ED53-BFD70018B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4782" y="549896"/>
            <a:ext cx="1026836" cy="9560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5861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6884" y="1069967"/>
            <a:ext cx="10484724" cy="5788033"/>
          </a:xfrm>
        </p:spPr>
        <p:txBody>
          <a:bodyPr>
            <a:normAutofit fontScale="62500" lnSpcReduction="20000"/>
          </a:bodyPr>
          <a:lstStyle/>
          <a:p>
            <a:pPr marL="0" indent="0" algn="just">
              <a:lnSpc>
                <a:spcPct val="120000"/>
              </a:lnSpc>
              <a:buNone/>
            </a:pPr>
            <a:r>
              <a:rPr lang="ru-RU" sz="2600" b="1" dirty="0">
                <a:latin typeface="Times New Roman" panose="02020603050405020304" pitchFamily="18" charset="0"/>
                <a:cs typeface="Times New Roman" panose="02020603050405020304" pitchFamily="18" charset="0"/>
              </a:rPr>
              <a:t>Миссия – это «визитная карточка» школы</a:t>
            </a:r>
            <a:r>
              <a:rPr lang="ru-RU" sz="2600" dirty="0">
                <a:latin typeface="Times New Roman" panose="02020603050405020304" pitchFamily="18" charset="0"/>
                <a:cs typeface="Times New Roman" panose="02020603050405020304" pitchFamily="18" charset="0"/>
              </a:rPr>
              <a:t>. Она должна быть привлекательна, понятна для всех, кто может воспользоваться образовательными услугами школы. Поэтому ключевым вопросом для определения миссии является «Кому и зачем все это нужно?». Чтобы оптимально сформулировать миссию своей организации, желательно найти ответы на несколько вопросов </a:t>
            </a:r>
            <a:r>
              <a:rPr lang="ru-RU" sz="2600" b="1" dirty="0">
                <a:latin typeface="Times New Roman" panose="02020603050405020304" pitchFamily="18" charset="0"/>
                <a:cs typeface="Times New Roman" panose="02020603050405020304" pitchFamily="18" charset="0"/>
              </a:rPr>
              <a:t>«зачем?»:</a:t>
            </a:r>
          </a:p>
          <a:p>
            <a:pPr algn="just">
              <a:lnSpc>
                <a:spcPct val="120000"/>
              </a:lnSpc>
              <a:buFontTx/>
              <a:buChar char="-"/>
            </a:pPr>
            <a:r>
              <a:rPr lang="ru-RU" sz="2600" b="1" dirty="0">
                <a:latin typeface="Times New Roman" panose="02020603050405020304" pitchFamily="18" charset="0"/>
                <a:cs typeface="Times New Roman" panose="02020603050405020304" pitchFamily="18" charset="0"/>
              </a:rPr>
              <a:t>Зачем</a:t>
            </a:r>
            <a:r>
              <a:rPr lang="ru-RU" sz="2600" dirty="0">
                <a:latin typeface="Times New Roman" panose="02020603050405020304" pitchFamily="18" charset="0"/>
                <a:cs typeface="Times New Roman" panose="02020603050405020304" pitchFamily="18" charset="0"/>
              </a:rPr>
              <a:t> эта школа учредителям? Ответ на этот вопрос помогает понять ожидания учредителей и учесть их в выборе развития школы; с одной стороны, сохранить свое лицо, с другой, быть в курсе изменений, происходящих в системе образования. </a:t>
            </a:r>
          </a:p>
          <a:p>
            <a:pPr algn="just">
              <a:lnSpc>
                <a:spcPct val="120000"/>
              </a:lnSpc>
              <a:buFontTx/>
              <a:buChar char="-"/>
            </a:pPr>
            <a:r>
              <a:rPr lang="ru-RU" sz="2600" b="1" dirty="0">
                <a:latin typeface="Times New Roman" panose="02020603050405020304" pitchFamily="18" charset="0"/>
                <a:cs typeface="Times New Roman" panose="02020603050405020304" pitchFamily="18" charset="0"/>
              </a:rPr>
              <a:t>Зачем</a:t>
            </a:r>
            <a:r>
              <a:rPr lang="ru-RU" sz="2600" dirty="0">
                <a:latin typeface="Times New Roman" panose="02020603050405020304" pitchFamily="18" charset="0"/>
                <a:cs typeface="Times New Roman" panose="02020603050405020304" pitchFamily="18" charset="0"/>
              </a:rPr>
              <a:t> это образовательное учреждение обществу (социуму)? Ответ на этот вопрос поможет понять, на кого ориентирована деятельность школы.</a:t>
            </a:r>
          </a:p>
          <a:p>
            <a:pPr algn="just">
              <a:lnSpc>
                <a:spcPct val="120000"/>
              </a:lnSpc>
              <a:buFontTx/>
              <a:buChar char="-"/>
            </a:pPr>
            <a:r>
              <a:rPr lang="ru-RU" sz="2600" dirty="0">
                <a:latin typeface="Times New Roman" panose="02020603050405020304" pitchFamily="18" charset="0"/>
                <a:cs typeface="Times New Roman" panose="02020603050405020304" pitchFamily="18" charset="0"/>
              </a:rPr>
              <a:t> </a:t>
            </a:r>
            <a:r>
              <a:rPr lang="ru-RU" sz="2600" b="1" dirty="0">
                <a:latin typeface="Times New Roman" panose="02020603050405020304" pitchFamily="18" charset="0"/>
                <a:cs typeface="Times New Roman" panose="02020603050405020304" pitchFamily="18" charset="0"/>
              </a:rPr>
              <a:t>Зачем</a:t>
            </a:r>
            <a:r>
              <a:rPr lang="ru-RU" sz="2600" dirty="0">
                <a:latin typeface="Times New Roman" panose="02020603050405020304" pitchFamily="18" charset="0"/>
                <a:cs typeface="Times New Roman" panose="02020603050405020304" pitchFamily="18" charset="0"/>
              </a:rPr>
              <a:t> эта школа людям, которые в ней работают? Коллективный поиск ответа на этот вопрос помогает создать атмосферу сопричастности ко всему происходящему в школе, соучастия в ее делах, позволяет обнаружить то, что отличает сотрудников вашей школы от остальных. 	Ответы на эти вопросы позволяют миссию школы образно представить как «флаг», который нужен для ее презентации внешнему миру (в первую очередь клиентам), и, в то же время, «знамя», под которое собираются люди, чтобы сплоченной командой воплощать в жизнь дела, которых ждет от школы внешний мир. Миссия школы будет более или менее полной, если она определяется с учетом интересов школьников, сотрудников, заказчиков школы, разнообразных партнеров и т.д. Что школа может предложить им, кроме собственных образовательных услуг? Что школа готова сделать для своих сотрудников? Что школа собирается сделать для образовательной системы в целом?</a:t>
            </a:r>
          </a:p>
          <a:p>
            <a:pPr marL="0" indent="0" algn="just">
              <a:lnSpc>
                <a:spcPct val="120000"/>
              </a:lnSpc>
              <a:buNone/>
            </a:pPr>
            <a:r>
              <a:rPr lang="ru-RU" sz="2600" b="1" dirty="0">
                <a:latin typeface="Times New Roman" panose="02020603050405020304" pitchFamily="18" charset="0"/>
                <a:cs typeface="Times New Roman" panose="02020603050405020304" pitchFamily="18" charset="0"/>
              </a:rPr>
              <a:t>Таким образом, миссия школы отражает смысл ее существования. Миссия всегда индивидуальна, уникальна, неординарна, в ней заключена основная «изюминка», образ «новизны», неповторимости коллектива, предназначение школы в мире в целом, и в мире образования, в частности. </a:t>
            </a:r>
            <a:endParaRPr lang="LID4096" sz="2600" b="1" dirty="0">
              <a:latin typeface="Times New Roman" panose="02020603050405020304" pitchFamily="18" charset="0"/>
              <a:cs typeface="Times New Roman" panose="02020603050405020304" pitchFamily="18" charset="0"/>
            </a:endParaRPr>
          </a:p>
          <a:p>
            <a:pPr algn="just"/>
            <a:endParaRPr lang="ru-RU" b="1" dirty="0"/>
          </a:p>
        </p:txBody>
      </p:sp>
      <p:pic>
        <p:nvPicPr>
          <p:cNvPr id="4" name="Рисунок 3">
            <a:extLst>
              <a:ext uri="{FF2B5EF4-FFF2-40B4-BE49-F238E27FC236}">
                <a16:creationId xmlns:a16="http://schemas.microsoft.com/office/drawing/2014/main" id="{AD349ED5-B4F6-B476-ED53-BFD70018B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6884" y="113947"/>
            <a:ext cx="957959" cy="8918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48737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55F839F-F9CB-8B12-2834-2EE020A6B375}"/>
              </a:ext>
            </a:extLst>
          </p:cNvPr>
          <p:cNvSpPr>
            <a:spLocks noGrp="1"/>
          </p:cNvSpPr>
          <p:nvPr>
            <p:ph idx="1"/>
          </p:nvPr>
        </p:nvSpPr>
        <p:spPr>
          <a:xfrm>
            <a:off x="308156" y="1213658"/>
            <a:ext cx="10515600" cy="5910956"/>
          </a:xfrm>
        </p:spPr>
        <p:txBody>
          <a:bodyPr>
            <a:normAutofit/>
          </a:bodyPr>
          <a:lstStyle/>
          <a:p>
            <a:pPr marL="0" indent="0" algn="ctr">
              <a:buNone/>
            </a:pPr>
            <a:r>
              <a:rPr lang="ru-RU" sz="2000" b="1" dirty="0">
                <a:latin typeface="Times New Roman" panose="02020603050405020304" pitchFamily="18" charset="0"/>
                <a:cs typeface="Times New Roman" panose="02020603050405020304" pitchFamily="18" charset="0"/>
              </a:rPr>
              <a:t>Причины создания миссии:</a:t>
            </a:r>
            <a:endParaRPr lang="en-US" sz="2000" b="1" dirty="0">
              <a:latin typeface="Times New Roman" panose="02020603050405020304" pitchFamily="18" charset="0"/>
              <a:cs typeface="Times New Roman" panose="02020603050405020304" pitchFamily="18" charset="0"/>
            </a:endParaRPr>
          </a:p>
          <a:p>
            <a:pPr marL="0" indent="0" algn="ctr">
              <a:buNone/>
            </a:pPr>
            <a:endParaRPr lang="ru-RU" sz="2000" b="1"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внешние:</a:t>
            </a:r>
            <a:r>
              <a:rPr lang="ru-RU" sz="2000" dirty="0">
                <a:latin typeface="Times New Roman" panose="02020603050405020304" pitchFamily="18" charset="0"/>
                <a:cs typeface="Times New Roman" panose="02020603050405020304" pitchFamily="18" charset="0"/>
              </a:rPr>
              <a:t> необходимость формирования имиджа образовательного учреждения в условиях усиления конкуренции, например, для школы это может быть конкуренция за привлечение учащихся. </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внутренние</a:t>
            </a:r>
            <a:r>
              <a:rPr lang="ru-RU" sz="2000" dirty="0">
                <a:latin typeface="Times New Roman" panose="02020603050405020304" pitchFamily="18" charset="0"/>
                <a:cs typeface="Times New Roman" panose="02020603050405020304" pitchFamily="18" charset="0"/>
              </a:rPr>
              <a:t> причины формулирования миссии связаны с необходимостью:</a:t>
            </a:r>
          </a:p>
          <a:p>
            <a:pPr algn="just">
              <a:buFontTx/>
              <a:buChar char="-"/>
            </a:pPr>
            <a:r>
              <a:rPr lang="ru-RU" sz="2000" dirty="0">
                <a:latin typeface="Times New Roman" panose="02020603050405020304" pitchFamily="18" charset="0"/>
                <a:cs typeface="Times New Roman" panose="02020603050405020304" pitchFamily="18" charset="0"/>
              </a:rPr>
              <a:t>определения поля поиска решения проблем;</a:t>
            </a:r>
          </a:p>
          <a:p>
            <a:pPr algn="just">
              <a:buFontTx/>
              <a:buChar char="-"/>
            </a:pPr>
            <a:r>
              <a:rPr lang="ru-RU" sz="2000" dirty="0">
                <a:latin typeface="Times New Roman" panose="02020603050405020304" pitchFamily="18" charset="0"/>
                <a:cs typeface="Times New Roman" panose="02020603050405020304" pitchFamily="18" charset="0"/>
              </a:rPr>
              <a:t>внутренних изменений в организации;</a:t>
            </a:r>
          </a:p>
          <a:p>
            <a:pPr algn="just">
              <a:buFontTx/>
              <a:buChar char="-"/>
            </a:pPr>
            <a:r>
              <a:rPr lang="ru-RU" sz="2000" dirty="0">
                <a:latin typeface="Times New Roman" panose="02020603050405020304" pitchFamily="18" charset="0"/>
                <a:cs typeface="Times New Roman" panose="02020603050405020304" pitchFamily="18" charset="0"/>
              </a:rPr>
              <a:t>определения общего приоритетного направления деятельности;</a:t>
            </a:r>
          </a:p>
          <a:p>
            <a:pPr algn="just">
              <a:buFontTx/>
              <a:buChar char="-"/>
            </a:pPr>
            <a:r>
              <a:rPr lang="ru-RU" sz="2000" dirty="0">
                <a:latin typeface="Times New Roman" panose="02020603050405020304" pitchFamily="18" charset="0"/>
                <a:cs typeface="Times New Roman" panose="02020603050405020304" pitchFamily="18" charset="0"/>
              </a:rPr>
              <a:t>повышения уровня взаимопонимания и сотрудничества в организации.</a:t>
            </a:r>
          </a:p>
          <a:p>
            <a:pPr marL="0" indent="0" algn="just">
              <a:buNone/>
            </a:pPr>
            <a:r>
              <a:rPr lang="ru-RU" sz="2000" dirty="0">
                <a:latin typeface="Times New Roman" panose="02020603050405020304" pitchFamily="18" charset="0"/>
                <a:cs typeface="Times New Roman" panose="02020603050405020304" pitchFamily="18" charset="0"/>
              </a:rPr>
              <a:t>Важно, чтобы сформулировав миссию, администрация и учителя основывались на ней при обсуждении и принятии решений относительно деятельности школы.</a:t>
            </a:r>
          </a:p>
        </p:txBody>
      </p:sp>
      <p:pic>
        <p:nvPicPr>
          <p:cNvPr id="4" name="Рисунок 3">
            <a:extLst>
              <a:ext uri="{FF2B5EF4-FFF2-40B4-BE49-F238E27FC236}">
                <a16:creationId xmlns:a16="http://schemas.microsoft.com/office/drawing/2014/main" id="{AD349ED5-B4F6-B476-ED53-BFD70018B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345" y="182823"/>
            <a:ext cx="1026836" cy="9560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85631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55F839F-F9CB-8B12-2834-2EE020A6B375}"/>
              </a:ext>
            </a:extLst>
          </p:cNvPr>
          <p:cNvSpPr>
            <a:spLocks noGrp="1"/>
          </p:cNvSpPr>
          <p:nvPr>
            <p:ph idx="1"/>
          </p:nvPr>
        </p:nvSpPr>
        <p:spPr>
          <a:xfrm>
            <a:off x="416221" y="1130467"/>
            <a:ext cx="10678491" cy="6420988"/>
          </a:xfrm>
        </p:spPr>
        <p:txBody>
          <a:bodyPr>
            <a:noAutofit/>
          </a:bodyPr>
          <a:lstStyle/>
          <a:p>
            <a:pPr marL="0" indent="0" algn="just">
              <a:lnSpc>
                <a:spcPct val="100000"/>
              </a:lnSpc>
              <a:spcBef>
                <a:spcPts val="0"/>
              </a:spcBef>
              <a:buNone/>
            </a:pPr>
            <a:r>
              <a:rPr lang="ru-RU" sz="2000" dirty="0"/>
              <a:t>                                                   </a:t>
            </a:r>
            <a:r>
              <a:rPr lang="ru-RU" sz="2400" b="1" dirty="0">
                <a:latin typeface="Times New Roman" panose="02020603050405020304" pitchFamily="18" charset="0"/>
                <a:cs typeface="Times New Roman" panose="02020603050405020304" pitchFamily="18" charset="0"/>
              </a:rPr>
              <a:t>Функции миссии </a:t>
            </a:r>
            <a:endParaRPr lang="en-US" sz="24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ru-RU" sz="2400" b="1" dirty="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r>
              <a:rPr lang="ru-RU" sz="2000" b="1" dirty="0">
                <a:latin typeface="Times New Roman" panose="02020603050405020304" pitchFamily="18" charset="0"/>
                <a:cs typeface="Times New Roman" panose="02020603050405020304" pitchFamily="18" charset="0"/>
              </a:rPr>
              <a:t>Внутренняя функция </a:t>
            </a:r>
            <a:r>
              <a:rPr lang="ru-RU" sz="2000" dirty="0">
                <a:latin typeface="Times New Roman" panose="02020603050405020304" pitchFamily="18" charset="0"/>
                <a:cs typeface="Times New Roman" panose="02020603050405020304" pitchFamily="18" charset="0"/>
              </a:rPr>
              <a:t>состоит в создании «рамок», в которых можно принимать решения, касающиеся деятельности школы. Эти рамки важны для определения единства идей и ценностей, лежащих в основе функциональных обязанностей каждого сотрудника. Миссия направляет работу всех сотрудников школы. Хорошо сформулированная миссия может предотвратить серьезные разногласия в школе по таким вопросам, как методы оценки, использование образовательных технологий и др. В условиях модернизации образования миссия является важным инструментом создания профиля школы, поскольку возрастает конкуренция и вместе с ней усиливается необходимость четкого представления особенностей и специфики конкретного образовательного учреждения. </a:t>
            </a:r>
          </a:p>
          <a:p>
            <a:pPr marL="0" indent="457200" algn="just">
              <a:lnSpc>
                <a:spcPct val="100000"/>
              </a:lnSpc>
              <a:spcBef>
                <a:spcPts val="0"/>
              </a:spcBef>
              <a:buNone/>
            </a:pPr>
            <a:r>
              <a:rPr lang="ru-RU" sz="2000" b="1" dirty="0">
                <a:latin typeface="Times New Roman" panose="02020603050405020304" pitchFamily="18" charset="0"/>
                <a:cs typeface="Times New Roman" panose="02020603050405020304" pitchFamily="18" charset="0"/>
              </a:rPr>
              <a:t>Внешняя функция </a:t>
            </a:r>
            <a:r>
              <a:rPr lang="ru-RU" sz="2000" dirty="0">
                <a:latin typeface="Times New Roman" panose="02020603050405020304" pitchFamily="18" charset="0"/>
                <a:cs typeface="Times New Roman" panose="02020603050405020304" pitchFamily="18" charset="0"/>
              </a:rPr>
              <a:t>миссии позволяет определить статус школы, ее имидж, так как различные виды и варианты общеобразовательных школ существенно отличаются друг от друга именно по принимаемой на себя миссии. Заявляя о своей миссии, школа предъявляет потенциальным заказчикам, клиентам, партнерам свою визитную карточку, что очень важно для установления будущих отношений социального партнерства</a:t>
            </a:r>
            <a:r>
              <a:rPr lang="en-US" sz="2000" dirty="0">
                <a:latin typeface="Times New Roman" panose="02020603050405020304" pitchFamily="18" charset="0"/>
                <a:cs typeface="Times New Roman" panose="02020603050405020304" pitchFamily="18" charset="0"/>
              </a:rPr>
              <a:t>.</a:t>
            </a:r>
            <a:endParaRPr lang="LID4096" sz="20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AD349ED5-B4F6-B476-ED53-BFD70018B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6221" y="174447"/>
            <a:ext cx="1026836" cy="9560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05533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345" y="1251714"/>
            <a:ext cx="10515600" cy="1325563"/>
          </a:xfrm>
        </p:spPr>
        <p:txBody>
          <a:bodyPr>
            <a:normAutofit/>
          </a:bodyPr>
          <a:lstStyle/>
          <a:p>
            <a:pPr algn="ctr"/>
            <a:r>
              <a:rPr lang="ru-RU" sz="2400" b="1" dirty="0">
                <a:latin typeface="Times New Roman" panose="02020603050405020304" pitchFamily="18" charset="0"/>
                <a:cs typeface="Times New Roman" panose="02020603050405020304" pitchFamily="18" charset="0"/>
              </a:rPr>
              <a:t>Основные требования к формулировке миссии состоят в том, что миссия должна</a:t>
            </a:r>
            <a:r>
              <a:rPr lang="kk-KZ" sz="2400" b="1" dirty="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72192" y="2506662"/>
            <a:ext cx="10515600" cy="3245745"/>
          </a:xfrm>
        </p:spPr>
        <p:txBody>
          <a:bodyPr/>
          <a:lstStyle/>
          <a:p>
            <a:pPr marL="0" indent="0">
              <a:buNone/>
            </a:pPr>
            <a:r>
              <a:rPr lang="ru-RU" dirty="0"/>
              <a:t> - </a:t>
            </a:r>
            <a:r>
              <a:rPr lang="ru-RU" sz="2400" dirty="0">
                <a:latin typeface="Times New Roman" panose="02020603050405020304" pitchFamily="18" charset="0"/>
                <a:cs typeface="Times New Roman" panose="02020603050405020304" pitchFamily="18" charset="0"/>
              </a:rPr>
              <a:t>выражать общие ценности и взгляды всех членов коллектива школы, т.е.  </a:t>
            </a:r>
          </a:p>
          <a:p>
            <a:pPr marL="0" indent="0">
              <a:buNone/>
            </a:pPr>
            <a:r>
              <a:rPr lang="ru-RU" sz="2400" dirty="0">
                <a:latin typeface="Times New Roman" panose="02020603050405020304" pitchFamily="18" charset="0"/>
                <a:cs typeface="Times New Roman" panose="02020603050405020304" pitchFamily="18" charset="0"/>
              </a:rPr>
              <a:t>   быть связанной с культурой организации;</a:t>
            </a:r>
          </a:p>
          <a:p>
            <a:pPr>
              <a:buFontTx/>
              <a:buChar char="-"/>
            </a:pPr>
            <a:r>
              <a:rPr lang="ru-RU" sz="2400" dirty="0">
                <a:latin typeface="Times New Roman" panose="02020603050405020304" pitchFamily="18" charset="0"/>
                <a:cs typeface="Times New Roman" panose="02020603050405020304" pitchFamily="18" charset="0"/>
              </a:rPr>
              <a:t>поддерживаться большинством сотрудников;</a:t>
            </a:r>
          </a:p>
          <a:p>
            <a:pPr>
              <a:buFontTx/>
              <a:buChar char="-"/>
            </a:pPr>
            <a:r>
              <a:rPr lang="ru-RU" sz="2400" dirty="0">
                <a:latin typeface="Times New Roman" panose="02020603050405020304" pitchFamily="18" charset="0"/>
                <a:cs typeface="Times New Roman" panose="02020603050405020304" pitchFamily="18" charset="0"/>
              </a:rPr>
              <a:t>направлять процесс принятия решений, оказывая определенное влияние на организацию и стиль деятельности;</a:t>
            </a:r>
          </a:p>
          <a:p>
            <a:pPr>
              <a:buFontTx/>
              <a:buChar char="-"/>
            </a:pPr>
            <a:r>
              <a:rPr lang="ru-RU" sz="2400" dirty="0">
                <a:latin typeface="Times New Roman" panose="02020603050405020304" pitchFamily="18" charset="0"/>
                <a:cs typeface="Times New Roman" panose="02020603050405020304" pitchFamily="18" charset="0"/>
              </a:rPr>
              <a:t>формулироваться таким образом, чтобы можно было оценить, в какой степени деятельность соответствует общим ценностям школы.</a:t>
            </a:r>
          </a:p>
        </p:txBody>
      </p:sp>
      <p:pic>
        <p:nvPicPr>
          <p:cNvPr id="4" name="Рисунок 3">
            <a:extLst>
              <a:ext uri="{FF2B5EF4-FFF2-40B4-BE49-F238E27FC236}">
                <a16:creationId xmlns:a16="http://schemas.microsoft.com/office/drawing/2014/main" id="{AD349ED5-B4F6-B476-ED53-BFD70018B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345" y="182823"/>
            <a:ext cx="1026836" cy="9560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95143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55F839F-F9CB-8B12-2834-2EE020A6B375}"/>
              </a:ext>
            </a:extLst>
          </p:cNvPr>
          <p:cNvSpPr>
            <a:spLocks noGrp="1"/>
          </p:cNvSpPr>
          <p:nvPr>
            <p:ph idx="1"/>
          </p:nvPr>
        </p:nvSpPr>
        <p:spPr>
          <a:xfrm>
            <a:off x="110441" y="708956"/>
            <a:ext cx="10745982" cy="5982790"/>
          </a:xfrm>
        </p:spPr>
        <p:txBody>
          <a:bodyPr>
            <a:normAutofit fontScale="47500" lnSpcReduction="20000"/>
          </a:bodyPr>
          <a:lstStyle/>
          <a:p>
            <a:pPr marL="0" indent="0" algn="just">
              <a:lnSpc>
                <a:spcPct val="120000"/>
              </a:lnSpc>
              <a:buNone/>
            </a:pPr>
            <a:r>
              <a:rPr lang="ru-RU" dirty="0">
                <a:latin typeface="Times New Roman" panose="02020603050405020304" pitchFamily="18" charset="0"/>
                <a:cs typeface="Times New Roman" panose="02020603050405020304" pitchFamily="18" charset="0"/>
              </a:rPr>
              <a:t>                                             </a:t>
            </a:r>
            <a:r>
              <a:rPr lang="ru-RU" sz="3800" b="1" dirty="0">
                <a:latin typeface="Times New Roman" panose="02020603050405020304" pitchFamily="18" charset="0"/>
                <a:cs typeface="Times New Roman" panose="02020603050405020304" pitchFamily="18" charset="0"/>
              </a:rPr>
              <a:t>Примеры миссий школ нашей республики:</a:t>
            </a:r>
          </a:p>
          <a:p>
            <a:pPr marL="514350" indent="-514350" algn="just">
              <a:lnSpc>
                <a:spcPct val="120000"/>
              </a:lnSpc>
              <a:buAutoNum type="arabicPeriod"/>
            </a:pPr>
            <a:r>
              <a:rPr lang="ru-RU" sz="3600" dirty="0">
                <a:latin typeface="Times New Roman" panose="02020603050405020304" pitchFamily="18" charset="0"/>
                <a:cs typeface="Times New Roman" panose="02020603050405020304" pitchFamily="18" charset="0"/>
              </a:rPr>
              <a:t>Миссия международной школы «</a:t>
            </a:r>
            <a:r>
              <a:rPr lang="ru-RU" sz="3600" dirty="0" err="1">
                <a:latin typeface="Times New Roman" panose="02020603050405020304" pitchFamily="18" charset="0"/>
                <a:cs typeface="Times New Roman" panose="02020603050405020304" pitchFamily="18" charset="0"/>
              </a:rPr>
              <a:t>Мирас</a:t>
            </a:r>
            <a:r>
              <a:rPr lang="ru-RU" sz="3600" dirty="0">
                <a:latin typeface="Times New Roman" panose="02020603050405020304" pitchFamily="18" charset="0"/>
                <a:cs typeface="Times New Roman" panose="02020603050405020304" pitchFamily="18" charset="0"/>
              </a:rPr>
              <a:t>» г. Алматы: «Школа обеспечивает учащихся качественным </a:t>
            </a:r>
            <a:r>
              <a:rPr lang="ru-RU" sz="3600" dirty="0" err="1">
                <a:latin typeface="Times New Roman" panose="02020603050405020304" pitchFamily="18" charset="0"/>
                <a:cs typeface="Times New Roman" panose="02020603050405020304" pitchFamily="18" charset="0"/>
              </a:rPr>
              <a:t>полиязычным</a:t>
            </a:r>
            <a:r>
              <a:rPr lang="ru-RU" sz="3600" dirty="0">
                <a:latin typeface="Times New Roman" panose="02020603050405020304" pitchFamily="18" charset="0"/>
                <a:cs typeface="Times New Roman" panose="02020603050405020304" pitchFamily="18" charset="0"/>
              </a:rPr>
              <a:t> образованием на основе интеграции международных и казахстанских образовательных стандартов. «</a:t>
            </a:r>
            <a:r>
              <a:rPr lang="ru-RU" sz="3600" dirty="0" err="1">
                <a:latin typeface="Times New Roman" panose="02020603050405020304" pitchFamily="18" charset="0"/>
                <a:cs typeface="Times New Roman" panose="02020603050405020304" pitchFamily="18" charset="0"/>
              </a:rPr>
              <a:t>Мирас</a:t>
            </a:r>
            <a:r>
              <a:rPr lang="ru-RU" sz="3600" dirty="0">
                <a:latin typeface="Times New Roman" panose="02020603050405020304" pitchFamily="18" charset="0"/>
                <a:cs typeface="Times New Roman" panose="02020603050405020304" pitchFamily="18" charset="0"/>
              </a:rPr>
              <a:t>» воспитывает студентов, готовых к обучению на протяжении всей жизни, принимающих и уважающих культуру и традиции разных народов, имеющих активную жизненную позицию и стремящихся изменить мир к лучшему».</a:t>
            </a:r>
          </a:p>
          <a:p>
            <a:pPr marL="514350" indent="-514350" algn="just">
              <a:lnSpc>
                <a:spcPct val="120000"/>
              </a:lnSpc>
              <a:buAutoNum type="arabicPeriod"/>
            </a:pPr>
            <a:r>
              <a:rPr lang="ru-RU" sz="3600" dirty="0">
                <a:latin typeface="Times New Roman" panose="02020603050405020304" pitchFamily="18" charset="0"/>
                <a:cs typeface="Times New Roman" panose="02020603050405020304" pitchFamily="18" charset="0"/>
              </a:rPr>
              <a:t>Миссия школы «</a:t>
            </a:r>
            <a:r>
              <a:rPr lang="ru-RU" sz="3600" dirty="0" err="1">
                <a:latin typeface="Times New Roman" panose="02020603050405020304" pitchFamily="18" charset="0"/>
                <a:cs typeface="Times New Roman" panose="02020603050405020304" pitchFamily="18" charset="0"/>
              </a:rPr>
              <a:t>Haileybury</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Almaty</a:t>
            </a:r>
            <a:r>
              <a:rPr lang="ru-RU" sz="3600" dirty="0">
                <a:latin typeface="Times New Roman" panose="02020603050405020304" pitchFamily="18" charset="0"/>
                <a:cs typeface="Times New Roman" panose="02020603050405020304" pitchFamily="18" charset="0"/>
              </a:rPr>
              <a:t>»: «Создать ученикам такие условия в школьном сообществе, при которых они смогут получить образовательный опыт, способствующий реализации их академических, физических культурных и социальных возможностей в глобальном контексте и контексте будущего».</a:t>
            </a:r>
          </a:p>
          <a:p>
            <a:pPr marL="514350" indent="-514350" algn="just">
              <a:lnSpc>
                <a:spcPct val="120000"/>
              </a:lnSpc>
              <a:buAutoNum type="arabicPeriod"/>
            </a:pPr>
            <a:r>
              <a:rPr lang="ru-RU" sz="3600" dirty="0">
                <a:latin typeface="Times New Roman" panose="02020603050405020304" pitchFamily="18" charset="0"/>
                <a:cs typeface="Times New Roman" panose="02020603050405020304" pitchFamily="18" charset="0"/>
              </a:rPr>
              <a:t>Миссия QSI Международной школы г. Астаны: «Поддерживать стремление учиться у каждого ребёнка в школах QSI. Наши школы созданы для обеспечения качественного образования на английском языке для учащихся в городах, которые мы обслуживаем».</a:t>
            </a:r>
          </a:p>
          <a:p>
            <a:pPr marL="514350" indent="-514350" algn="just">
              <a:lnSpc>
                <a:spcPct val="120000"/>
              </a:lnSpc>
              <a:buAutoNum type="arabicPeriod"/>
            </a:pPr>
            <a:r>
              <a:rPr lang="ru-RU" sz="3600" dirty="0">
                <a:latin typeface="Times New Roman" panose="02020603050405020304" pitchFamily="18" charset="0"/>
                <a:cs typeface="Times New Roman" panose="02020603050405020304" pitchFamily="18" charset="0"/>
              </a:rPr>
              <a:t>Миссия школы-лицей «NURORDA» г. Астаны: «Формирование целостной личности, реализующей себя через раскрытие индивидуальных способностей, готовой к развитию и обучению на протяжении всей жизни, обладающей общечеловеческими ценностями, ведущей здоровый образ жизни и умеющей находить оптимальное решение различных проблем».</a:t>
            </a:r>
          </a:p>
          <a:p>
            <a:pPr marL="514350" indent="-514350" algn="just">
              <a:lnSpc>
                <a:spcPct val="120000"/>
              </a:lnSpc>
              <a:buAutoNum type="arabicPeriod"/>
            </a:pPr>
            <a:r>
              <a:rPr lang="ru-RU" sz="3600" dirty="0">
                <a:latin typeface="Times New Roman" panose="02020603050405020304" pitchFamily="18" charset="0"/>
                <a:cs typeface="Times New Roman" panose="02020603050405020304" pitchFamily="18" charset="0"/>
              </a:rPr>
              <a:t>Миссия Международной школы «</a:t>
            </a:r>
            <a:r>
              <a:rPr lang="ru-RU" sz="3600" dirty="0" err="1">
                <a:latin typeface="Times New Roman" panose="02020603050405020304" pitchFamily="18" charset="0"/>
                <a:cs typeface="Times New Roman" panose="02020603050405020304" pitchFamily="18" charset="0"/>
              </a:rPr>
              <a:t>Достар</a:t>
            </a:r>
            <a:r>
              <a:rPr lang="ru-RU" sz="3600" dirty="0">
                <a:latin typeface="Times New Roman" panose="02020603050405020304" pitchFamily="18" charset="0"/>
                <a:cs typeface="Times New Roman" panose="02020603050405020304" pitchFamily="18" charset="0"/>
              </a:rPr>
              <a:t>» г. Алматы: «Формирование конкурентоспособной личности, способной </a:t>
            </a:r>
            <a:r>
              <a:rPr lang="ru-RU" sz="3600" dirty="0" err="1">
                <a:latin typeface="Times New Roman" panose="02020603050405020304" pitchFamily="18" charset="0"/>
                <a:cs typeface="Times New Roman" panose="02020603050405020304" pitchFamily="18" charset="0"/>
              </a:rPr>
              <a:t>саморазвиваться</a:t>
            </a:r>
            <a:r>
              <a:rPr lang="ru-RU" sz="3600" dirty="0">
                <a:latin typeface="Times New Roman" panose="02020603050405020304" pitchFamily="18" charset="0"/>
                <a:cs typeface="Times New Roman" panose="02020603050405020304" pitchFamily="18" charset="0"/>
              </a:rPr>
              <a:t> и </a:t>
            </a:r>
            <a:r>
              <a:rPr lang="ru-RU" sz="3600" dirty="0" err="1">
                <a:latin typeface="Times New Roman" panose="02020603050405020304" pitchFamily="18" charset="0"/>
                <a:cs typeface="Times New Roman" panose="02020603050405020304" pitchFamily="18" charset="0"/>
              </a:rPr>
              <a:t>самореализовываться</a:t>
            </a:r>
            <a:r>
              <a:rPr lang="ru-RU" sz="3600" dirty="0">
                <a:latin typeface="Times New Roman" panose="02020603050405020304" pitchFamily="18" charset="0"/>
                <a:cs typeface="Times New Roman" panose="02020603050405020304" pitchFamily="18" charset="0"/>
              </a:rPr>
              <a:t>, готовой к полноценному и эффективному участию в различных видах жизнедеятельности в информационном обществе».</a:t>
            </a:r>
            <a:endParaRPr lang="LID4096" sz="36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AD349ED5-B4F6-B476-ED53-BFD70018B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8403" y="116321"/>
            <a:ext cx="1026836" cy="9560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7011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55F839F-F9CB-8B12-2834-2EE020A6B375}"/>
              </a:ext>
            </a:extLst>
          </p:cNvPr>
          <p:cNvSpPr>
            <a:spLocks noGrp="1"/>
          </p:cNvSpPr>
          <p:nvPr>
            <p:ph idx="1"/>
          </p:nvPr>
        </p:nvSpPr>
        <p:spPr>
          <a:xfrm>
            <a:off x="694912" y="1381225"/>
            <a:ext cx="10002182" cy="5627067"/>
          </a:xfrm>
        </p:spPr>
        <p:txBody>
          <a:bodyPr>
            <a:normAutofit lnSpcReduction="10000"/>
          </a:bodyPr>
          <a:lstStyle/>
          <a:p>
            <a:pPr algn="just"/>
            <a:r>
              <a:rPr lang="ru-RU" b="1" dirty="0">
                <a:latin typeface="Times New Roman" panose="02020603050405020304" pitchFamily="18" charset="0"/>
                <a:cs typeface="Times New Roman" panose="02020603050405020304" pitchFamily="18" charset="0"/>
              </a:rPr>
              <a:t>Миссия школы-лицея им. </a:t>
            </a:r>
            <a:r>
              <a:rPr lang="ru-RU" b="1" dirty="0" err="1">
                <a:latin typeface="Times New Roman" panose="02020603050405020304" pitchFamily="18" charset="0"/>
                <a:cs typeface="Times New Roman" panose="02020603050405020304" pitchFamily="18" charset="0"/>
              </a:rPr>
              <a:t>Ыбырая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Алтынсарина</a:t>
            </a:r>
            <a:r>
              <a:rPr lang="ru-RU" b="1" dirty="0">
                <a:latin typeface="Times New Roman" panose="02020603050405020304" pitchFamily="18" charset="0"/>
                <a:cs typeface="Times New Roman" panose="02020603050405020304" pitchFamily="18" charset="0"/>
              </a:rPr>
              <a:t>:</a:t>
            </a:r>
          </a:p>
          <a:p>
            <a:pPr marL="0" indent="0" algn="just">
              <a:buNone/>
            </a:pPr>
            <a:r>
              <a:rPr lang="ru-RU" dirty="0">
                <a:latin typeface="Times New Roman" panose="02020603050405020304" pitchFamily="18" charset="0"/>
                <a:cs typeface="Times New Roman" panose="02020603050405020304" pitchFamily="18" charset="0"/>
              </a:rPr>
              <a:t>Профессиональное самоопределение учащихся на основании достижений науки и практики.</a:t>
            </a:r>
          </a:p>
          <a:p>
            <a:pPr algn="just"/>
            <a:r>
              <a:rPr lang="ru-RU" b="1" dirty="0">
                <a:latin typeface="Times New Roman" panose="02020603050405020304" pitchFamily="18" charset="0"/>
                <a:cs typeface="Times New Roman" panose="02020603050405020304" pitchFamily="18" charset="0"/>
              </a:rPr>
              <a:t>Цель школы-лицея:</a:t>
            </a:r>
          </a:p>
          <a:p>
            <a:pPr marL="0" indent="0" algn="just">
              <a:buNone/>
            </a:pPr>
            <a:r>
              <a:rPr lang="ru-RU" dirty="0">
                <a:latin typeface="Times New Roman" panose="02020603050405020304" pitchFamily="18" charset="0"/>
                <a:cs typeface="Times New Roman" panose="02020603050405020304" pitchFamily="18" charset="0"/>
              </a:rPr>
              <a:t>Развитие интересов, склонностей, способностей учащихся через привитие национальных ценностей  и развитие глобальных компетенций </a:t>
            </a:r>
          </a:p>
          <a:p>
            <a:pPr algn="just"/>
            <a:r>
              <a:rPr lang="ru-RU" b="1" dirty="0">
                <a:latin typeface="Times New Roman" panose="02020603050405020304" pitchFamily="18" charset="0"/>
                <a:cs typeface="Times New Roman" panose="02020603050405020304" pitchFamily="18" charset="0"/>
              </a:rPr>
              <a:t>Девиз: </a:t>
            </a:r>
          </a:p>
          <a:p>
            <a:pPr marL="0" indent="0" algn="just">
              <a:buNone/>
            </a:pPr>
            <a:r>
              <a:rPr lang="ru-RU" dirty="0">
                <a:latin typeface="Times New Roman" panose="02020603050405020304" pitchFamily="18" charset="0"/>
                <a:cs typeface="Times New Roman" panose="02020603050405020304" pitchFamily="18" charset="0"/>
              </a:rPr>
              <a:t>«От успехов в учебе – к успешной профессиональной карьере»</a:t>
            </a:r>
          </a:p>
          <a:p>
            <a:pPr algn="just"/>
            <a:r>
              <a:rPr lang="ru-RU" b="1" dirty="0">
                <a:latin typeface="Times New Roman" panose="02020603050405020304" pitchFamily="18" charset="0"/>
                <a:cs typeface="Times New Roman" panose="02020603050405020304" pitchFamily="18" charset="0"/>
              </a:rPr>
              <a:t>Гимн</a:t>
            </a:r>
            <a:endParaRPr lang="ru-RU"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Эмблема</a:t>
            </a:r>
          </a:p>
          <a:p>
            <a:pPr algn="just"/>
            <a:r>
              <a:rPr lang="ru-RU" b="1" dirty="0">
                <a:latin typeface="Times New Roman" panose="02020603050405020304" pitchFamily="18" charset="0"/>
                <a:cs typeface="Times New Roman" panose="02020603050405020304" pitchFamily="18" charset="0"/>
              </a:rPr>
              <a:t>Единый дизайн оформления электронной информации</a:t>
            </a:r>
          </a:p>
          <a:p>
            <a:pPr marL="0" indent="0">
              <a:buNone/>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LID4096" dirty="0">
              <a:latin typeface="Times New Roman" panose="02020603050405020304" pitchFamily="18" charset="0"/>
              <a:cs typeface="Times New Roman" panose="02020603050405020304" pitchFamily="18" charset="0"/>
            </a:endParaRPr>
          </a:p>
          <a:p>
            <a:endParaRPr lang="LID4096"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D349ED5-B4F6-B476-ED53-BFD70018B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7909" y="234012"/>
            <a:ext cx="1026836" cy="9560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237143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TM10001106[[fn=Эмблема]]</Template>
  <TotalTime>395</TotalTime>
  <Words>1412</Words>
  <Application>Microsoft Office PowerPoint</Application>
  <PresentationFormat>Широкоэкранный</PresentationFormat>
  <Paragraphs>132</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Times New Roman</vt:lpstr>
      <vt:lpstr>Wingdings</vt:lpstr>
      <vt:lpstr>Тема Office</vt:lpstr>
      <vt:lpstr>Обучающий курс кадрового резерва директоров ОО Карагандинской области «Болашақ басшы»</vt:lpstr>
      <vt:lpstr>Бренд</vt:lpstr>
      <vt:lpstr>Миссия школы</vt:lpstr>
      <vt:lpstr>Презентация PowerPoint</vt:lpstr>
      <vt:lpstr>Презентация PowerPoint</vt:lpstr>
      <vt:lpstr>Презентация PowerPoint</vt:lpstr>
      <vt:lpstr>Основные требования к формулировке миссии состоят в том, что миссия должна:</vt:lpstr>
      <vt:lpstr>Презентация PowerPoint</vt:lpstr>
      <vt:lpstr>Презентация PowerPoint</vt:lpstr>
      <vt:lpstr>Презентация PowerPoint</vt:lpstr>
      <vt:lpstr>Презентация PowerPoint</vt:lpstr>
      <vt:lpstr>Презентация PowerPoint</vt:lpstr>
      <vt:lpstr>Спасибо за участие!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Ыбырай Алтынсарин атындағы мектеп-лицейі</dc:title>
  <dc:creator>Admin</dc:creator>
  <cp:lastModifiedBy>1</cp:lastModifiedBy>
  <cp:revision>44</cp:revision>
  <cp:lastPrinted>2022-10-26T09:39:25Z</cp:lastPrinted>
  <dcterms:created xsi:type="dcterms:W3CDTF">2022-08-18T16:22:58Z</dcterms:created>
  <dcterms:modified xsi:type="dcterms:W3CDTF">2022-10-28T08:24:15Z</dcterms:modified>
</cp:coreProperties>
</file>