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7" r:id="rId4"/>
    <p:sldId id="275" r:id="rId5"/>
    <p:sldId id="261" r:id="rId6"/>
    <p:sldId id="259" r:id="rId7"/>
    <p:sldId id="260" r:id="rId8"/>
    <p:sldId id="263" r:id="rId9"/>
    <p:sldId id="262"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77" r:id="rId23"/>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961773-2227-4A88-A07A-D10ECD78EF4B}" type="doc">
      <dgm:prSet loTypeId="urn:microsoft.com/office/officeart/2005/8/layout/vList5" loCatId="list" qsTypeId="urn:microsoft.com/office/officeart/2005/8/quickstyle/simple1" qsCatId="simple" csTypeId="urn:microsoft.com/office/officeart/2005/8/colors/accent1_1" csCatId="accent1" phldr="1"/>
      <dgm:spPr/>
      <dgm:t>
        <a:bodyPr/>
        <a:lstStyle/>
        <a:p>
          <a:endParaRPr lang="ru-RU"/>
        </a:p>
      </dgm:t>
    </dgm:pt>
    <dgm:pt modelId="{5601E88F-6F4F-49C9-98FC-9215446AF7DA}">
      <dgm:prSet phldrT="[Текст]"/>
      <dgm:spPr/>
      <dgm:t>
        <a:bodyPr/>
        <a:lstStyle/>
        <a:p>
          <a:r>
            <a:rPr lang="ru-RU" dirty="0" smtClean="0"/>
            <a:t>2</a:t>
          </a:r>
          <a:endParaRPr lang="ru-RU" dirty="0"/>
        </a:p>
      </dgm:t>
    </dgm:pt>
    <dgm:pt modelId="{D880C1BB-7775-4A27-866A-29111B20A1EA}" type="parTrans" cxnId="{FA220972-4ACD-45FF-98A2-7BFB8FC48903}">
      <dgm:prSet/>
      <dgm:spPr/>
      <dgm:t>
        <a:bodyPr/>
        <a:lstStyle/>
        <a:p>
          <a:endParaRPr lang="ru-RU"/>
        </a:p>
      </dgm:t>
    </dgm:pt>
    <dgm:pt modelId="{6844C952-EB88-4791-BA09-FEEAA6280713}" type="sibTrans" cxnId="{FA220972-4ACD-45FF-98A2-7BFB8FC48903}">
      <dgm:prSet/>
      <dgm:spPr/>
      <dgm:t>
        <a:bodyPr/>
        <a:lstStyle/>
        <a:p>
          <a:endParaRPr lang="ru-RU"/>
        </a:p>
      </dgm:t>
    </dgm:pt>
    <dgm:pt modelId="{C2F98CAF-C74C-4F90-8C79-511639682659}">
      <dgm:prSet phldrT="[Текст]" custT="1"/>
      <dgm:spPr/>
      <dgm:t>
        <a:bodyPr/>
        <a:lstStyle/>
        <a:p>
          <a:r>
            <a:rPr lang="ru-RU" sz="1200" b="1" dirty="0" smtClean="0">
              <a:latin typeface="Times New Roman" panose="02020603050405020304" pitchFamily="18" charset="0"/>
              <a:cs typeface="Times New Roman" panose="02020603050405020304" pitchFamily="18" charset="0"/>
            </a:rPr>
            <a:t> Для заключения трудового договора в сфере образования, воспитания, организации отдыха и оздоровления, физической культуры и спорта, медицинского обеспечения, оказания социальных услуг, культуры и искусства с участием несовершеннолетних лицо представляет справку о наличии либо отсутствии сведений о совершении уголовного правонарушения: убийство, умышленное причинение вреда здоровью, против здоровья населения и нравственности, половой неприкосновенности, за экстремистские или террористические преступления, торговлю людьми.</a:t>
          </a:r>
          <a:endParaRPr lang="ru-RU" sz="1200" dirty="0"/>
        </a:p>
      </dgm:t>
    </dgm:pt>
    <dgm:pt modelId="{4DD33134-F102-4C44-9CD1-C15E3D058B41}" type="parTrans" cxnId="{50F738C6-94A8-458E-86F9-D78EAE470624}">
      <dgm:prSet/>
      <dgm:spPr/>
      <dgm:t>
        <a:bodyPr/>
        <a:lstStyle/>
        <a:p>
          <a:endParaRPr lang="ru-RU"/>
        </a:p>
      </dgm:t>
    </dgm:pt>
    <dgm:pt modelId="{8FE7DFC8-B621-4F06-B74D-A522C7769246}" type="sibTrans" cxnId="{50F738C6-94A8-458E-86F9-D78EAE470624}">
      <dgm:prSet/>
      <dgm:spPr/>
      <dgm:t>
        <a:bodyPr/>
        <a:lstStyle/>
        <a:p>
          <a:endParaRPr lang="ru-RU"/>
        </a:p>
      </dgm:t>
    </dgm:pt>
    <dgm:pt modelId="{4F644727-E904-4304-B38D-E103165E2C5D}">
      <dgm:prSet phldrT="[Текст]"/>
      <dgm:spPr/>
      <dgm:t>
        <a:bodyPr/>
        <a:lstStyle/>
        <a:p>
          <a:r>
            <a:rPr lang="ru-RU" dirty="0" smtClean="0"/>
            <a:t>3</a:t>
          </a:r>
          <a:endParaRPr lang="ru-RU" dirty="0"/>
        </a:p>
      </dgm:t>
    </dgm:pt>
    <dgm:pt modelId="{C3CA1FCB-5E56-4B5B-84B6-83B1C14BB5F5}" type="parTrans" cxnId="{07E967B8-5EA1-46CF-810B-C9E1E425A06A}">
      <dgm:prSet/>
      <dgm:spPr/>
      <dgm:t>
        <a:bodyPr/>
        <a:lstStyle/>
        <a:p>
          <a:endParaRPr lang="ru-RU"/>
        </a:p>
      </dgm:t>
    </dgm:pt>
    <dgm:pt modelId="{0C5D0EE8-6599-44EC-82A7-00E671AF25CD}" type="sibTrans" cxnId="{07E967B8-5EA1-46CF-810B-C9E1E425A06A}">
      <dgm:prSet/>
      <dgm:spPr/>
      <dgm:t>
        <a:bodyPr/>
        <a:lstStyle/>
        <a:p>
          <a:endParaRPr lang="ru-RU"/>
        </a:p>
      </dgm:t>
    </dgm:pt>
    <dgm:pt modelId="{BFBB69B6-BCD3-47F1-B64D-0BB2ACD0F865}">
      <dgm:prSet phldrT="[Текст]"/>
      <dgm:spPr/>
      <dgm:t>
        <a:bodyPr/>
        <a:lstStyle/>
        <a:p>
          <a:endParaRPr lang="ru-RU" b="1" dirty="0">
            <a:latin typeface="Times New Roman" panose="02020603050405020304" pitchFamily="18" charset="0"/>
            <a:cs typeface="Times New Roman" panose="02020603050405020304" pitchFamily="18" charset="0"/>
          </a:endParaRPr>
        </a:p>
      </dgm:t>
    </dgm:pt>
    <dgm:pt modelId="{D7329D36-C2F0-4DF8-8492-AFCF0DF52785}" type="parTrans" cxnId="{13BA3224-74C4-4A86-9159-8465B5B11222}">
      <dgm:prSet/>
      <dgm:spPr/>
      <dgm:t>
        <a:bodyPr/>
        <a:lstStyle/>
        <a:p>
          <a:endParaRPr lang="ru-RU"/>
        </a:p>
      </dgm:t>
    </dgm:pt>
    <dgm:pt modelId="{577BF0FD-5D07-4970-B4D0-2076C2E00966}" type="sibTrans" cxnId="{13BA3224-74C4-4A86-9159-8465B5B11222}">
      <dgm:prSet/>
      <dgm:spPr/>
      <dgm:t>
        <a:bodyPr/>
        <a:lstStyle/>
        <a:p>
          <a:endParaRPr lang="ru-RU"/>
        </a:p>
      </dgm:t>
    </dgm:pt>
    <dgm:pt modelId="{75D4F013-CE03-476A-A361-2F71E8BD9CFB}">
      <dgm:prSet phldrT="[Текст]"/>
      <dgm:spPr/>
      <dgm:t>
        <a:bodyPr/>
        <a:lstStyle/>
        <a:p>
          <a:r>
            <a:rPr lang="ru-RU" dirty="0" smtClean="0"/>
            <a:t>4</a:t>
          </a:r>
          <a:endParaRPr lang="ru-RU" dirty="0"/>
        </a:p>
      </dgm:t>
    </dgm:pt>
    <dgm:pt modelId="{98933EB9-1A86-4CA9-9BAE-AAAD00E7F939}" type="parTrans" cxnId="{C725B671-1254-4CF3-AC8D-AC982F355833}">
      <dgm:prSet/>
      <dgm:spPr/>
      <dgm:t>
        <a:bodyPr/>
        <a:lstStyle/>
        <a:p>
          <a:endParaRPr lang="ru-RU"/>
        </a:p>
      </dgm:t>
    </dgm:pt>
    <dgm:pt modelId="{EAC07E85-04B1-499C-B349-D842A8964D7C}" type="sibTrans" cxnId="{C725B671-1254-4CF3-AC8D-AC982F355833}">
      <dgm:prSet/>
      <dgm:spPr/>
      <dgm:t>
        <a:bodyPr/>
        <a:lstStyle/>
        <a:p>
          <a:endParaRPr lang="ru-RU"/>
        </a:p>
      </dgm:t>
    </dgm:pt>
    <dgm:pt modelId="{2C457FDF-C3BE-4361-B00F-0BABFB1D2E02}">
      <dgm:prSet phldrT="[Текст]"/>
      <dgm:spPr/>
      <dgm:t>
        <a:bodyPr/>
        <a:lstStyle/>
        <a:p>
          <a:endParaRPr lang="ru-RU" dirty="0"/>
        </a:p>
      </dgm:t>
    </dgm:pt>
    <dgm:pt modelId="{B182E0E6-B54B-4748-BBC3-F26D06C42A46}" type="parTrans" cxnId="{4F8C3FD2-A8F6-4A97-8E55-A81244E203EF}">
      <dgm:prSet/>
      <dgm:spPr/>
      <dgm:t>
        <a:bodyPr/>
        <a:lstStyle/>
        <a:p>
          <a:endParaRPr lang="ru-RU"/>
        </a:p>
      </dgm:t>
    </dgm:pt>
    <dgm:pt modelId="{D779BDF7-63D6-48AF-9772-EB4EB26BFF60}" type="sibTrans" cxnId="{4F8C3FD2-A8F6-4A97-8E55-A81244E203EF}">
      <dgm:prSet/>
      <dgm:spPr/>
      <dgm:t>
        <a:bodyPr/>
        <a:lstStyle/>
        <a:p>
          <a:endParaRPr lang="ru-RU"/>
        </a:p>
      </dgm:t>
    </dgm:pt>
    <dgm:pt modelId="{E83AFD06-9CF8-41E8-95EA-620264F3CB45}">
      <dgm:prSet/>
      <dgm:spPr/>
      <dgm:t>
        <a:bodyPr/>
        <a:lstStyle/>
        <a:p>
          <a:r>
            <a:rPr lang="ru-RU" b="1" dirty="0">
              <a:latin typeface="Times New Roman" panose="02020603050405020304" pitchFamily="18" charset="0"/>
              <a:cs typeface="Times New Roman" panose="02020603050405020304" pitchFamily="18" charset="0"/>
            </a:rPr>
            <a:t>При поступлении на гражданскую службу, на работу в государственные предприятия на праве хозяйственного ведения, национальные управляющие холдинги, национальные институты развития, национальные холдинги и национальные компании, а также их дочерние организации на должность, связанную с исполнением управленческих функций, лицо представляет справку о наличии либо отсутствии сведений о совершении коррупционного преступления.</a:t>
          </a:r>
        </a:p>
      </dgm:t>
    </dgm:pt>
    <dgm:pt modelId="{B7FA0A0F-EEBC-4DDC-97E1-D470E0509EF8}" type="parTrans" cxnId="{7E34F204-8AF4-43F5-8468-9A17D9630555}">
      <dgm:prSet/>
      <dgm:spPr/>
      <dgm:t>
        <a:bodyPr/>
        <a:lstStyle/>
        <a:p>
          <a:endParaRPr lang="ru-RU"/>
        </a:p>
      </dgm:t>
    </dgm:pt>
    <dgm:pt modelId="{022AA672-F86E-4CA8-BDFD-102BA6939350}" type="sibTrans" cxnId="{7E34F204-8AF4-43F5-8468-9A17D9630555}">
      <dgm:prSet/>
      <dgm:spPr/>
      <dgm:t>
        <a:bodyPr/>
        <a:lstStyle/>
        <a:p>
          <a:endParaRPr lang="ru-RU"/>
        </a:p>
      </dgm:t>
    </dgm:pt>
    <dgm:pt modelId="{2F697D64-3B53-4E26-9B16-E4322B31C2C2}">
      <dgm:prSet/>
      <dgm:spPr/>
      <dgm:t>
        <a:bodyPr/>
        <a:lstStyle/>
        <a:p>
          <a:r>
            <a:rPr lang="ru-RU" b="1" dirty="0">
              <a:latin typeface="Times New Roman" panose="02020603050405020304" pitchFamily="18" charset="0"/>
              <a:cs typeface="Times New Roman" panose="02020603050405020304" pitchFamily="18" charset="0"/>
            </a:rPr>
            <a:t>Для заключения трудового договора о работе по совместительству с другим работодателем работник представляет справку о характере и условиях труда по основному месту работы (место работы, должность, условия труда).</a:t>
          </a:r>
        </a:p>
      </dgm:t>
    </dgm:pt>
    <dgm:pt modelId="{F03BEC1C-567E-4F7B-9EFC-0D752E2034A0}" type="parTrans" cxnId="{9FA5536B-1660-4F3E-8AF5-2F81533CC385}">
      <dgm:prSet/>
      <dgm:spPr/>
      <dgm:t>
        <a:bodyPr/>
        <a:lstStyle/>
        <a:p>
          <a:endParaRPr lang="ru-RU"/>
        </a:p>
      </dgm:t>
    </dgm:pt>
    <dgm:pt modelId="{EC2004E9-9D11-4DE9-A913-D3898B4BC670}" type="sibTrans" cxnId="{9FA5536B-1660-4F3E-8AF5-2F81533CC385}">
      <dgm:prSet/>
      <dgm:spPr/>
      <dgm:t>
        <a:bodyPr/>
        <a:lstStyle/>
        <a:p>
          <a:endParaRPr lang="ru-RU"/>
        </a:p>
      </dgm:t>
    </dgm:pt>
    <dgm:pt modelId="{80AB2E32-C6D6-4E72-8CAE-73C048BD320D}" type="pres">
      <dgm:prSet presAssocID="{AB961773-2227-4A88-A07A-D10ECD78EF4B}" presName="Name0" presStyleCnt="0">
        <dgm:presLayoutVars>
          <dgm:dir/>
          <dgm:animLvl val="lvl"/>
          <dgm:resizeHandles val="exact"/>
        </dgm:presLayoutVars>
      </dgm:prSet>
      <dgm:spPr/>
      <dgm:t>
        <a:bodyPr/>
        <a:lstStyle/>
        <a:p>
          <a:endParaRPr lang="ru-RU"/>
        </a:p>
      </dgm:t>
    </dgm:pt>
    <dgm:pt modelId="{CE7FC781-C7D7-4A63-90F1-C442D667604C}" type="pres">
      <dgm:prSet presAssocID="{5601E88F-6F4F-49C9-98FC-9215446AF7DA}" presName="linNode" presStyleCnt="0"/>
      <dgm:spPr/>
    </dgm:pt>
    <dgm:pt modelId="{DBF9CD56-36E8-47B5-BCDF-D8D51CBEB245}" type="pres">
      <dgm:prSet presAssocID="{5601E88F-6F4F-49C9-98FC-9215446AF7DA}" presName="parentText" presStyleLbl="node1" presStyleIdx="0" presStyleCnt="3" custScaleX="40705" custScaleY="52820">
        <dgm:presLayoutVars>
          <dgm:chMax val="1"/>
          <dgm:bulletEnabled val="1"/>
        </dgm:presLayoutVars>
      </dgm:prSet>
      <dgm:spPr/>
      <dgm:t>
        <a:bodyPr/>
        <a:lstStyle/>
        <a:p>
          <a:endParaRPr lang="ru-RU"/>
        </a:p>
      </dgm:t>
    </dgm:pt>
    <dgm:pt modelId="{3A86A535-95A5-4FF7-A2A4-C84752A9803E}" type="pres">
      <dgm:prSet presAssocID="{5601E88F-6F4F-49C9-98FC-9215446AF7DA}" presName="descendantText" presStyleLbl="alignAccFollowNode1" presStyleIdx="0" presStyleCnt="3" custScaleX="178993" custLinFactNeighborX="3159" custLinFactNeighborY="-38">
        <dgm:presLayoutVars>
          <dgm:bulletEnabled val="1"/>
        </dgm:presLayoutVars>
      </dgm:prSet>
      <dgm:spPr/>
      <dgm:t>
        <a:bodyPr/>
        <a:lstStyle/>
        <a:p>
          <a:endParaRPr lang="ru-RU"/>
        </a:p>
      </dgm:t>
    </dgm:pt>
    <dgm:pt modelId="{21126129-6BA1-4C23-9568-6FFC02D45D4D}" type="pres">
      <dgm:prSet presAssocID="{6844C952-EB88-4791-BA09-FEEAA6280713}" presName="sp" presStyleCnt="0"/>
      <dgm:spPr/>
    </dgm:pt>
    <dgm:pt modelId="{0E20D4A0-4F3A-4D88-8F13-D2FFCA1DDEB4}" type="pres">
      <dgm:prSet presAssocID="{4F644727-E904-4304-B38D-E103165E2C5D}" presName="linNode" presStyleCnt="0"/>
      <dgm:spPr/>
    </dgm:pt>
    <dgm:pt modelId="{2229EC12-8AD2-4FE8-A5A5-634C400DF036}" type="pres">
      <dgm:prSet presAssocID="{4F644727-E904-4304-B38D-E103165E2C5D}" presName="parentText" presStyleLbl="node1" presStyleIdx="1" presStyleCnt="3" custScaleX="30668" custScaleY="57226">
        <dgm:presLayoutVars>
          <dgm:chMax val="1"/>
          <dgm:bulletEnabled val="1"/>
        </dgm:presLayoutVars>
      </dgm:prSet>
      <dgm:spPr/>
      <dgm:t>
        <a:bodyPr/>
        <a:lstStyle/>
        <a:p>
          <a:endParaRPr lang="ru-RU"/>
        </a:p>
      </dgm:t>
    </dgm:pt>
    <dgm:pt modelId="{F37B166C-3D9C-486F-87A6-384EC04C046A}" type="pres">
      <dgm:prSet presAssocID="{4F644727-E904-4304-B38D-E103165E2C5D}" presName="descendantText" presStyleLbl="alignAccFollowNode1" presStyleIdx="1" presStyleCnt="3" custScaleX="134471" custLinFactNeighborX="2481" custLinFactNeighborY="2715">
        <dgm:presLayoutVars>
          <dgm:bulletEnabled val="1"/>
        </dgm:presLayoutVars>
      </dgm:prSet>
      <dgm:spPr/>
      <dgm:t>
        <a:bodyPr/>
        <a:lstStyle/>
        <a:p>
          <a:endParaRPr lang="ru-RU"/>
        </a:p>
      </dgm:t>
    </dgm:pt>
    <dgm:pt modelId="{67013FCA-A525-47C5-90D5-4BACB5524666}" type="pres">
      <dgm:prSet presAssocID="{0C5D0EE8-6599-44EC-82A7-00E671AF25CD}" presName="sp" presStyleCnt="0"/>
      <dgm:spPr/>
    </dgm:pt>
    <dgm:pt modelId="{24F673CD-D91F-4649-AD16-2C259BC44B6C}" type="pres">
      <dgm:prSet presAssocID="{75D4F013-CE03-476A-A361-2F71E8BD9CFB}" presName="linNode" presStyleCnt="0"/>
      <dgm:spPr/>
    </dgm:pt>
    <dgm:pt modelId="{899DBDE9-4FF0-4B00-9696-60FCEB489CC9}" type="pres">
      <dgm:prSet presAssocID="{75D4F013-CE03-476A-A361-2F71E8BD9CFB}" presName="parentText" presStyleLbl="node1" presStyleIdx="2" presStyleCnt="3" custScaleX="50621" custScaleY="53326">
        <dgm:presLayoutVars>
          <dgm:chMax val="1"/>
          <dgm:bulletEnabled val="1"/>
        </dgm:presLayoutVars>
      </dgm:prSet>
      <dgm:spPr/>
      <dgm:t>
        <a:bodyPr/>
        <a:lstStyle/>
        <a:p>
          <a:endParaRPr lang="ru-RU"/>
        </a:p>
      </dgm:t>
    </dgm:pt>
    <dgm:pt modelId="{3640E2D9-7DEC-4F3F-BAB8-27FC558F6346}" type="pres">
      <dgm:prSet presAssocID="{75D4F013-CE03-476A-A361-2F71E8BD9CFB}" presName="descendantText" presStyleLbl="alignAccFollowNode1" presStyleIdx="2" presStyleCnt="3" custScaleX="227108" custLinFactNeighborX="5013" custLinFactNeighborY="279">
        <dgm:presLayoutVars>
          <dgm:bulletEnabled val="1"/>
        </dgm:presLayoutVars>
      </dgm:prSet>
      <dgm:spPr/>
      <dgm:t>
        <a:bodyPr/>
        <a:lstStyle/>
        <a:p>
          <a:endParaRPr lang="ru-RU"/>
        </a:p>
      </dgm:t>
    </dgm:pt>
  </dgm:ptLst>
  <dgm:cxnLst>
    <dgm:cxn modelId="{50F738C6-94A8-458E-86F9-D78EAE470624}" srcId="{5601E88F-6F4F-49C9-98FC-9215446AF7DA}" destId="{C2F98CAF-C74C-4F90-8C79-511639682659}" srcOrd="0" destOrd="0" parTransId="{4DD33134-F102-4C44-9CD1-C15E3D058B41}" sibTransId="{8FE7DFC8-B621-4F06-B74D-A522C7769246}"/>
    <dgm:cxn modelId="{5BA9A9B5-999B-408E-94F2-E2754B461B43}" type="presOf" srcId="{2C457FDF-C3BE-4361-B00F-0BABFB1D2E02}" destId="{3640E2D9-7DEC-4F3F-BAB8-27FC558F6346}" srcOrd="0" destOrd="0" presId="urn:microsoft.com/office/officeart/2005/8/layout/vList5"/>
    <dgm:cxn modelId="{7E34F204-8AF4-43F5-8468-9A17D9630555}" srcId="{4F644727-E904-4304-B38D-E103165E2C5D}" destId="{E83AFD06-9CF8-41E8-95EA-620264F3CB45}" srcOrd="1" destOrd="0" parTransId="{B7FA0A0F-EEBC-4DDC-97E1-D470E0509EF8}" sibTransId="{022AA672-F86E-4CA8-BDFD-102BA6939350}"/>
    <dgm:cxn modelId="{13BA3224-74C4-4A86-9159-8465B5B11222}" srcId="{4F644727-E904-4304-B38D-E103165E2C5D}" destId="{BFBB69B6-BCD3-47F1-B64D-0BB2ACD0F865}" srcOrd="0" destOrd="0" parTransId="{D7329D36-C2F0-4DF8-8492-AFCF0DF52785}" sibTransId="{577BF0FD-5D07-4970-B4D0-2076C2E00966}"/>
    <dgm:cxn modelId="{4F8C3FD2-A8F6-4A97-8E55-A81244E203EF}" srcId="{75D4F013-CE03-476A-A361-2F71E8BD9CFB}" destId="{2C457FDF-C3BE-4361-B00F-0BABFB1D2E02}" srcOrd="0" destOrd="0" parTransId="{B182E0E6-B54B-4748-BBC3-F26D06C42A46}" sibTransId="{D779BDF7-63D6-48AF-9772-EB4EB26BFF60}"/>
    <dgm:cxn modelId="{53913F5E-B474-4FF2-BE09-E68817AAE75E}" type="presOf" srcId="{E83AFD06-9CF8-41E8-95EA-620264F3CB45}" destId="{F37B166C-3D9C-486F-87A6-384EC04C046A}" srcOrd="0" destOrd="1" presId="urn:microsoft.com/office/officeart/2005/8/layout/vList5"/>
    <dgm:cxn modelId="{D269FA61-DE25-431B-8994-59858302A565}" type="presOf" srcId="{C2F98CAF-C74C-4F90-8C79-511639682659}" destId="{3A86A535-95A5-4FF7-A2A4-C84752A9803E}" srcOrd="0" destOrd="0" presId="urn:microsoft.com/office/officeart/2005/8/layout/vList5"/>
    <dgm:cxn modelId="{6499F98D-BBD6-4110-A467-9D5F6FEDABB1}" type="presOf" srcId="{5601E88F-6F4F-49C9-98FC-9215446AF7DA}" destId="{DBF9CD56-36E8-47B5-BCDF-D8D51CBEB245}" srcOrd="0" destOrd="0" presId="urn:microsoft.com/office/officeart/2005/8/layout/vList5"/>
    <dgm:cxn modelId="{9FA5536B-1660-4F3E-8AF5-2F81533CC385}" srcId="{75D4F013-CE03-476A-A361-2F71E8BD9CFB}" destId="{2F697D64-3B53-4E26-9B16-E4322B31C2C2}" srcOrd="1" destOrd="0" parTransId="{F03BEC1C-567E-4F7B-9EFC-0D752E2034A0}" sibTransId="{EC2004E9-9D11-4DE9-A913-D3898B4BC670}"/>
    <dgm:cxn modelId="{AB8FEF2E-F339-4EE7-96CC-060282DBF37D}" type="presOf" srcId="{4F644727-E904-4304-B38D-E103165E2C5D}" destId="{2229EC12-8AD2-4FE8-A5A5-634C400DF036}" srcOrd="0" destOrd="0" presId="urn:microsoft.com/office/officeart/2005/8/layout/vList5"/>
    <dgm:cxn modelId="{C725B671-1254-4CF3-AC8D-AC982F355833}" srcId="{AB961773-2227-4A88-A07A-D10ECD78EF4B}" destId="{75D4F013-CE03-476A-A361-2F71E8BD9CFB}" srcOrd="2" destOrd="0" parTransId="{98933EB9-1A86-4CA9-9BAE-AAAD00E7F939}" sibTransId="{EAC07E85-04B1-499C-B349-D842A8964D7C}"/>
    <dgm:cxn modelId="{604A7AB7-957D-4D94-807F-3EB549AB65CE}" type="presOf" srcId="{BFBB69B6-BCD3-47F1-B64D-0BB2ACD0F865}" destId="{F37B166C-3D9C-486F-87A6-384EC04C046A}" srcOrd="0" destOrd="0" presId="urn:microsoft.com/office/officeart/2005/8/layout/vList5"/>
    <dgm:cxn modelId="{FFFA1C0C-30B8-4DC5-87D4-91E2C2A67771}" type="presOf" srcId="{75D4F013-CE03-476A-A361-2F71E8BD9CFB}" destId="{899DBDE9-4FF0-4B00-9696-60FCEB489CC9}" srcOrd="0" destOrd="0" presId="urn:microsoft.com/office/officeart/2005/8/layout/vList5"/>
    <dgm:cxn modelId="{662FB34B-480B-45F7-8714-A98BFA85AE60}" type="presOf" srcId="{2F697D64-3B53-4E26-9B16-E4322B31C2C2}" destId="{3640E2D9-7DEC-4F3F-BAB8-27FC558F6346}" srcOrd="0" destOrd="1" presId="urn:microsoft.com/office/officeart/2005/8/layout/vList5"/>
    <dgm:cxn modelId="{07E967B8-5EA1-46CF-810B-C9E1E425A06A}" srcId="{AB961773-2227-4A88-A07A-D10ECD78EF4B}" destId="{4F644727-E904-4304-B38D-E103165E2C5D}" srcOrd="1" destOrd="0" parTransId="{C3CA1FCB-5E56-4B5B-84B6-83B1C14BB5F5}" sibTransId="{0C5D0EE8-6599-44EC-82A7-00E671AF25CD}"/>
    <dgm:cxn modelId="{FA220972-4ACD-45FF-98A2-7BFB8FC48903}" srcId="{AB961773-2227-4A88-A07A-D10ECD78EF4B}" destId="{5601E88F-6F4F-49C9-98FC-9215446AF7DA}" srcOrd="0" destOrd="0" parTransId="{D880C1BB-7775-4A27-866A-29111B20A1EA}" sibTransId="{6844C952-EB88-4791-BA09-FEEAA6280713}"/>
    <dgm:cxn modelId="{A35DC1C7-824E-49D7-AC18-9A2D208BFBCB}" type="presOf" srcId="{AB961773-2227-4A88-A07A-D10ECD78EF4B}" destId="{80AB2E32-C6D6-4E72-8CAE-73C048BD320D}" srcOrd="0" destOrd="0" presId="urn:microsoft.com/office/officeart/2005/8/layout/vList5"/>
    <dgm:cxn modelId="{D1DE9E56-EBF9-4451-86A0-93E03C8207A0}" type="presParOf" srcId="{80AB2E32-C6D6-4E72-8CAE-73C048BD320D}" destId="{CE7FC781-C7D7-4A63-90F1-C442D667604C}" srcOrd="0" destOrd="0" presId="urn:microsoft.com/office/officeart/2005/8/layout/vList5"/>
    <dgm:cxn modelId="{91497AEB-4821-4B11-AAF1-98E34F94A3C5}" type="presParOf" srcId="{CE7FC781-C7D7-4A63-90F1-C442D667604C}" destId="{DBF9CD56-36E8-47B5-BCDF-D8D51CBEB245}" srcOrd="0" destOrd="0" presId="urn:microsoft.com/office/officeart/2005/8/layout/vList5"/>
    <dgm:cxn modelId="{F4E0DF63-DC0A-4328-9522-5592337D3F7A}" type="presParOf" srcId="{CE7FC781-C7D7-4A63-90F1-C442D667604C}" destId="{3A86A535-95A5-4FF7-A2A4-C84752A9803E}" srcOrd="1" destOrd="0" presId="urn:microsoft.com/office/officeart/2005/8/layout/vList5"/>
    <dgm:cxn modelId="{3F7E4E8C-7FF8-4433-B8D5-4AC6ACA6E681}" type="presParOf" srcId="{80AB2E32-C6D6-4E72-8CAE-73C048BD320D}" destId="{21126129-6BA1-4C23-9568-6FFC02D45D4D}" srcOrd="1" destOrd="0" presId="urn:microsoft.com/office/officeart/2005/8/layout/vList5"/>
    <dgm:cxn modelId="{33715CE7-454D-4B16-8CC7-FAFD106BAACA}" type="presParOf" srcId="{80AB2E32-C6D6-4E72-8CAE-73C048BD320D}" destId="{0E20D4A0-4F3A-4D88-8F13-D2FFCA1DDEB4}" srcOrd="2" destOrd="0" presId="urn:microsoft.com/office/officeart/2005/8/layout/vList5"/>
    <dgm:cxn modelId="{BD77F555-215C-46EF-BBD4-FD5EC9CAECB2}" type="presParOf" srcId="{0E20D4A0-4F3A-4D88-8F13-D2FFCA1DDEB4}" destId="{2229EC12-8AD2-4FE8-A5A5-634C400DF036}" srcOrd="0" destOrd="0" presId="urn:microsoft.com/office/officeart/2005/8/layout/vList5"/>
    <dgm:cxn modelId="{306A48C0-457F-4DAD-8FB8-362A9C2453FF}" type="presParOf" srcId="{0E20D4A0-4F3A-4D88-8F13-D2FFCA1DDEB4}" destId="{F37B166C-3D9C-486F-87A6-384EC04C046A}" srcOrd="1" destOrd="0" presId="urn:microsoft.com/office/officeart/2005/8/layout/vList5"/>
    <dgm:cxn modelId="{BBC1F7C3-A6E4-4C95-9250-5C39F5FBF3D4}" type="presParOf" srcId="{80AB2E32-C6D6-4E72-8CAE-73C048BD320D}" destId="{67013FCA-A525-47C5-90D5-4BACB5524666}" srcOrd="3" destOrd="0" presId="urn:microsoft.com/office/officeart/2005/8/layout/vList5"/>
    <dgm:cxn modelId="{D75607B5-D344-4017-8806-218B41D25A5E}" type="presParOf" srcId="{80AB2E32-C6D6-4E72-8CAE-73C048BD320D}" destId="{24F673CD-D91F-4649-AD16-2C259BC44B6C}" srcOrd="4" destOrd="0" presId="urn:microsoft.com/office/officeart/2005/8/layout/vList5"/>
    <dgm:cxn modelId="{E4C3E884-FF02-4031-A555-AA60BE733434}" type="presParOf" srcId="{24F673CD-D91F-4649-AD16-2C259BC44B6C}" destId="{899DBDE9-4FF0-4B00-9696-60FCEB489CC9}" srcOrd="0" destOrd="0" presId="urn:microsoft.com/office/officeart/2005/8/layout/vList5"/>
    <dgm:cxn modelId="{1392644D-7C33-44AD-9F29-AC84F69FEF6A}" type="presParOf" srcId="{24F673CD-D91F-4649-AD16-2C259BC44B6C}" destId="{3640E2D9-7DEC-4F3F-BAB8-27FC558F634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13DE23-D887-47B2-8987-1CAC77BC98BE}" type="doc">
      <dgm:prSet loTypeId="urn:microsoft.com/office/officeart/2005/8/layout/chevron2" loCatId="list" qsTypeId="urn:microsoft.com/office/officeart/2005/8/quickstyle/simple1" qsCatId="simple" csTypeId="urn:microsoft.com/office/officeart/2005/8/colors/colorful1#2" csCatId="colorful" phldr="1"/>
      <dgm:spPr/>
      <dgm:t>
        <a:bodyPr/>
        <a:lstStyle/>
        <a:p>
          <a:endParaRPr lang="ru-RU"/>
        </a:p>
      </dgm:t>
    </dgm:pt>
    <dgm:pt modelId="{60A6F99A-53C8-4205-98F1-3D653519BF8F}">
      <dgm:prSet phldrT="[Текст]"/>
      <dgm:spPr/>
      <dgm:t>
        <a:bodyPr/>
        <a:lstStyle/>
        <a:p>
          <a:r>
            <a:rPr lang="ru-RU" dirty="0" smtClean="0"/>
            <a:t>1</a:t>
          </a:r>
          <a:endParaRPr lang="ru-RU" dirty="0"/>
        </a:p>
      </dgm:t>
    </dgm:pt>
    <dgm:pt modelId="{EB1C6E67-D5A2-4936-A175-EFC4045EDD67}" type="parTrans" cxnId="{F916F65F-5109-4DE5-978A-5B555ADDE7C2}">
      <dgm:prSet/>
      <dgm:spPr/>
      <dgm:t>
        <a:bodyPr/>
        <a:lstStyle/>
        <a:p>
          <a:endParaRPr lang="ru-RU"/>
        </a:p>
      </dgm:t>
    </dgm:pt>
    <dgm:pt modelId="{2E6946CA-5E5E-4203-B602-BAA4D0D12D88}" type="sibTrans" cxnId="{F916F65F-5109-4DE5-978A-5B555ADDE7C2}">
      <dgm:prSet/>
      <dgm:spPr/>
      <dgm:t>
        <a:bodyPr/>
        <a:lstStyle/>
        <a:p>
          <a:endParaRPr lang="ru-RU"/>
        </a:p>
      </dgm:t>
    </dgm:pt>
    <dgm:pt modelId="{272992A6-D32A-4A25-8AE4-204D1B93C6E2}">
      <dgm:prSet phldrT="[Текст]" custT="1"/>
      <dgm:spPr/>
      <dgm:t>
        <a:bodyPr/>
        <a:lstStyle/>
        <a:p>
          <a:r>
            <a:rPr lang="ru-RU" sz="1400" dirty="0" smtClean="0">
              <a:latin typeface="Times New Roman" pitchFamily="18" charset="0"/>
              <a:cs typeface="Times New Roman" pitchFamily="18" charset="0"/>
            </a:rPr>
            <a:t>  </a:t>
          </a:r>
          <a:r>
            <a:rPr lang="ru-RU" sz="1400" b="1" dirty="0" smtClean="0">
              <a:latin typeface="Times New Roman" pitchFamily="18" charset="0"/>
              <a:cs typeface="Times New Roman" pitchFamily="18" charset="0"/>
            </a:rPr>
            <a:t>Не допускается расторжение трудового договора по инициативе работодателя в период временной нетрудоспособности и пребывания работника в отпуске, за исключением случаев, предусмотренных подпунктами 1), 18), 20) и 23) пункта 1 статьи 52 настоящего Кодекса.</a:t>
          </a:r>
          <a:endParaRPr lang="ru-RU" sz="1400" b="1" dirty="0"/>
        </a:p>
      </dgm:t>
    </dgm:pt>
    <dgm:pt modelId="{B22B1EDB-EF1D-4BD1-AEAC-1973A40544AA}" type="parTrans" cxnId="{0570DEF5-D39B-476D-92A3-5135E599318B}">
      <dgm:prSet/>
      <dgm:spPr/>
      <dgm:t>
        <a:bodyPr/>
        <a:lstStyle/>
        <a:p>
          <a:endParaRPr lang="ru-RU"/>
        </a:p>
      </dgm:t>
    </dgm:pt>
    <dgm:pt modelId="{C1F545F3-4416-496D-9ED1-0C1A5F13A170}" type="sibTrans" cxnId="{0570DEF5-D39B-476D-92A3-5135E599318B}">
      <dgm:prSet/>
      <dgm:spPr/>
      <dgm:t>
        <a:bodyPr/>
        <a:lstStyle/>
        <a:p>
          <a:endParaRPr lang="ru-RU"/>
        </a:p>
      </dgm:t>
    </dgm:pt>
    <dgm:pt modelId="{2FC1B264-2431-4F11-A660-0FAB73B38952}">
      <dgm:prSet phldrT="[Текст]"/>
      <dgm:spPr/>
      <dgm:t>
        <a:bodyPr/>
        <a:lstStyle/>
        <a:p>
          <a:r>
            <a:rPr lang="ru-RU" dirty="0" smtClean="0"/>
            <a:t>2</a:t>
          </a:r>
          <a:endParaRPr lang="ru-RU" dirty="0"/>
        </a:p>
      </dgm:t>
    </dgm:pt>
    <dgm:pt modelId="{04C836DA-C152-4498-98C4-A0D11E03DF5B}" type="parTrans" cxnId="{87FCE9D8-ED94-4FA4-BB7D-559CEF8BB8D5}">
      <dgm:prSet/>
      <dgm:spPr/>
      <dgm:t>
        <a:bodyPr/>
        <a:lstStyle/>
        <a:p>
          <a:endParaRPr lang="ru-RU"/>
        </a:p>
      </dgm:t>
    </dgm:pt>
    <dgm:pt modelId="{A9D58EA0-B6DD-4A83-AB94-1262F24E7F5D}" type="sibTrans" cxnId="{87FCE9D8-ED94-4FA4-BB7D-559CEF8BB8D5}">
      <dgm:prSet/>
      <dgm:spPr/>
      <dgm:t>
        <a:bodyPr/>
        <a:lstStyle/>
        <a:p>
          <a:endParaRPr lang="ru-RU"/>
        </a:p>
      </dgm:t>
    </dgm:pt>
    <dgm:pt modelId="{C750F606-68E6-46DC-82CF-5F914F3C7E83}">
      <dgm:prSet phldrT="[Текст]" custT="1"/>
      <dgm:spPr/>
      <dgm:t>
        <a:bodyPr/>
        <a:lstStyle/>
        <a:p>
          <a:endParaRPr lang="ru-RU" sz="1400" dirty="0"/>
        </a:p>
      </dgm:t>
    </dgm:pt>
    <dgm:pt modelId="{6E642EDC-7AD8-4D4E-95F1-927D99BDB6D0}" type="parTrans" cxnId="{868678FB-BC02-41F3-85D9-C12F8B419E0E}">
      <dgm:prSet/>
      <dgm:spPr/>
      <dgm:t>
        <a:bodyPr/>
        <a:lstStyle/>
        <a:p>
          <a:endParaRPr lang="ru-RU"/>
        </a:p>
      </dgm:t>
    </dgm:pt>
    <dgm:pt modelId="{014F6FE6-0045-4955-8E85-BCBA484A3531}" type="sibTrans" cxnId="{868678FB-BC02-41F3-85D9-C12F8B419E0E}">
      <dgm:prSet/>
      <dgm:spPr/>
      <dgm:t>
        <a:bodyPr/>
        <a:lstStyle/>
        <a:p>
          <a:endParaRPr lang="ru-RU"/>
        </a:p>
      </dgm:t>
    </dgm:pt>
    <dgm:pt modelId="{81881F50-373E-4530-878D-C7784700FECC}">
      <dgm:prSet/>
      <dgm:spPr/>
      <dgm:t>
        <a:bodyPr/>
        <a:lstStyle/>
        <a:p>
          <a:endParaRPr lang="ru-RU" sz="1300" dirty="0"/>
        </a:p>
      </dgm:t>
    </dgm:pt>
    <dgm:pt modelId="{8C84C9BB-D21D-48EE-BD02-086624931AFA}" type="parTrans" cxnId="{9C1178ED-F7FA-4DBA-8A34-46C140E7DB23}">
      <dgm:prSet/>
      <dgm:spPr/>
      <dgm:t>
        <a:bodyPr/>
        <a:lstStyle/>
        <a:p>
          <a:endParaRPr lang="ru-RU"/>
        </a:p>
      </dgm:t>
    </dgm:pt>
    <dgm:pt modelId="{C1CA1C17-D97E-4831-9195-415A75E0988B}" type="sibTrans" cxnId="{9C1178ED-F7FA-4DBA-8A34-46C140E7DB23}">
      <dgm:prSet/>
      <dgm:spPr/>
      <dgm:t>
        <a:bodyPr/>
        <a:lstStyle/>
        <a:p>
          <a:endParaRPr lang="ru-RU"/>
        </a:p>
      </dgm:t>
    </dgm:pt>
    <dgm:pt modelId="{35238823-6301-4AF1-B3B6-2C383EC7C035}">
      <dgm:prSet custT="1"/>
      <dgm:spPr/>
      <dgm:t>
        <a:bodyPr/>
        <a:lstStyle/>
        <a:p>
          <a:r>
            <a:rPr lang="ru-RU" sz="1400" b="1" dirty="0" smtClean="0">
              <a:latin typeface="Times New Roman" panose="02020603050405020304" pitchFamily="18" charset="0"/>
              <a:cs typeface="Times New Roman" panose="02020603050405020304" pitchFamily="18" charset="0"/>
            </a:rPr>
            <a:t>Расторжение трудового договора по инициативе работодателя по основаниям, предусмотренным подпунктами 2) и 3) пункта 1 статьи 52 настоящего Кодекса, не допускается с беременными женщинами, предоставившими работодателю справку о беременности, женщинами, имеющими детей в возрасте до трех лет, одинокими матерями, воспитывающими ребенка в возрасте до четырнадцати лет (ребенка-инвалида до восемнадцати лет), иными лицами, воспитывающими указанную категорию детей без матери.</a:t>
          </a:r>
          <a:endParaRPr lang="ru-RU" sz="1400" dirty="0"/>
        </a:p>
      </dgm:t>
    </dgm:pt>
    <dgm:pt modelId="{6124CCFC-DC82-4BF5-8671-E2EC695B5D65}" type="parTrans" cxnId="{EC51B3E9-4D12-4007-9973-D71BC4465E38}">
      <dgm:prSet/>
      <dgm:spPr/>
      <dgm:t>
        <a:bodyPr/>
        <a:lstStyle/>
        <a:p>
          <a:endParaRPr lang="ru-RU"/>
        </a:p>
      </dgm:t>
    </dgm:pt>
    <dgm:pt modelId="{84B80561-9AEB-452A-BB2B-A40E34600BFF}" type="sibTrans" cxnId="{EC51B3E9-4D12-4007-9973-D71BC4465E38}">
      <dgm:prSet/>
      <dgm:spPr/>
      <dgm:t>
        <a:bodyPr/>
        <a:lstStyle/>
        <a:p>
          <a:endParaRPr lang="ru-RU"/>
        </a:p>
      </dgm:t>
    </dgm:pt>
    <dgm:pt modelId="{1DD6CB49-6845-47F0-A20E-AA5F14C664AF}" type="pres">
      <dgm:prSet presAssocID="{D213DE23-D887-47B2-8987-1CAC77BC98BE}" presName="linearFlow" presStyleCnt="0">
        <dgm:presLayoutVars>
          <dgm:dir/>
          <dgm:animLvl val="lvl"/>
          <dgm:resizeHandles val="exact"/>
        </dgm:presLayoutVars>
      </dgm:prSet>
      <dgm:spPr/>
      <dgm:t>
        <a:bodyPr/>
        <a:lstStyle/>
        <a:p>
          <a:endParaRPr lang="ru-RU"/>
        </a:p>
      </dgm:t>
    </dgm:pt>
    <dgm:pt modelId="{ABB9655A-C494-4A30-96DB-36E5F69FC6E6}" type="pres">
      <dgm:prSet presAssocID="{60A6F99A-53C8-4205-98F1-3D653519BF8F}" presName="composite" presStyleCnt="0"/>
      <dgm:spPr/>
    </dgm:pt>
    <dgm:pt modelId="{0B6E22B8-E640-48BC-AF8C-9BE5755AAC73}" type="pres">
      <dgm:prSet presAssocID="{60A6F99A-53C8-4205-98F1-3D653519BF8F}" presName="parentText" presStyleLbl="alignNode1" presStyleIdx="0" presStyleCnt="2">
        <dgm:presLayoutVars>
          <dgm:chMax val="1"/>
          <dgm:bulletEnabled val="1"/>
        </dgm:presLayoutVars>
      </dgm:prSet>
      <dgm:spPr/>
      <dgm:t>
        <a:bodyPr/>
        <a:lstStyle/>
        <a:p>
          <a:endParaRPr lang="ru-RU"/>
        </a:p>
      </dgm:t>
    </dgm:pt>
    <dgm:pt modelId="{F7F31437-D129-4D6E-9A96-BF6424E84BCB}" type="pres">
      <dgm:prSet presAssocID="{60A6F99A-53C8-4205-98F1-3D653519BF8F}" presName="descendantText" presStyleLbl="alignAcc1" presStyleIdx="0" presStyleCnt="2">
        <dgm:presLayoutVars>
          <dgm:bulletEnabled val="1"/>
        </dgm:presLayoutVars>
      </dgm:prSet>
      <dgm:spPr/>
      <dgm:t>
        <a:bodyPr/>
        <a:lstStyle/>
        <a:p>
          <a:endParaRPr lang="ru-RU"/>
        </a:p>
      </dgm:t>
    </dgm:pt>
    <dgm:pt modelId="{3C1F360A-B1DA-45D0-9473-9453166B1FE2}" type="pres">
      <dgm:prSet presAssocID="{2E6946CA-5E5E-4203-B602-BAA4D0D12D88}" presName="sp" presStyleCnt="0"/>
      <dgm:spPr/>
    </dgm:pt>
    <dgm:pt modelId="{F9169D3C-2906-473A-9104-7EFEC4337617}" type="pres">
      <dgm:prSet presAssocID="{2FC1B264-2431-4F11-A660-0FAB73B38952}" presName="composite" presStyleCnt="0"/>
      <dgm:spPr/>
    </dgm:pt>
    <dgm:pt modelId="{B5BE2FEA-FD5C-439E-B1A3-24D2C893248D}" type="pres">
      <dgm:prSet presAssocID="{2FC1B264-2431-4F11-A660-0FAB73B38952}" presName="parentText" presStyleLbl="alignNode1" presStyleIdx="1" presStyleCnt="2">
        <dgm:presLayoutVars>
          <dgm:chMax val="1"/>
          <dgm:bulletEnabled val="1"/>
        </dgm:presLayoutVars>
      </dgm:prSet>
      <dgm:spPr/>
      <dgm:t>
        <a:bodyPr/>
        <a:lstStyle/>
        <a:p>
          <a:endParaRPr lang="ru-RU"/>
        </a:p>
      </dgm:t>
    </dgm:pt>
    <dgm:pt modelId="{59053AA2-8AC9-45C5-8F9F-B50628DE855E}" type="pres">
      <dgm:prSet presAssocID="{2FC1B264-2431-4F11-A660-0FAB73B38952}" presName="descendantText" presStyleLbl="alignAcc1" presStyleIdx="1" presStyleCnt="2">
        <dgm:presLayoutVars>
          <dgm:bulletEnabled val="1"/>
        </dgm:presLayoutVars>
      </dgm:prSet>
      <dgm:spPr/>
      <dgm:t>
        <a:bodyPr/>
        <a:lstStyle/>
        <a:p>
          <a:endParaRPr lang="ru-RU"/>
        </a:p>
      </dgm:t>
    </dgm:pt>
  </dgm:ptLst>
  <dgm:cxnLst>
    <dgm:cxn modelId="{F543D2DC-ADC4-4410-9573-18568C7F7F33}" type="presOf" srcId="{D213DE23-D887-47B2-8987-1CAC77BC98BE}" destId="{1DD6CB49-6845-47F0-A20E-AA5F14C664AF}" srcOrd="0" destOrd="0" presId="urn:microsoft.com/office/officeart/2005/8/layout/chevron2"/>
    <dgm:cxn modelId="{2731E945-0560-4364-BEB2-0C5E83E8F36A}" type="presOf" srcId="{272992A6-D32A-4A25-8AE4-204D1B93C6E2}" destId="{F7F31437-D129-4D6E-9A96-BF6424E84BCB}" srcOrd="0" destOrd="0" presId="urn:microsoft.com/office/officeart/2005/8/layout/chevron2"/>
    <dgm:cxn modelId="{3842E07D-F23E-472B-9732-0779F5DF3A18}" type="presOf" srcId="{C750F606-68E6-46DC-82CF-5F914F3C7E83}" destId="{59053AA2-8AC9-45C5-8F9F-B50628DE855E}" srcOrd="0" destOrd="0" presId="urn:microsoft.com/office/officeart/2005/8/layout/chevron2"/>
    <dgm:cxn modelId="{366E2177-B339-4490-BBB3-B1F62EBEF628}" type="presOf" srcId="{35238823-6301-4AF1-B3B6-2C383EC7C035}" destId="{59053AA2-8AC9-45C5-8F9F-B50628DE855E}" srcOrd="0" destOrd="1" presId="urn:microsoft.com/office/officeart/2005/8/layout/chevron2"/>
    <dgm:cxn modelId="{F916F65F-5109-4DE5-978A-5B555ADDE7C2}" srcId="{D213DE23-D887-47B2-8987-1CAC77BC98BE}" destId="{60A6F99A-53C8-4205-98F1-3D653519BF8F}" srcOrd="0" destOrd="0" parTransId="{EB1C6E67-D5A2-4936-A175-EFC4045EDD67}" sibTransId="{2E6946CA-5E5E-4203-B602-BAA4D0D12D88}"/>
    <dgm:cxn modelId="{9C1178ED-F7FA-4DBA-8A34-46C140E7DB23}" srcId="{2FC1B264-2431-4F11-A660-0FAB73B38952}" destId="{81881F50-373E-4530-878D-C7784700FECC}" srcOrd="2" destOrd="0" parTransId="{8C84C9BB-D21D-48EE-BD02-086624931AFA}" sibTransId="{C1CA1C17-D97E-4831-9195-415A75E0988B}"/>
    <dgm:cxn modelId="{87FCE9D8-ED94-4FA4-BB7D-559CEF8BB8D5}" srcId="{D213DE23-D887-47B2-8987-1CAC77BC98BE}" destId="{2FC1B264-2431-4F11-A660-0FAB73B38952}" srcOrd="1" destOrd="0" parTransId="{04C836DA-C152-4498-98C4-A0D11E03DF5B}" sibTransId="{A9D58EA0-B6DD-4A83-AB94-1262F24E7F5D}"/>
    <dgm:cxn modelId="{AC75536C-42D1-4C60-88C1-3D994F16BCAC}" type="presOf" srcId="{2FC1B264-2431-4F11-A660-0FAB73B38952}" destId="{B5BE2FEA-FD5C-439E-B1A3-24D2C893248D}" srcOrd="0" destOrd="0" presId="urn:microsoft.com/office/officeart/2005/8/layout/chevron2"/>
    <dgm:cxn modelId="{EC51B3E9-4D12-4007-9973-D71BC4465E38}" srcId="{2FC1B264-2431-4F11-A660-0FAB73B38952}" destId="{35238823-6301-4AF1-B3B6-2C383EC7C035}" srcOrd="1" destOrd="0" parTransId="{6124CCFC-DC82-4BF5-8671-E2EC695B5D65}" sibTransId="{84B80561-9AEB-452A-BB2B-A40E34600BFF}"/>
    <dgm:cxn modelId="{868678FB-BC02-41F3-85D9-C12F8B419E0E}" srcId="{2FC1B264-2431-4F11-A660-0FAB73B38952}" destId="{C750F606-68E6-46DC-82CF-5F914F3C7E83}" srcOrd="0" destOrd="0" parTransId="{6E642EDC-7AD8-4D4E-95F1-927D99BDB6D0}" sibTransId="{014F6FE6-0045-4955-8E85-BCBA484A3531}"/>
    <dgm:cxn modelId="{0570DEF5-D39B-476D-92A3-5135E599318B}" srcId="{60A6F99A-53C8-4205-98F1-3D653519BF8F}" destId="{272992A6-D32A-4A25-8AE4-204D1B93C6E2}" srcOrd="0" destOrd="0" parTransId="{B22B1EDB-EF1D-4BD1-AEAC-1973A40544AA}" sibTransId="{C1F545F3-4416-496D-9ED1-0C1A5F13A170}"/>
    <dgm:cxn modelId="{EF3D82CD-9BEF-4D0C-AC37-5984586FC831}" type="presOf" srcId="{60A6F99A-53C8-4205-98F1-3D653519BF8F}" destId="{0B6E22B8-E640-48BC-AF8C-9BE5755AAC73}" srcOrd="0" destOrd="0" presId="urn:microsoft.com/office/officeart/2005/8/layout/chevron2"/>
    <dgm:cxn modelId="{CB44E3D4-F618-48E6-9957-7B7B3601FF4F}" type="presOf" srcId="{81881F50-373E-4530-878D-C7784700FECC}" destId="{59053AA2-8AC9-45C5-8F9F-B50628DE855E}" srcOrd="0" destOrd="2" presId="urn:microsoft.com/office/officeart/2005/8/layout/chevron2"/>
    <dgm:cxn modelId="{97FA87FC-0418-4158-891C-8008114CFB02}" type="presParOf" srcId="{1DD6CB49-6845-47F0-A20E-AA5F14C664AF}" destId="{ABB9655A-C494-4A30-96DB-36E5F69FC6E6}" srcOrd="0" destOrd="0" presId="urn:microsoft.com/office/officeart/2005/8/layout/chevron2"/>
    <dgm:cxn modelId="{B5B371B7-D726-48A5-A1EF-D603BF250FCF}" type="presParOf" srcId="{ABB9655A-C494-4A30-96DB-36E5F69FC6E6}" destId="{0B6E22B8-E640-48BC-AF8C-9BE5755AAC73}" srcOrd="0" destOrd="0" presId="urn:microsoft.com/office/officeart/2005/8/layout/chevron2"/>
    <dgm:cxn modelId="{B9FC7B3E-C5F5-4F33-90B6-191CAB033EDA}" type="presParOf" srcId="{ABB9655A-C494-4A30-96DB-36E5F69FC6E6}" destId="{F7F31437-D129-4D6E-9A96-BF6424E84BCB}" srcOrd="1" destOrd="0" presId="urn:microsoft.com/office/officeart/2005/8/layout/chevron2"/>
    <dgm:cxn modelId="{74308673-3C21-4DD8-81D1-3340A805356E}" type="presParOf" srcId="{1DD6CB49-6845-47F0-A20E-AA5F14C664AF}" destId="{3C1F360A-B1DA-45D0-9473-9453166B1FE2}" srcOrd="1" destOrd="0" presId="urn:microsoft.com/office/officeart/2005/8/layout/chevron2"/>
    <dgm:cxn modelId="{AA11DE68-A85D-48D7-95B3-71A26170F9F1}" type="presParOf" srcId="{1DD6CB49-6845-47F0-A20E-AA5F14C664AF}" destId="{F9169D3C-2906-473A-9104-7EFEC4337617}" srcOrd="2" destOrd="0" presId="urn:microsoft.com/office/officeart/2005/8/layout/chevron2"/>
    <dgm:cxn modelId="{A438D8E2-58B8-4FC0-B524-3E39EC293706}" type="presParOf" srcId="{F9169D3C-2906-473A-9104-7EFEC4337617}" destId="{B5BE2FEA-FD5C-439E-B1A3-24D2C893248D}" srcOrd="0" destOrd="0" presId="urn:microsoft.com/office/officeart/2005/8/layout/chevron2"/>
    <dgm:cxn modelId="{40F50742-612E-4D43-AAEB-4E3F0BF45FF9}" type="presParOf" srcId="{F9169D3C-2906-473A-9104-7EFEC4337617}" destId="{59053AA2-8AC9-45C5-8F9F-B50628DE855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6A535-95A5-4FF7-A2A4-C84752A9803E}">
      <dsp:nvSpPr>
        <dsp:cNvPr id="0" name=""/>
        <dsp:cNvSpPr/>
      </dsp:nvSpPr>
      <dsp:spPr>
        <a:xfrm rot="5400000">
          <a:off x="4159424" y="-3166277"/>
          <a:ext cx="1387263" cy="7719823"/>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114300" lvl="1" indent="-114300" algn="l" defTabSz="533400">
            <a:lnSpc>
              <a:spcPct val="90000"/>
            </a:lnSpc>
            <a:spcBef>
              <a:spcPct val="0"/>
            </a:spcBef>
            <a:spcAft>
              <a:spcPct val="15000"/>
            </a:spcAft>
            <a:buChar char="••"/>
          </a:pPr>
          <a:r>
            <a:rPr lang="ru-RU" sz="1200" b="1" kern="1200" dirty="0" smtClean="0">
              <a:latin typeface="Times New Roman" panose="02020603050405020304" pitchFamily="18" charset="0"/>
              <a:cs typeface="Times New Roman" panose="02020603050405020304" pitchFamily="18" charset="0"/>
            </a:rPr>
            <a:t> Для заключения трудового договора в сфере образования, воспитания, организации отдыха и оздоровления, физической культуры и спорта, медицинского обеспечения, оказания социальных услуг, культуры и искусства с участием несовершеннолетних лицо представляет справку о наличии либо отсутствии сведений о совершении уголовного правонарушения: убийство, умышленное причинение вреда здоровью, против здоровья населения и нравственности, половой неприкосновенности, за экстремистские или террористические преступления, торговлю людьми.</a:t>
          </a:r>
          <a:endParaRPr lang="ru-RU" sz="1200" kern="1200" dirty="0"/>
        </a:p>
      </dsp:txBody>
      <dsp:txXfrm rot="-5400000">
        <a:off x="993145" y="67723"/>
        <a:ext cx="7652102" cy="1251821"/>
      </dsp:txXfrm>
    </dsp:sp>
    <dsp:sp modelId="{DBF9CD56-36E8-47B5-BCDF-D8D51CBEB245}">
      <dsp:nvSpPr>
        <dsp:cNvPr id="0" name=""/>
        <dsp:cNvSpPr/>
      </dsp:nvSpPr>
      <dsp:spPr>
        <a:xfrm>
          <a:off x="149" y="236190"/>
          <a:ext cx="987510" cy="915940"/>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ru-RU" sz="3400" kern="1200" dirty="0" smtClean="0"/>
            <a:t>2</a:t>
          </a:r>
          <a:endParaRPr lang="ru-RU" sz="3400" kern="1200" dirty="0"/>
        </a:p>
      </dsp:txBody>
      <dsp:txXfrm>
        <a:off x="44862" y="280903"/>
        <a:ext cx="898084" cy="826514"/>
      </dsp:txXfrm>
    </dsp:sp>
    <dsp:sp modelId="{F37B166C-3D9C-486F-87A6-384EC04C046A}">
      <dsp:nvSpPr>
        <dsp:cNvPr id="0" name=""/>
        <dsp:cNvSpPr/>
      </dsp:nvSpPr>
      <dsp:spPr>
        <a:xfrm rot="5400000">
          <a:off x="4095544" y="-1543460"/>
          <a:ext cx="1387263" cy="7498505"/>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endParaRPr lang="ru-RU" sz="1200" b="1" kern="1200" dirty="0">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ru-RU" sz="1200" b="1" kern="1200" dirty="0">
              <a:latin typeface="Times New Roman" panose="02020603050405020304" pitchFamily="18" charset="0"/>
              <a:cs typeface="Times New Roman" panose="02020603050405020304" pitchFamily="18" charset="0"/>
            </a:rPr>
            <a:t>При поступлении на гражданскую службу, на работу в государственные предприятия на праве хозяйственного ведения, национальные управляющие холдинги, национальные институты развития, национальные холдинги и национальные компании, а также их дочерние организации на должность, связанную с исполнением управленческих функций, лицо представляет справку о наличии либо отсутствии сведений о совершении коррупционного преступления.</a:t>
          </a:r>
        </a:p>
      </dsp:txBody>
      <dsp:txXfrm rot="-5400000">
        <a:off x="1039924" y="1579881"/>
        <a:ext cx="7430784" cy="1251821"/>
      </dsp:txXfrm>
    </dsp:sp>
    <dsp:sp modelId="{2229EC12-8AD2-4FE8-A5A5-634C400DF036}">
      <dsp:nvSpPr>
        <dsp:cNvPr id="0" name=""/>
        <dsp:cNvSpPr/>
      </dsp:nvSpPr>
      <dsp:spPr>
        <a:xfrm>
          <a:off x="149" y="1671955"/>
          <a:ext cx="961953" cy="992344"/>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ru-RU" sz="3400" kern="1200" dirty="0" smtClean="0"/>
            <a:t>3</a:t>
          </a:r>
          <a:endParaRPr lang="ru-RU" sz="3400" kern="1200" dirty="0"/>
        </a:p>
      </dsp:txBody>
      <dsp:txXfrm>
        <a:off x="47108" y="1718914"/>
        <a:ext cx="868035" cy="898426"/>
      </dsp:txXfrm>
    </dsp:sp>
    <dsp:sp modelId="{3640E2D9-7DEC-4F3F-BAB8-27FC558F6346}">
      <dsp:nvSpPr>
        <dsp:cNvPr id="0" name=""/>
        <dsp:cNvSpPr/>
      </dsp:nvSpPr>
      <dsp:spPr>
        <a:xfrm rot="5400000">
          <a:off x="4148338" y="-228373"/>
          <a:ext cx="1387263" cy="7741995"/>
        </a:xfrm>
        <a:prstGeom prst="round2SameRect">
          <a:avLst/>
        </a:prstGeom>
        <a:solidFill>
          <a:schemeClr val="lt1">
            <a:alpha val="90000"/>
            <a:tint val="40000"/>
            <a:hueOff val="0"/>
            <a:satOff val="0"/>
            <a:lumOff val="0"/>
            <a:alphaOff val="0"/>
          </a:schemeClr>
        </a:solidFill>
        <a:ln w="25400" cap="flat" cmpd="sng" algn="ctr">
          <a:solidFill>
            <a:schemeClr val="accent1">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22860" rIns="45720" bIns="22860" numCol="1" spcCol="1270" anchor="ctr" anchorCtr="0">
          <a:noAutofit/>
        </a:bodyPr>
        <a:lstStyle/>
        <a:p>
          <a:pPr marL="114300" lvl="1" indent="-114300" algn="l" defTabSz="533400">
            <a:lnSpc>
              <a:spcPct val="90000"/>
            </a:lnSpc>
            <a:spcBef>
              <a:spcPct val="0"/>
            </a:spcBef>
            <a:spcAft>
              <a:spcPct val="15000"/>
            </a:spcAft>
            <a:buChar char="••"/>
          </a:pPr>
          <a:endParaRPr lang="ru-RU" sz="1200" kern="1200" dirty="0"/>
        </a:p>
        <a:p>
          <a:pPr marL="114300" lvl="1" indent="-114300" algn="l" defTabSz="533400">
            <a:lnSpc>
              <a:spcPct val="90000"/>
            </a:lnSpc>
            <a:spcBef>
              <a:spcPct val="0"/>
            </a:spcBef>
            <a:spcAft>
              <a:spcPct val="15000"/>
            </a:spcAft>
            <a:buChar char="••"/>
          </a:pPr>
          <a:r>
            <a:rPr lang="ru-RU" sz="1200" b="1" kern="1200" dirty="0">
              <a:latin typeface="Times New Roman" panose="02020603050405020304" pitchFamily="18" charset="0"/>
              <a:cs typeface="Times New Roman" panose="02020603050405020304" pitchFamily="18" charset="0"/>
            </a:rPr>
            <a:t>Для заключения трудового договора о работе по совместительству с другим работодателем работник представляет справку о характере и условиях труда по основному месту работы (место работы, должность, условия труда).</a:t>
          </a:r>
        </a:p>
      </dsp:txBody>
      <dsp:txXfrm rot="-5400000">
        <a:off x="970973" y="3016713"/>
        <a:ext cx="7674274" cy="1251821"/>
      </dsp:txXfrm>
    </dsp:sp>
    <dsp:sp modelId="{899DBDE9-4FF0-4B00-9696-60FCEB489CC9}">
      <dsp:nvSpPr>
        <dsp:cNvPr id="0" name=""/>
        <dsp:cNvSpPr/>
      </dsp:nvSpPr>
      <dsp:spPr>
        <a:xfrm>
          <a:off x="149" y="3179737"/>
          <a:ext cx="970674" cy="924714"/>
        </a:xfrm>
        <a:prstGeom prst="roundRect">
          <a:avLst/>
        </a:prstGeom>
        <a:solidFill>
          <a:schemeClr val="lt1">
            <a:hueOff val="0"/>
            <a:satOff val="0"/>
            <a:lumOff val="0"/>
            <a:alphaOff val="0"/>
          </a:schemeClr>
        </a:solid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64770" rIns="129540" bIns="64770" numCol="1" spcCol="1270" anchor="ctr" anchorCtr="0">
          <a:noAutofit/>
        </a:bodyPr>
        <a:lstStyle/>
        <a:p>
          <a:pPr lvl="0" algn="ctr" defTabSz="1511300">
            <a:lnSpc>
              <a:spcPct val="90000"/>
            </a:lnSpc>
            <a:spcBef>
              <a:spcPct val="0"/>
            </a:spcBef>
            <a:spcAft>
              <a:spcPct val="35000"/>
            </a:spcAft>
          </a:pPr>
          <a:r>
            <a:rPr lang="ru-RU" sz="3400" kern="1200" dirty="0" smtClean="0"/>
            <a:t>4</a:t>
          </a:r>
          <a:endParaRPr lang="ru-RU" sz="3400" kern="1200" dirty="0"/>
        </a:p>
      </dsp:txBody>
      <dsp:txXfrm>
        <a:off x="45290" y="3224878"/>
        <a:ext cx="880392" cy="8344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E22B8-E640-48BC-AF8C-9BE5755AAC73}">
      <dsp:nvSpPr>
        <dsp:cNvPr id="0" name=""/>
        <dsp:cNvSpPr/>
      </dsp:nvSpPr>
      <dsp:spPr>
        <a:xfrm rot="5400000">
          <a:off x="-387662" y="392884"/>
          <a:ext cx="2584417" cy="1809092"/>
        </a:xfrm>
        <a:prstGeom prst="chevron">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ru-RU" sz="3500" kern="1200" dirty="0" smtClean="0"/>
            <a:t>1</a:t>
          </a:r>
          <a:endParaRPr lang="ru-RU" sz="3500" kern="1200" dirty="0"/>
        </a:p>
      </dsp:txBody>
      <dsp:txXfrm rot="-5400000">
        <a:off x="1" y="909767"/>
        <a:ext cx="1809092" cy="775325"/>
      </dsp:txXfrm>
    </dsp:sp>
    <dsp:sp modelId="{F7F31437-D129-4D6E-9A96-BF6424E84BCB}">
      <dsp:nvSpPr>
        <dsp:cNvPr id="0" name=""/>
        <dsp:cNvSpPr/>
      </dsp:nvSpPr>
      <dsp:spPr>
        <a:xfrm rot="5400000">
          <a:off x="4315171" y="-2500857"/>
          <a:ext cx="1679871" cy="6692029"/>
        </a:xfrm>
        <a:prstGeom prst="round2Same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ru-RU" sz="1400" kern="1200" dirty="0" smtClean="0">
              <a:latin typeface="Times New Roman" pitchFamily="18" charset="0"/>
              <a:cs typeface="Times New Roman" pitchFamily="18" charset="0"/>
            </a:rPr>
            <a:t>  </a:t>
          </a:r>
          <a:r>
            <a:rPr lang="ru-RU" sz="1400" b="1" kern="1200" dirty="0" smtClean="0">
              <a:latin typeface="Times New Roman" pitchFamily="18" charset="0"/>
              <a:cs typeface="Times New Roman" pitchFamily="18" charset="0"/>
            </a:rPr>
            <a:t>Не допускается расторжение трудового договора по инициативе работодателя в период временной нетрудоспособности и пребывания работника в отпуске, за исключением случаев, предусмотренных подпунктами 1), 18), 20) и 23) пункта 1 статьи 52 настоящего Кодекса.</a:t>
          </a:r>
          <a:endParaRPr lang="ru-RU" sz="1400" b="1" kern="1200" dirty="0"/>
        </a:p>
      </dsp:txBody>
      <dsp:txXfrm rot="-5400000">
        <a:off x="1809093" y="87226"/>
        <a:ext cx="6610024" cy="1515861"/>
      </dsp:txXfrm>
    </dsp:sp>
    <dsp:sp modelId="{B5BE2FEA-FD5C-439E-B1A3-24D2C893248D}">
      <dsp:nvSpPr>
        <dsp:cNvPr id="0" name=""/>
        <dsp:cNvSpPr/>
      </dsp:nvSpPr>
      <dsp:spPr>
        <a:xfrm rot="5400000">
          <a:off x="-387662" y="2694567"/>
          <a:ext cx="2584417" cy="1809092"/>
        </a:xfrm>
        <a:prstGeom prst="chevron">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ru-RU" sz="3500" kern="1200" dirty="0" smtClean="0"/>
            <a:t>2</a:t>
          </a:r>
          <a:endParaRPr lang="ru-RU" sz="3500" kern="1200" dirty="0"/>
        </a:p>
      </dsp:txBody>
      <dsp:txXfrm rot="-5400000">
        <a:off x="1" y="3211450"/>
        <a:ext cx="1809092" cy="775325"/>
      </dsp:txXfrm>
    </dsp:sp>
    <dsp:sp modelId="{59053AA2-8AC9-45C5-8F9F-B50628DE855E}">
      <dsp:nvSpPr>
        <dsp:cNvPr id="0" name=""/>
        <dsp:cNvSpPr/>
      </dsp:nvSpPr>
      <dsp:spPr>
        <a:xfrm rot="5400000">
          <a:off x="4315171" y="-199174"/>
          <a:ext cx="1679871" cy="6692029"/>
        </a:xfrm>
        <a:prstGeom prst="round2Same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endParaRPr lang="ru-RU" sz="1400" kern="1200" dirty="0"/>
        </a:p>
        <a:p>
          <a:pPr marL="114300" lvl="1" indent="-114300" algn="l" defTabSz="622300">
            <a:lnSpc>
              <a:spcPct val="90000"/>
            </a:lnSpc>
            <a:spcBef>
              <a:spcPct val="0"/>
            </a:spcBef>
            <a:spcAft>
              <a:spcPct val="15000"/>
            </a:spcAft>
            <a:buChar char="••"/>
          </a:pPr>
          <a:r>
            <a:rPr lang="ru-RU" sz="1400" b="1" kern="1200" dirty="0" smtClean="0">
              <a:latin typeface="Times New Roman" panose="02020603050405020304" pitchFamily="18" charset="0"/>
              <a:cs typeface="Times New Roman" panose="02020603050405020304" pitchFamily="18" charset="0"/>
            </a:rPr>
            <a:t>Расторжение трудового договора по инициативе работодателя по основаниям, предусмотренным подпунктами 2) и 3) пункта 1 статьи 52 настоящего Кодекса, не допускается с беременными женщинами, предоставившими работодателю справку о беременности, женщинами, имеющими детей в возрасте до трех лет, одинокими матерями, воспитывающими ребенка в возрасте до четырнадцати лет (ребенка-инвалида до восемнадцати лет), иными лицами, воспитывающими указанную категорию детей без матери.</a:t>
          </a:r>
          <a:endParaRPr lang="ru-RU" sz="1400" kern="1200" dirty="0"/>
        </a:p>
        <a:p>
          <a:pPr marL="114300" lvl="1" indent="-114300" algn="l" defTabSz="577850">
            <a:lnSpc>
              <a:spcPct val="90000"/>
            </a:lnSpc>
            <a:spcBef>
              <a:spcPct val="0"/>
            </a:spcBef>
            <a:spcAft>
              <a:spcPct val="15000"/>
            </a:spcAft>
            <a:buChar char="••"/>
          </a:pPr>
          <a:endParaRPr lang="ru-RU" sz="1300" kern="1200" dirty="0"/>
        </a:p>
      </dsp:txBody>
      <dsp:txXfrm rot="-5400000">
        <a:off x="1809093" y="2388909"/>
        <a:ext cx="6610024" cy="1515861"/>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pPr/>
              <a:t>10/27/2022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pPr/>
              <a:t>10/27/2022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pPr/>
              <a:t>10/27/2022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369401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smtClean="0"/>
              <a:t>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smtClean="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smtClean="0"/>
              <a:t>Click to edit Master text styles</a:t>
            </a:r>
          </a:p>
        </p:txBody>
      </p:sp>
    </p:spTree>
    <p:extLst>
      <p:ext uri="{BB962C8B-B14F-4D97-AF65-F5344CB8AC3E}">
        <p14:creationId xmlns:p14="http://schemas.microsoft.com/office/powerpoint/2010/main" val="232681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8DCCD61-643D-44A5-A450-3A42A50CBC1E}" type="datetimeFigureOut">
              <a:rPr lang="en-US" smtClean="0"/>
              <a:pPr/>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pPr/>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8DCCD61-643D-44A5-A450-3A42A50CBC1E}" type="datetimeFigureOut">
              <a:rPr lang="en-US" smtClean="0"/>
              <a:pPr/>
              <a:t>10/27/2022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778790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8DCCD61-643D-44A5-A450-3A42A50CBC1E}" type="datetimeFigureOut">
              <a:rPr lang="en-US" smtClean="0"/>
              <a:pPr/>
              <a:t>10/27/2022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8DCCD61-643D-44A5-A450-3A42A50CBC1E}" type="datetimeFigureOut">
              <a:rPr lang="en-US" smtClean="0"/>
              <a:pPr/>
              <a:t>10/27/2022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pPr/>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pPr/>
              <a:t>10/27/2022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pPr/>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free-powerpoint-templates-design.com/free-powerpoint-templates-design" TargetMode="External"/><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hyperlink" Target="http://online.zakon.kz/Document/?doc_id=34389133" TargetMode="Externa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jpeg"/><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online.zakon.kz/Document/?doc_id=31577399#sub_id=970000"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online.zakon.kz/Document/?doc_id=39234177" TargetMode="External"/><Relationship Id="rId2" Type="http://schemas.openxmlformats.org/officeDocument/2006/relationships/hyperlink" Target="http://online.zakon.kz/Document/?doc_id=3684289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rotWithShape="1">
          <a:blip r:embed="rId2" cstate="print">
            <a:extLst>
              <a:ext uri="{28A0092B-C50C-407E-A947-70E740481C1C}">
                <a14:useLocalDpi xmlns:a14="http://schemas.microsoft.com/office/drawing/2010/main" val="0"/>
              </a:ext>
            </a:extLst>
          </a:blip>
          <a:srcRect b="18719"/>
          <a:stretch/>
        </p:blipFill>
        <p:spPr>
          <a:xfrm>
            <a:off x="2922623" y="2000240"/>
            <a:ext cx="6221377" cy="4857760"/>
          </a:xfrm>
          <a:prstGeom prst="rect">
            <a:avLst/>
          </a:prstGeom>
        </p:spPr>
      </p:pic>
      <p:sp>
        <p:nvSpPr>
          <p:cNvPr id="5" name="TextBox 1"/>
          <p:cNvSpPr txBox="1">
            <a:spLocks noChangeArrowheads="1"/>
          </p:cNvSpPr>
          <p:nvPr/>
        </p:nvSpPr>
        <p:spPr bwMode="auto">
          <a:xfrm>
            <a:off x="357158" y="642918"/>
            <a:ext cx="4248472" cy="2123658"/>
          </a:xfrm>
          <a:prstGeom prst="rect">
            <a:avLst/>
          </a:prstGeom>
          <a:noFill/>
          <a:ln w="9525">
            <a:noFill/>
            <a:miter lim="800000"/>
            <a:headEnd/>
            <a:tailEnd/>
          </a:ln>
        </p:spPr>
        <p:txBody>
          <a:bodyPr wrap="square">
            <a:spAutoFit/>
          </a:bodyPr>
          <a:lstStyle/>
          <a:p>
            <a:pPr algn="ctr"/>
            <a:r>
              <a:rPr lang="ru-RU" sz="3200" b="1" dirty="0" smtClean="0">
                <a:latin typeface="Times New Roman" pitchFamily="18" charset="0"/>
                <a:cs typeface="Times New Roman" pitchFamily="18" charset="0"/>
              </a:rPr>
              <a:t>Трудовые </a:t>
            </a:r>
            <a:r>
              <a:rPr lang="ru-RU" sz="3200" b="1" dirty="0" smtClean="0">
                <a:latin typeface="Times New Roman" pitchFamily="18" charset="0"/>
                <a:cs typeface="Times New Roman" pitchFamily="18" charset="0"/>
              </a:rPr>
              <a:t>договоры</a:t>
            </a:r>
            <a:endParaRPr lang="ru-RU" sz="3200" b="1" dirty="0" smtClean="0">
              <a:latin typeface="Times New Roman" pitchFamily="18" charset="0"/>
              <a:cs typeface="Times New Roman" pitchFamily="18" charset="0"/>
            </a:endParaRPr>
          </a:p>
          <a:p>
            <a:pPr algn="ctr"/>
            <a:r>
              <a:rPr lang="ru-RU" sz="3200" b="1" dirty="0" smtClean="0">
                <a:latin typeface="Times New Roman" pitchFamily="18" charset="0"/>
                <a:cs typeface="Times New Roman" pitchFamily="18" charset="0"/>
              </a:rPr>
              <a:t>Трудовые отношения. Ответственность </a:t>
            </a:r>
          </a:p>
          <a:p>
            <a:pPr algn="ctr"/>
            <a:r>
              <a:rPr lang="ru-RU" sz="3200" b="1" dirty="0" smtClean="0">
                <a:latin typeface="Times New Roman" pitchFamily="18" charset="0"/>
                <a:cs typeface="Times New Roman" pitchFamily="18" charset="0"/>
              </a:rPr>
              <a:t>руководителя</a:t>
            </a:r>
            <a:r>
              <a:rPr lang="ru-RU" sz="3600" dirty="0" smtClean="0"/>
              <a:t>.</a:t>
            </a:r>
            <a:endParaRPr lang="en-US" altLang="ko-KR" sz="3600" b="1" dirty="0" smtClean="0">
              <a:solidFill>
                <a:schemeClr val="tx1">
                  <a:lumMod val="75000"/>
                  <a:lumOff val="25000"/>
                </a:schemeClr>
              </a:solidFill>
              <a:latin typeface="Arial" pitchFamily="34" charset="0"/>
              <a:ea typeface="맑은 고딕" pitchFamily="50" charset="-127"/>
              <a:cs typeface="Arial" pitchFamily="34" charset="0"/>
            </a:endParaRPr>
          </a:p>
        </p:txBody>
      </p:sp>
      <p:sp>
        <p:nvSpPr>
          <p:cNvPr id="7" name="TextBox 6">
            <a:hlinkClick r:id="rId3"/>
          </p:cNvPr>
          <p:cNvSpPr txBox="1"/>
          <p:nvPr/>
        </p:nvSpPr>
        <p:spPr>
          <a:xfrm>
            <a:off x="0" y="6597932"/>
            <a:ext cx="9144000" cy="215444"/>
          </a:xfrm>
          <a:prstGeom prst="rect">
            <a:avLst/>
          </a:prstGeom>
          <a:noFill/>
        </p:spPr>
        <p:txBody>
          <a:bodyPr wrap="square" rtlCol="0">
            <a:spAutoFit/>
          </a:bodyPr>
          <a:lstStyle/>
          <a:p>
            <a:pPr algn="ctr"/>
            <a:r>
              <a:rPr lang="en-US" altLang="ko-KR" sz="800" dirty="0" smtClean="0">
                <a:solidFill>
                  <a:schemeClr val="bg1"/>
                </a:solidFill>
                <a:latin typeface="Arial" pitchFamily="34" charset="0"/>
                <a:cs typeface="Arial" pitchFamily="34" charset="0"/>
              </a:rPr>
              <a:t>ALLPPT.com _ Free PowerPoint Templates, Diagrams and Charts</a:t>
            </a:r>
            <a:endParaRPr lang="ko-KR" altLang="en-US" sz="800" dirty="0">
              <a:solidFill>
                <a:schemeClr val="bg1"/>
              </a:solidFill>
              <a:latin typeface="Arial" pitchFamily="34" charset="0"/>
              <a:cs typeface="Arial" pitchFamily="34" charset="0"/>
            </a:endParaRPr>
          </a:p>
        </p:txBody>
      </p:sp>
      <p:sp>
        <p:nvSpPr>
          <p:cNvPr id="2" name="Прямоугольник 1"/>
          <p:cNvSpPr/>
          <p:nvPr/>
        </p:nvSpPr>
        <p:spPr>
          <a:xfrm>
            <a:off x="357158" y="5398383"/>
            <a:ext cx="1982594" cy="1200329"/>
          </a:xfrm>
          <a:prstGeom prst="rect">
            <a:avLst/>
          </a:prstGeom>
        </p:spPr>
        <p:txBody>
          <a:bodyPr wrap="square">
            <a:spAutoFit/>
          </a:bodyPr>
          <a:lstStyle/>
          <a:p>
            <a:pPr algn="ctr">
              <a:spcAft>
                <a:spcPts val="0"/>
              </a:spcAft>
            </a:pPr>
            <a:r>
              <a:rPr lang="ru-RU"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(с </a:t>
            </a:r>
            <a:r>
              <a:rPr lang="ru-RU" i="1" u="sng" dirty="0">
                <a:solidFill>
                  <a:srgbClr val="000000"/>
                </a:solidFill>
                <a:latin typeface="Times New Roman" panose="02020603050405020304" pitchFamily="18" charset="0"/>
                <a:ea typeface="Times New Roman" panose="02020603050405020304" pitchFamily="18" charset="0"/>
                <a:hlinkClick r:id="rId4"/>
              </a:rPr>
              <a:t>изменениями и дополнениями</a:t>
            </a:r>
            <a:r>
              <a:rPr lang="ru-RU"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по состоянию на </a:t>
            </a:r>
            <a:endParaRPr lang="ru-RU"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ctr">
              <a:spcAft>
                <a:spcPts val="0"/>
              </a:spcAft>
            </a:pPr>
            <a:r>
              <a:rPr lang="ru-RU" i="1"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04.09.2022 </a:t>
            </a:r>
            <a:r>
              <a:rPr lang="ru-RU" i="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г.)</a:t>
            </a:r>
            <a:endParaRPr lang="en-US"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412217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graphicFrame>
        <p:nvGraphicFramePr>
          <p:cNvPr id="5" name="Схема 4"/>
          <p:cNvGraphicFramePr/>
          <p:nvPr>
            <p:extLst>
              <p:ext uri="{D42A27DB-BD31-4B8C-83A1-F6EECF244321}">
                <p14:modId xmlns:p14="http://schemas.microsoft.com/office/powerpoint/2010/main" val="2153506507"/>
              </p:ext>
            </p:extLst>
          </p:nvPr>
        </p:nvGraphicFramePr>
        <p:xfrm>
          <a:off x="323528" y="260648"/>
          <a:ext cx="8712968" cy="4336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Рисунок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5720" y="4643446"/>
            <a:ext cx="3384376" cy="2004417"/>
          </a:xfrm>
          <a:prstGeom prst="rect">
            <a:avLst/>
          </a:prstGeom>
        </p:spPr>
      </p:pic>
      <p:sp>
        <p:nvSpPr>
          <p:cNvPr id="7" name="Прямоугольник 6"/>
          <p:cNvSpPr/>
          <p:nvPr/>
        </p:nvSpPr>
        <p:spPr>
          <a:xfrm>
            <a:off x="4143372" y="5000636"/>
            <a:ext cx="4572000" cy="1200329"/>
          </a:xfrm>
          <a:prstGeom prst="rect">
            <a:avLst/>
          </a:prstGeom>
        </p:spPr>
        <p:txBody>
          <a:bodyPr>
            <a:spAutoFit/>
          </a:bodyPr>
          <a:lstStyle/>
          <a:p>
            <a:pPr algn="ctr"/>
            <a:r>
              <a:rPr lang="kk-KZ" sz="2400" dirty="0" smtClean="0">
                <a:solidFill>
                  <a:srgbClr val="FF0000"/>
                </a:solidFill>
              </a:rPr>
              <a:t>!!! Напоминание : Трудовой </a:t>
            </a:r>
          </a:p>
          <a:p>
            <a:pPr algn="ctr"/>
            <a:r>
              <a:rPr lang="kk-KZ" sz="2400" dirty="0" smtClean="0">
                <a:solidFill>
                  <a:srgbClr val="FF0000"/>
                </a:solidFill>
              </a:rPr>
              <a:t>договор может заключаться</a:t>
            </a:r>
          </a:p>
          <a:p>
            <a:pPr algn="ctr"/>
            <a:r>
              <a:rPr lang="kk-KZ" sz="2400" dirty="0" smtClean="0">
                <a:solidFill>
                  <a:srgbClr val="FF0000"/>
                </a:solidFill>
              </a:rPr>
              <a:t> в электронном виде.</a:t>
            </a:r>
            <a:endParaRPr lang="ru-RU"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858280" cy="1069514"/>
          </a:xfrm>
        </p:spPr>
        <p:txBody>
          <a:bodyPr/>
          <a:lstStyle/>
          <a:p>
            <a:pPr algn="ctr"/>
            <a:r>
              <a:rPr lang="ru-RU" sz="3200" dirty="0" smtClean="0">
                <a:latin typeface="Times New Roman" pitchFamily="18" charset="0"/>
                <a:cs typeface="Times New Roman" pitchFamily="18" charset="0"/>
              </a:rPr>
              <a:t>Статья 49. Основания прекращения трудового договора</a:t>
            </a:r>
            <a:endParaRPr lang="ru-RU" sz="3200" dirty="0"/>
          </a:p>
        </p:txBody>
      </p:sp>
      <p:sp>
        <p:nvSpPr>
          <p:cNvPr id="4" name="Содержимое 3"/>
          <p:cNvSpPr>
            <a:spLocks noGrp="1"/>
          </p:cNvSpPr>
          <p:nvPr>
            <p:ph idx="10"/>
          </p:nvPr>
        </p:nvSpPr>
        <p:spPr>
          <a:xfrm>
            <a:off x="1357290" y="1500174"/>
            <a:ext cx="7215238" cy="4147865"/>
          </a:xfrm>
        </p:spPr>
        <p:txBody>
          <a:bodyPr/>
          <a:lstStyle/>
          <a:p>
            <a:pPr fontAlgn="base"/>
            <a:r>
              <a:rPr lang="ru-RU" sz="1800" b="1" dirty="0" smtClean="0">
                <a:solidFill>
                  <a:srgbClr val="000000"/>
                </a:solidFill>
                <a:latin typeface="Times New Roman" panose="02020603050405020304" pitchFamily="18" charset="0"/>
                <a:cs typeface="Times New Roman" panose="02020603050405020304" pitchFamily="18" charset="0"/>
              </a:rPr>
              <a:t>Основаниями прекращения трудового договора являются:</a:t>
            </a:r>
          </a:p>
          <a:p>
            <a:pPr fontAlgn="base"/>
            <a:r>
              <a:rPr lang="ru-RU" sz="1800" b="1" dirty="0" smtClean="0">
                <a:solidFill>
                  <a:srgbClr val="000000"/>
                </a:solidFill>
                <a:latin typeface="Times New Roman" panose="02020603050405020304" pitchFamily="18" charset="0"/>
                <a:cs typeface="Times New Roman" panose="02020603050405020304" pitchFamily="18" charset="0"/>
              </a:rPr>
              <a:t>1) расторжение трудового договора по соглашению сторон;</a:t>
            </a:r>
          </a:p>
          <a:p>
            <a:pPr fontAlgn="base"/>
            <a:r>
              <a:rPr lang="ru-RU" sz="1800" b="1" dirty="0" smtClean="0">
                <a:solidFill>
                  <a:srgbClr val="000000"/>
                </a:solidFill>
                <a:latin typeface="Times New Roman" panose="02020603050405020304" pitchFamily="18" charset="0"/>
                <a:cs typeface="Times New Roman" panose="02020603050405020304" pitchFamily="18" charset="0"/>
              </a:rPr>
              <a:t>2) истечение срока трудового договора;</a:t>
            </a:r>
          </a:p>
          <a:p>
            <a:pPr fontAlgn="base"/>
            <a:r>
              <a:rPr lang="ru-RU" sz="1800" b="1" dirty="0" smtClean="0">
                <a:solidFill>
                  <a:srgbClr val="000000"/>
                </a:solidFill>
                <a:latin typeface="Times New Roman" panose="02020603050405020304" pitchFamily="18" charset="0"/>
                <a:cs typeface="Times New Roman" panose="02020603050405020304" pitchFamily="18" charset="0"/>
              </a:rPr>
              <a:t>3) расторжение трудового договора по инициативе работодателя;</a:t>
            </a:r>
          </a:p>
          <a:p>
            <a:pPr fontAlgn="base"/>
            <a:r>
              <a:rPr lang="ru-RU" sz="1800" b="1" dirty="0" smtClean="0">
                <a:solidFill>
                  <a:srgbClr val="000000"/>
                </a:solidFill>
                <a:latin typeface="Times New Roman" panose="02020603050405020304" pitchFamily="18" charset="0"/>
                <a:cs typeface="Times New Roman" panose="02020603050405020304" pitchFamily="18" charset="0"/>
              </a:rPr>
              <a:t>4) в связи с переводом работника к другому работодателю</a:t>
            </a:r>
          </a:p>
          <a:p>
            <a:pPr fontAlgn="base"/>
            <a:r>
              <a:rPr lang="ru-RU" sz="1800" b="1" dirty="0" smtClean="0">
                <a:solidFill>
                  <a:srgbClr val="000000"/>
                </a:solidFill>
                <a:latin typeface="Times New Roman" panose="02020603050405020304" pitchFamily="18" charset="0"/>
                <a:cs typeface="Times New Roman" panose="02020603050405020304" pitchFamily="18" charset="0"/>
              </a:rPr>
              <a:t>5) расторжение трудового договора по инициативе работника;</a:t>
            </a:r>
          </a:p>
          <a:p>
            <a:pPr fontAlgn="base"/>
            <a:r>
              <a:rPr lang="ru-RU" sz="1800" b="1" dirty="0" smtClean="0">
                <a:solidFill>
                  <a:srgbClr val="000000"/>
                </a:solidFill>
                <a:latin typeface="Times New Roman" panose="02020603050405020304" pitchFamily="18" charset="0"/>
                <a:cs typeface="Times New Roman" panose="02020603050405020304" pitchFamily="18" charset="0"/>
              </a:rPr>
              <a:t>6) обстоятельства, не зависящие от воли сторон;</a:t>
            </a:r>
          </a:p>
          <a:p>
            <a:pPr fontAlgn="base"/>
            <a:r>
              <a:rPr lang="ru-RU" sz="1800" b="1" dirty="0" smtClean="0">
                <a:solidFill>
                  <a:srgbClr val="000000"/>
                </a:solidFill>
                <a:latin typeface="Times New Roman" panose="02020603050405020304" pitchFamily="18" charset="0"/>
                <a:cs typeface="Times New Roman" panose="02020603050405020304" pitchFamily="18" charset="0"/>
              </a:rPr>
              <a:t>7) отказ работника от продолжения трудовых отношений;</a:t>
            </a:r>
          </a:p>
          <a:p>
            <a:pPr fontAlgn="base"/>
            <a:r>
              <a:rPr lang="ru-RU" sz="1800" b="1" dirty="0" smtClean="0">
                <a:solidFill>
                  <a:srgbClr val="000000"/>
                </a:solidFill>
                <a:latin typeface="Times New Roman" panose="02020603050405020304" pitchFamily="18" charset="0"/>
                <a:cs typeface="Times New Roman" panose="02020603050405020304" pitchFamily="18" charset="0"/>
              </a:rPr>
              <a:t>8) переход работника на выборную работу (должность) или назначение его на должность, исключающую возможность продолжения трудовых отношений, кроме случаев, предусмотренных законами Республики Казахстан;</a:t>
            </a:r>
          </a:p>
          <a:p>
            <a:pPr fontAlgn="base"/>
            <a:r>
              <a:rPr lang="ru-RU" sz="1800" b="1" dirty="0" smtClean="0">
                <a:solidFill>
                  <a:srgbClr val="000000"/>
                </a:solidFill>
                <a:latin typeface="Times New Roman" panose="02020603050405020304" pitchFamily="18" charset="0"/>
                <a:cs typeface="Times New Roman" panose="02020603050405020304" pitchFamily="18" charset="0"/>
              </a:rPr>
              <a:t>9) нарушение условий заключения трудового договора.</a:t>
            </a:r>
          </a:p>
          <a:p>
            <a:endParaRPr lang="ru-RU" sz="1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1069514"/>
          </a:xfrm>
        </p:spPr>
        <p:txBody>
          <a:bodyPr/>
          <a:lstStyle/>
          <a:p>
            <a:pPr algn="ctr"/>
            <a:r>
              <a:rPr lang="ru-RU" sz="3200" dirty="0" smtClean="0">
                <a:solidFill>
                  <a:srgbClr val="1E1E1E"/>
                </a:solidFill>
                <a:latin typeface="Times New Roman" pitchFamily="18" charset="0"/>
                <a:cs typeface="Times New Roman" pitchFamily="18" charset="0"/>
              </a:rPr>
              <a:t>Статья 52. Основания расторжения трудового договора по инициативе работодателя</a:t>
            </a:r>
            <a:endParaRPr lang="ru-RU" sz="3200" dirty="0"/>
          </a:p>
        </p:txBody>
      </p:sp>
      <p:sp>
        <p:nvSpPr>
          <p:cNvPr id="4" name="Содержимое 3"/>
          <p:cNvSpPr>
            <a:spLocks noGrp="1"/>
          </p:cNvSpPr>
          <p:nvPr>
            <p:ph idx="10"/>
          </p:nvPr>
        </p:nvSpPr>
        <p:spPr>
          <a:xfrm>
            <a:off x="1214414" y="1142984"/>
            <a:ext cx="7929586" cy="4147865"/>
          </a:xfrm>
        </p:spPr>
        <p:txBody>
          <a:bodyPr/>
          <a:lstStyle/>
          <a:p>
            <a:pPr algn="just" fontAlgn="base"/>
            <a:r>
              <a:rPr lang="ru-RU" sz="1800" b="1" dirty="0" smtClean="0">
                <a:solidFill>
                  <a:srgbClr val="000000"/>
                </a:solidFill>
                <a:latin typeface="Times New Roman" pitchFamily="18" charset="0"/>
                <a:cs typeface="Times New Roman" pitchFamily="18" charset="0"/>
              </a:rPr>
              <a:t> 1. Трудовой договор с работником по инициативе работодателя может быть расторгнут в случаях:</a:t>
            </a:r>
          </a:p>
          <a:p>
            <a:pPr algn="just" fontAlgn="base"/>
            <a:r>
              <a:rPr lang="ru-RU" sz="1800" b="1" dirty="0" smtClean="0">
                <a:solidFill>
                  <a:srgbClr val="000000"/>
                </a:solidFill>
                <a:latin typeface="Times New Roman" pitchFamily="18" charset="0"/>
                <a:cs typeface="Times New Roman" pitchFamily="18" charset="0"/>
              </a:rPr>
              <a:t>1) ликвидации работодателя - юридического лица либо прекращения деятельности работодателя - физического лица;</a:t>
            </a:r>
          </a:p>
          <a:p>
            <a:pPr algn="just" fontAlgn="base"/>
            <a:r>
              <a:rPr lang="ru-RU" sz="1800" b="1" dirty="0" smtClean="0">
                <a:solidFill>
                  <a:srgbClr val="000000"/>
                </a:solidFill>
                <a:latin typeface="Times New Roman" pitchFamily="18" charset="0"/>
                <a:cs typeface="Times New Roman" pitchFamily="18" charset="0"/>
              </a:rPr>
              <a:t>2) сокращения численности или штата работников;  </a:t>
            </a:r>
          </a:p>
          <a:p>
            <a:pPr algn="just" fontAlgn="base"/>
            <a:r>
              <a:rPr lang="ru-RU" sz="1800" b="1" dirty="0" smtClean="0">
                <a:solidFill>
                  <a:srgbClr val="000000"/>
                </a:solidFill>
                <a:latin typeface="Times New Roman" pitchFamily="18" charset="0"/>
                <a:cs typeface="Times New Roman" pitchFamily="18" charset="0"/>
              </a:rPr>
              <a:t>3) снижения объема производства, выполняемых работ и оказываемых услуг, повлекшего ухудшение экономического состояния работодателя;  </a:t>
            </a:r>
          </a:p>
          <a:p>
            <a:pPr algn="just" fontAlgn="base"/>
            <a:r>
              <a:rPr lang="ru-RU" sz="1800" b="1" dirty="0" smtClean="0">
                <a:solidFill>
                  <a:srgbClr val="000000"/>
                </a:solidFill>
                <a:latin typeface="Times New Roman" pitchFamily="18" charset="0"/>
                <a:cs typeface="Times New Roman" pitchFamily="18" charset="0"/>
              </a:rPr>
              <a:t> 4) несоответствия работника занимаемой должности или выполняемой работе вследствие недостаточной квалификации, подтвержденной результатами аттестации;  </a:t>
            </a:r>
          </a:p>
          <a:p>
            <a:pPr algn="just" fontAlgn="base"/>
            <a:r>
              <a:rPr lang="ru-RU" sz="1800" b="1" dirty="0" smtClean="0">
                <a:solidFill>
                  <a:srgbClr val="000000"/>
                </a:solidFill>
                <a:latin typeface="Times New Roman" pitchFamily="18" charset="0"/>
                <a:cs typeface="Times New Roman" pitchFamily="18" charset="0"/>
              </a:rPr>
              <a:t>5) повторного </a:t>
            </a:r>
            <a:r>
              <a:rPr lang="ru-RU" sz="1800" b="1" dirty="0" err="1" smtClean="0">
                <a:solidFill>
                  <a:srgbClr val="000000"/>
                </a:solidFill>
                <a:latin typeface="Times New Roman" pitchFamily="18" charset="0"/>
                <a:cs typeface="Times New Roman" pitchFamily="18" charset="0"/>
              </a:rPr>
              <a:t>непрохождения</a:t>
            </a:r>
            <a:r>
              <a:rPr lang="ru-RU" sz="1800" b="1" dirty="0" smtClean="0">
                <a:solidFill>
                  <a:srgbClr val="000000"/>
                </a:solidFill>
                <a:latin typeface="Times New Roman" pitchFamily="18" charset="0"/>
                <a:cs typeface="Times New Roman" pitchFamily="18" charset="0"/>
              </a:rPr>
              <a:t> проверки знаний по вопросам безопасности и охраны труда или промышленной безопасности работником, руководителем и лицом, ответственным за обеспечение безопасности и охраны труда;</a:t>
            </a:r>
            <a:endParaRPr lang="ru-RU" sz="1800" b="1" dirty="0" smtClean="0">
              <a:latin typeface="Times New Roman" pitchFamily="18" charset="0"/>
              <a:cs typeface="Times New Roman" pitchFamily="18" charset="0"/>
            </a:endParaRPr>
          </a:p>
          <a:p>
            <a:endParaRPr lang="ru-RU" sz="1800" b="1"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0"/>
          </p:nvPr>
        </p:nvSpPr>
        <p:spPr>
          <a:xfrm>
            <a:off x="1214414" y="1"/>
            <a:ext cx="7929586" cy="4143380"/>
          </a:xfrm>
        </p:spPr>
        <p:txBody>
          <a:bodyPr/>
          <a:lstStyle/>
          <a:p>
            <a:pPr algn="just" fontAlgn="base"/>
            <a:r>
              <a:rPr lang="ru-RU" sz="1600" b="1" dirty="0" smtClean="0">
                <a:solidFill>
                  <a:srgbClr val="000000"/>
                </a:solidFill>
                <a:latin typeface="Times New Roman" pitchFamily="18" charset="0"/>
                <a:cs typeface="Times New Roman" pitchFamily="18" charset="0"/>
              </a:rPr>
              <a:t>несоответствия работника занимаемой должности или выполняемой работе вследствие состояния здоровья, препятствующего продолжению данной работы и исключающего возможность ее продолжения;</a:t>
            </a:r>
          </a:p>
          <a:p>
            <a:pPr algn="just" fontAlgn="base"/>
            <a:r>
              <a:rPr lang="ru-RU" sz="1600" b="1" dirty="0" smtClean="0">
                <a:solidFill>
                  <a:srgbClr val="000000"/>
                </a:solidFill>
                <a:latin typeface="Times New Roman" pitchFamily="18" charset="0"/>
                <a:cs typeface="Times New Roman" pitchFamily="18" charset="0"/>
              </a:rPr>
              <a:t>7) отрицательного результата работы в период испытательного срока;</a:t>
            </a:r>
          </a:p>
          <a:p>
            <a:pPr algn="just" fontAlgn="base"/>
            <a:r>
              <a:rPr lang="ru-RU" sz="1600" b="1" dirty="0" smtClean="0">
                <a:solidFill>
                  <a:srgbClr val="000000"/>
                </a:solidFill>
                <a:latin typeface="Times New Roman" pitchFamily="18" charset="0"/>
                <a:cs typeface="Times New Roman" pitchFamily="18" charset="0"/>
              </a:rPr>
              <a:t>8) отсутствия работника на работе без уважительной причины в течение трех и более часов подряд за один рабочий день (рабочую смену);</a:t>
            </a:r>
          </a:p>
          <a:p>
            <a:pPr algn="just" fontAlgn="base"/>
            <a:r>
              <a:rPr lang="ru-RU" sz="1600" b="1" dirty="0" smtClean="0">
                <a:solidFill>
                  <a:srgbClr val="000000"/>
                </a:solidFill>
                <a:latin typeface="Times New Roman" pitchFamily="18" charset="0"/>
                <a:cs typeface="Times New Roman" pitchFamily="18" charset="0"/>
              </a:rPr>
              <a:t>9) нахождения работника на работе в состоянии алкогольного, наркотического, психотропного, </a:t>
            </a:r>
            <a:r>
              <a:rPr lang="ru-RU" sz="1600" b="1" dirty="0" err="1" smtClean="0">
                <a:solidFill>
                  <a:srgbClr val="000000"/>
                </a:solidFill>
                <a:latin typeface="Times New Roman" pitchFamily="18" charset="0"/>
                <a:cs typeface="Times New Roman" pitchFamily="18" charset="0"/>
              </a:rPr>
              <a:t>токсикоманического</a:t>
            </a:r>
            <a:r>
              <a:rPr lang="ru-RU" sz="1600" b="1" dirty="0" smtClean="0">
                <a:solidFill>
                  <a:srgbClr val="000000"/>
                </a:solidFill>
                <a:latin typeface="Times New Roman" pitchFamily="18" charset="0"/>
                <a:cs typeface="Times New Roman" pitchFamily="18" charset="0"/>
              </a:rPr>
              <a:t> опьянения (их аналогов), в том числе в случаях употребления в течение рабочего дня веществ, вызывающих состояние алкогольного, наркотического, </a:t>
            </a:r>
            <a:r>
              <a:rPr lang="ru-RU" sz="1600" b="1" dirty="0" err="1" smtClean="0">
                <a:solidFill>
                  <a:srgbClr val="000000"/>
                </a:solidFill>
                <a:latin typeface="Times New Roman" pitchFamily="18" charset="0"/>
                <a:cs typeface="Times New Roman" pitchFamily="18" charset="0"/>
              </a:rPr>
              <a:t>токсикоманического</a:t>
            </a:r>
            <a:r>
              <a:rPr lang="ru-RU" sz="1600" b="1" dirty="0" smtClean="0">
                <a:solidFill>
                  <a:srgbClr val="000000"/>
                </a:solidFill>
                <a:latin typeface="Times New Roman" pitchFamily="18" charset="0"/>
                <a:cs typeface="Times New Roman" pitchFamily="18" charset="0"/>
              </a:rPr>
              <a:t> опьянения (их аналогов);</a:t>
            </a:r>
          </a:p>
          <a:p>
            <a:pPr algn="just" fontAlgn="base"/>
            <a:r>
              <a:rPr lang="ru-RU" sz="1600" b="1" dirty="0" smtClean="0">
                <a:solidFill>
                  <a:srgbClr val="000000"/>
                </a:solidFill>
                <a:latin typeface="Times New Roman" pitchFamily="18" charset="0"/>
                <a:cs typeface="Times New Roman" pitchFamily="18" charset="0"/>
              </a:rPr>
              <a:t>10) отказа от прохождения медицинского освидетельствования для установления факта употребления веществ, вызывающих состояние алкогольного, наркотического, </a:t>
            </a:r>
            <a:r>
              <a:rPr lang="ru-RU" sz="1600" b="1" dirty="0" err="1" smtClean="0">
                <a:solidFill>
                  <a:srgbClr val="000000"/>
                </a:solidFill>
                <a:latin typeface="Times New Roman" pitchFamily="18" charset="0"/>
                <a:cs typeface="Times New Roman" pitchFamily="18" charset="0"/>
              </a:rPr>
              <a:t>токсикоманического</a:t>
            </a:r>
            <a:r>
              <a:rPr lang="ru-RU" sz="1600" b="1" dirty="0" smtClean="0">
                <a:solidFill>
                  <a:srgbClr val="000000"/>
                </a:solidFill>
                <a:latin typeface="Times New Roman" pitchFamily="18" charset="0"/>
                <a:cs typeface="Times New Roman" pitchFamily="18" charset="0"/>
              </a:rPr>
              <a:t> опьянения;</a:t>
            </a:r>
          </a:p>
          <a:p>
            <a:pPr algn="just" fontAlgn="base"/>
            <a:r>
              <a:rPr lang="ru-RU" sz="1600" b="1" dirty="0" smtClean="0">
                <a:solidFill>
                  <a:srgbClr val="000000"/>
                </a:solidFill>
                <a:latin typeface="Times New Roman" pitchFamily="18" charset="0"/>
                <a:cs typeface="Times New Roman" pitchFamily="18" charset="0"/>
              </a:rPr>
              <a:t>11) нарушения работником правил охраны труда или пожарной безопасности либо безопасности движения на транспорте, которое повлекло или могло повлечь тяжкие последствия для жизни и здоровья работников, включая производственные травмы и аварии;</a:t>
            </a:r>
          </a:p>
          <a:p>
            <a:pPr algn="just" fontAlgn="base"/>
            <a:r>
              <a:rPr lang="ru-RU" sz="1600" b="1" dirty="0" smtClean="0">
                <a:solidFill>
                  <a:srgbClr val="000000"/>
                </a:solidFill>
                <a:latin typeface="Times New Roman" pitchFamily="18" charset="0"/>
                <a:cs typeface="Times New Roman" pitchFamily="18" charset="0"/>
              </a:rPr>
              <a:t>12) совершения работником по месту работы хищения (в том числе мелкого) чужого имущества, умышленного его уничтожения или повреждения, установленного вступившим в законную силу приговором или постановлением суда;</a:t>
            </a:r>
            <a:endParaRPr lang="ru-RU" sz="1600" b="1"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0"/>
          </p:nvPr>
        </p:nvSpPr>
        <p:spPr>
          <a:xfrm>
            <a:off x="1214414" y="0"/>
            <a:ext cx="7715304" cy="4147865"/>
          </a:xfrm>
        </p:spPr>
        <p:txBody>
          <a:bodyPr/>
          <a:lstStyle/>
          <a:p>
            <a:pPr algn="just" fontAlgn="base"/>
            <a:r>
              <a:rPr lang="ru-RU" sz="1600" b="1" dirty="0" smtClean="0">
                <a:solidFill>
                  <a:srgbClr val="000000"/>
                </a:solidFill>
                <a:latin typeface="Times New Roman" pitchFamily="18" charset="0"/>
                <a:cs typeface="Times New Roman" pitchFamily="18" charset="0"/>
              </a:rPr>
              <a:t>13) совершения виновных действий или бездействия работника, обслуживающего денежные или товарные ценности, а также использующего свое служебное положение в своих интересах или в интересах третьего лица вопреки интересам работодателя взамен получения материальных или иных выгод для себя или других лиц, если эти действия или бездействие дают основания для утраты доверия к нему со стороны работодателя;</a:t>
            </a:r>
          </a:p>
          <a:p>
            <a:pPr algn="just" fontAlgn="base"/>
            <a:r>
              <a:rPr lang="ru-RU" sz="1600" b="1" dirty="0" smtClean="0">
                <a:solidFill>
                  <a:srgbClr val="000000"/>
                </a:solidFill>
                <a:latin typeface="Times New Roman" pitchFamily="18" charset="0"/>
                <a:cs typeface="Times New Roman" pitchFamily="18" charset="0"/>
              </a:rPr>
              <a:t>14) совершения работником, выполняющим воспитательные функции, аморального проступка, не совместимого с продолжением данной работы;</a:t>
            </a:r>
          </a:p>
          <a:p>
            <a:pPr algn="just" fontAlgn="base"/>
            <a:r>
              <a:rPr lang="ru-RU" sz="1600" b="1" dirty="0" smtClean="0">
                <a:solidFill>
                  <a:srgbClr val="000000"/>
                </a:solidFill>
                <a:latin typeface="Times New Roman" pitchFamily="18" charset="0"/>
                <a:cs typeface="Times New Roman" pitchFamily="18" charset="0"/>
              </a:rPr>
              <a:t>15) разглашения работником сведений, составляющих государственные секреты и иную охраняемую законом тайну, ставших ему известными в связи с выполнением трудовых обязанностей;</a:t>
            </a:r>
          </a:p>
          <a:p>
            <a:pPr algn="just" fontAlgn="base"/>
            <a:r>
              <a:rPr lang="ru-RU" sz="1600" b="1" dirty="0" smtClean="0">
                <a:solidFill>
                  <a:srgbClr val="000000"/>
                </a:solidFill>
                <a:latin typeface="Times New Roman" pitchFamily="18" charset="0"/>
                <a:cs typeface="Times New Roman" pitchFamily="18" charset="0"/>
              </a:rPr>
              <a:t>16) повторного неисполнения или повторного ненадлежащего исполнения без уважительных причин трудовых обязанностей работником, имеющим дисциплинарное взыскание;</a:t>
            </a:r>
          </a:p>
          <a:p>
            <a:pPr algn="just" fontAlgn="base"/>
            <a:r>
              <a:rPr lang="ru-RU" sz="1600" b="1" dirty="0" smtClean="0">
                <a:solidFill>
                  <a:srgbClr val="000000"/>
                </a:solidFill>
                <a:latin typeface="Times New Roman" pitchFamily="18" charset="0"/>
                <a:cs typeface="Times New Roman" pitchFamily="18" charset="0"/>
              </a:rPr>
              <a:t>17) представления работником работодателю заведомо ложных документов или сведений при заключении трудового договора либо переводе на другую работу, если подлинные документы или сведения могли являться основаниями для отказа в заключении трудового договора или переводе на другую работу;</a:t>
            </a:r>
          </a:p>
          <a:p>
            <a:pPr algn="just" fontAlgn="base"/>
            <a:r>
              <a:rPr lang="ru-RU" sz="1600" b="1" dirty="0" smtClean="0">
                <a:solidFill>
                  <a:srgbClr val="000000"/>
                </a:solidFill>
                <a:latin typeface="Times New Roman" pitchFamily="18" charset="0"/>
                <a:cs typeface="Times New Roman" pitchFamily="18" charset="0"/>
              </a:rPr>
              <a:t>18) нарушения трудовых обязанностей руководителем исполнительного органа работодателя, его заместителем либо руководителем филиала, представительства и (или) иного обособленного структурного подразделения работодателя, определенного актом работодателя, повлекшего причинение материального ущерба работодателю;</a:t>
            </a:r>
            <a:endParaRPr lang="ru-RU" sz="1600" b="1" dirty="0" smtClean="0"/>
          </a:p>
          <a:p>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0"/>
          </p:nvPr>
        </p:nvSpPr>
        <p:spPr>
          <a:xfrm>
            <a:off x="1214414" y="214290"/>
            <a:ext cx="7643866" cy="4147865"/>
          </a:xfrm>
        </p:spPr>
        <p:txBody>
          <a:bodyPr/>
          <a:lstStyle/>
          <a:p>
            <a:pPr algn="just" fontAlgn="base"/>
            <a:r>
              <a:rPr lang="ru-RU" sz="1800" b="1" dirty="0" smtClean="0">
                <a:solidFill>
                  <a:srgbClr val="000000"/>
                </a:solidFill>
                <a:latin typeface="Times New Roman" pitchFamily="18" charset="0"/>
                <a:cs typeface="Times New Roman" pitchFamily="18" charset="0"/>
              </a:rPr>
              <a:t>19) прекращения допуска работника к государственным секретам в случаях, установленных законами Республики Казахстан;</a:t>
            </a:r>
          </a:p>
          <a:p>
            <a:pPr algn="just" fontAlgn="base"/>
            <a:r>
              <a:rPr lang="ru-RU" sz="1800" b="1" dirty="0" smtClean="0">
                <a:solidFill>
                  <a:srgbClr val="000000"/>
                </a:solidFill>
                <a:latin typeface="Times New Roman" pitchFamily="18" charset="0"/>
                <a:cs typeface="Times New Roman" pitchFamily="18" charset="0"/>
              </a:rPr>
              <a:t>20) неявки работника на работу более двух месяцев подряд </a:t>
            </a:r>
          </a:p>
          <a:p>
            <a:pPr algn="just" fontAlgn="base"/>
            <a:r>
              <a:rPr lang="ru-RU" sz="1800" b="1" dirty="0" smtClean="0">
                <a:solidFill>
                  <a:srgbClr val="000000"/>
                </a:solidFill>
                <a:latin typeface="Times New Roman" pitchFamily="18" charset="0"/>
                <a:cs typeface="Times New Roman" pitchFamily="18" charset="0"/>
              </a:rPr>
              <a:t>вследствие временной нетрудоспособности, за исключением случаев нахождения работника в отпуске по беременности и родам, а также </a:t>
            </a:r>
          </a:p>
          <a:p>
            <a:pPr algn="just" fontAlgn="base"/>
            <a:r>
              <a:rPr lang="ru-RU" sz="1800" b="1" dirty="0" smtClean="0">
                <a:solidFill>
                  <a:srgbClr val="000000"/>
                </a:solidFill>
                <a:latin typeface="Times New Roman" pitchFamily="18" charset="0"/>
                <a:cs typeface="Times New Roman" pitchFamily="18" charset="0"/>
              </a:rPr>
              <a:t>если заболевание входит в перечень заболеваний, для которых установлен более длительный срок нетрудоспособности, утверждаемый </a:t>
            </a:r>
          </a:p>
          <a:p>
            <a:pPr algn="just" fontAlgn="base"/>
            <a:r>
              <a:rPr lang="ru-RU" sz="1800" b="1" dirty="0" smtClean="0">
                <a:solidFill>
                  <a:srgbClr val="000000"/>
                </a:solidFill>
                <a:latin typeface="Times New Roman" pitchFamily="18" charset="0"/>
                <a:cs typeface="Times New Roman" pitchFamily="18" charset="0"/>
              </a:rPr>
              <a:t>уполномоченным государственным органом в области здравоохранения.</a:t>
            </a:r>
          </a:p>
          <a:p>
            <a:pPr algn="just" fontAlgn="base"/>
            <a:r>
              <a:rPr lang="ru-RU" sz="1800" b="1" dirty="0" smtClean="0">
                <a:solidFill>
                  <a:srgbClr val="000000"/>
                </a:solidFill>
                <a:latin typeface="Times New Roman" pitchFamily="18" charset="0"/>
                <a:cs typeface="Times New Roman" pitchFamily="18" charset="0"/>
              </a:rPr>
              <a:t>За работником, утратившим трудоспособность в связи с </a:t>
            </a:r>
          </a:p>
          <a:p>
            <a:pPr algn="just" fontAlgn="base"/>
            <a:r>
              <a:rPr lang="ru-RU" sz="1800" b="1" dirty="0" smtClean="0">
                <a:solidFill>
                  <a:srgbClr val="000000"/>
                </a:solidFill>
                <a:latin typeface="Times New Roman" pitchFamily="18" charset="0"/>
                <a:cs typeface="Times New Roman" pitchFamily="18" charset="0"/>
              </a:rPr>
              <a:t>производственной травмой или профессиональным заболеванием, </a:t>
            </a:r>
          </a:p>
          <a:p>
            <a:pPr algn="just" fontAlgn="base"/>
            <a:r>
              <a:rPr lang="ru-RU" sz="1800" b="1" dirty="0" smtClean="0">
                <a:solidFill>
                  <a:srgbClr val="000000"/>
                </a:solidFill>
                <a:latin typeface="Times New Roman" pitchFamily="18" charset="0"/>
                <a:cs typeface="Times New Roman" pitchFamily="18" charset="0"/>
              </a:rPr>
              <a:t>место работы (должность) сохраняется до восстановления </a:t>
            </a:r>
          </a:p>
          <a:p>
            <a:pPr algn="just" fontAlgn="base"/>
            <a:r>
              <a:rPr lang="ru-RU" sz="1800" b="1" dirty="0" smtClean="0">
                <a:solidFill>
                  <a:srgbClr val="000000"/>
                </a:solidFill>
                <a:latin typeface="Times New Roman" pitchFamily="18" charset="0"/>
                <a:cs typeface="Times New Roman" pitchFamily="18" charset="0"/>
              </a:rPr>
              <a:t>трудоспособности или установления инвалидности;</a:t>
            </a:r>
          </a:p>
          <a:p>
            <a:pPr algn="just" fontAlgn="base"/>
            <a:r>
              <a:rPr lang="ru-RU" sz="1800" b="1" dirty="0" smtClean="0">
                <a:solidFill>
                  <a:srgbClr val="000000"/>
                </a:solidFill>
                <a:latin typeface="Times New Roman" pitchFamily="18" charset="0"/>
                <a:cs typeface="Times New Roman" pitchFamily="18" charset="0"/>
              </a:rPr>
              <a:t>21) совершения работником коррупционного правонарушения, </a:t>
            </a:r>
          </a:p>
          <a:p>
            <a:pPr algn="just" fontAlgn="base"/>
            <a:r>
              <a:rPr lang="ru-RU" sz="1800" b="1" dirty="0" smtClean="0">
                <a:solidFill>
                  <a:srgbClr val="000000"/>
                </a:solidFill>
                <a:latin typeface="Times New Roman" pitchFamily="18" charset="0"/>
                <a:cs typeface="Times New Roman" pitchFamily="18" charset="0"/>
              </a:rPr>
              <a:t>исключающего в соответствии с вступившим в законную силу судебным актом возможность дальнейшей работы, за исключением случаев, </a:t>
            </a:r>
          </a:p>
          <a:p>
            <a:pPr algn="just" fontAlgn="base"/>
            <a:r>
              <a:rPr lang="ru-RU" sz="1800" b="1" dirty="0" smtClean="0">
                <a:solidFill>
                  <a:srgbClr val="000000"/>
                </a:solidFill>
                <a:latin typeface="Times New Roman" pitchFamily="18" charset="0"/>
                <a:cs typeface="Times New Roman" pitchFamily="18" charset="0"/>
              </a:rPr>
              <a:t>прямо предусмотренных законами Республики Казахстан;</a:t>
            </a:r>
          </a:p>
          <a:p>
            <a:pPr algn="just" fontAlgn="base"/>
            <a:r>
              <a:rPr lang="ru-RU" sz="1800" b="1" dirty="0" smtClean="0">
                <a:solidFill>
                  <a:srgbClr val="000000"/>
                </a:solidFill>
                <a:latin typeface="Times New Roman" pitchFamily="18" charset="0"/>
                <a:cs typeface="Times New Roman" pitchFamily="18" charset="0"/>
              </a:rPr>
              <a:t>22) продолжения работником участия в забастовке после доведения до его сведения решения суда о признании забастовки незаконной </a:t>
            </a:r>
          </a:p>
          <a:p>
            <a:pPr algn="just" fontAlgn="base"/>
            <a:r>
              <a:rPr lang="ru-RU" sz="1800" b="1" dirty="0" smtClean="0">
                <a:solidFill>
                  <a:srgbClr val="000000"/>
                </a:solidFill>
                <a:latin typeface="Times New Roman" pitchFamily="18" charset="0"/>
                <a:cs typeface="Times New Roman" pitchFamily="18" charset="0"/>
              </a:rPr>
              <a:t>либо о приостановке забастовки</a:t>
            </a:r>
            <a:endParaRPr lang="ru-RU" sz="1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0"/>
            <a:ext cx="8786842" cy="1357298"/>
          </a:xfrm>
        </p:spPr>
        <p:txBody>
          <a:bodyPr/>
          <a:lstStyle/>
          <a:p>
            <a:pPr algn="ctr"/>
            <a:r>
              <a:rPr lang="ru-RU" sz="2800" dirty="0" smtClean="0">
                <a:solidFill>
                  <a:srgbClr val="1E1E1E"/>
                </a:solidFill>
                <a:latin typeface="Times New Roman" pitchFamily="18" charset="0"/>
                <a:cs typeface="Times New Roman" pitchFamily="18" charset="0"/>
              </a:rPr>
              <a:t>Статья 54. Ограничение возможности расторжения  трудового договора по инициативе</a:t>
            </a:r>
            <a:br>
              <a:rPr lang="ru-RU" sz="2800" dirty="0" smtClean="0">
                <a:solidFill>
                  <a:srgbClr val="1E1E1E"/>
                </a:solidFill>
                <a:latin typeface="Times New Roman" pitchFamily="18" charset="0"/>
                <a:cs typeface="Times New Roman" pitchFamily="18" charset="0"/>
              </a:rPr>
            </a:br>
            <a:r>
              <a:rPr lang="ru-RU" sz="2800" dirty="0" smtClean="0">
                <a:solidFill>
                  <a:srgbClr val="1E1E1E"/>
                </a:solidFill>
                <a:latin typeface="Times New Roman" pitchFamily="18" charset="0"/>
                <a:cs typeface="Times New Roman" pitchFamily="18" charset="0"/>
              </a:rPr>
              <a:t> работодателя</a:t>
            </a:r>
            <a:endParaRPr lang="ru-RU" sz="2800" dirty="0"/>
          </a:p>
        </p:txBody>
      </p:sp>
      <p:graphicFrame>
        <p:nvGraphicFramePr>
          <p:cNvPr id="5" name="Схема 4"/>
          <p:cNvGraphicFramePr/>
          <p:nvPr>
            <p:extLst>
              <p:ext uri="{D42A27DB-BD31-4B8C-83A1-F6EECF244321}">
                <p14:modId xmlns:p14="http://schemas.microsoft.com/office/powerpoint/2010/main" val="4238352310"/>
              </p:ext>
            </p:extLst>
          </p:nvPr>
        </p:nvGraphicFramePr>
        <p:xfrm>
          <a:off x="428596" y="1500174"/>
          <a:ext cx="8501122" cy="4896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0"/>
            <a:ext cx="8858280" cy="1857364"/>
          </a:xfrm>
        </p:spPr>
        <p:txBody>
          <a:bodyPr/>
          <a:lstStyle/>
          <a:p>
            <a:pPr algn="ctr"/>
            <a:r>
              <a:rPr lang="ru-RU" sz="2400" dirty="0" smtClean="0">
                <a:solidFill>
                  <a:schemeClr val="tx1"/>
                </a:solidFill>
                <a:latin typeface="Times New Roman" pitchFamily="18" charset="0"/>
                <a:cs typeface="Times New Roman" pitchFamily="18" charset="0"/>
              </a:rPr>
              <a:t>Глава 14. КОЛЛЕКТИВНЫЙ ДОГОВОР</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Статья 156. Стороны коллективного договора. Порядок </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ведения коллективных переговоров, разработки и </a:t>
            </a:r>
            <a:br>
              <a:rPr lang="ru-RU" sz="2400" dirty="0" smtClean="0">
                <a:solidFill>
                  <a:schemeClr val="tx1"/>
                </a:solidFill>
                <a:latin typeface="Times New Roman" pitchFamily="18" charset="0"/>
                <a:cs typeface="Times New Roman" pitchFamily="18" charset="0"/>
              </a:rPr>
            </a:br>
            <a:r>
              <a:rPr lang="ru-RU" sz="2400" dirty="0" smtClean="0">
                <a:solidFill>
                  <a:schemeClr val="tx1"/>
                </a:solidFill>
                <a:latin typeface="Times New Roman" pitchFamily="18" charset="0"/>
                <a:cs typeface="Times New Roman" pitchFamily="18" charset="0"/>
              </a:rPr>
              <a:t>заключения коллективного договора</a:t>
            </a:r>
            <a:endParaRPr lang="ru-RU" sz="2400" dirty="0">
              <a:solidFill>
                <a:schemeClr val="tx1"/>
              </a:solidFill>
            </a:endParaRPr>
          </a:p>
        </p:txBody>
      </p:sp>
      <p:sp>
        <p:nvSpPr>
          <p:cNvPr id="4" name="Содержимое 3"/>
          <p:cNvSpPr>
            <a:spLocks noGrp="1"/>
          </p:cNvSpPr>
          <p:nvPr>
            <p:ph idx="10"/>
          </p:nvPr>
        </p:nvSpPr>
        <p:spPr>
          <a:xfrm>
            <a:off x="1285852" y="1844824"/>
            <a:ext cx="7411292" cy="4147865"/>
          </a:xfrm>
        </p:spPr>
        <p:txBody>
          <a:bodyPr/>
          <a:lstStyle/>
          <a:p>
            <a:pPr algn="just" fontAlgn="base"/>
            <a:r>
              <a:rPr lang="ru-RU" b="1" dirty="0" smtClean="0">
                <a:solidFill>
                  <a:srgbClr val="000000"/>
                </a:solidFill>
                <a:latin typeface="Times New Roman" pitchFamily="18" charset="0"/>
                <a:cs typeface="Times New Roman" pitchFamily="18" charset="0"/>
              </a:rPr>
              <a:t>1. Сторонами коллективного договора являются работодатель и работники в лице их представителей, уполномоченных в установленном порядке.</a:t>
            </a:r>
          </a:p>
          <a:p>
            <a:pPr algn="just" fontAlgn="base"/>
            <a:r>
              <a:rPr lang="ru-RU" b="1" dirty="0" smtClean="0">
                <a:solidFill>
                  <a:srgbClr val="000000"/>
                </a:solidFill>
                <a:latin typeface="Times New Roman" pitchFamily="18" charset="0"/>
                <a:cs typeface="Times New Roman" pitchFamily="18" charset="0"/>
              </a:rPr>
              <a:t>2. Предложение о начале коллективных переговоров и заключении коллективного договора может исходить от любой из сторон.</a:t>
            </a:r>
          </a:p>
          <a:p>
            <a:pPr algn="just" fontAlgn="base"/>
            <a:r>
              <a:rPr lang="ru-RU" b="1" dirty="0" smtClean="0">
                <a:solidFill>
                  <a:srgbClr val="000000"/>
                </a:solidFill>
                <a:latin typeface="Times New Roman" pitchFamily="18" charset="0"/>
                <a:cs typeface="Times New Roman" pitchFamily="18" charset="0"/>
              </a:rPr>
              <a:t>Сторона, получившая уведомление другой стороны с предложением о начале переговоров по заключению коллективного договора, обязана в течение десяти рабочих дней рассмотреть его и вступить в переговоры в порядке, установленном пунктом 4 настоящей статьи.</a:t>
            </a:r>
          </a:p>
          <a:p>
            <a:pPr algn="just" fontAlgn="base"/>
            <a:r>
              <a:rPr lang="ru-RU" b="1" dirty="0" smtClean="0">
                <a:solidFill>
                  <a:srgbClr val="000000"/>
                </a:solidFill>
                <a:latin typeface="Times New Roman" pitchFamily="18" charset="0"/>
                <a:cs typeface="Times New Roman" pitchFamily="18" charset="0"/>
              </a:rPr>
              <a:t>3. Коллективный договор может заключаться как в организациях, так и в филиалах и представительствах иностранных юридических лиц. В организации заключается один коллективный договор.</a:t>
            </a:r>
          </a:p>
          <a:p>
            <a:pPr algn="just" fontAlgn="base"/>
            <a:r>
              <a:rPr lang="ru-RU" b="1" dirty="0" smtClean="0">
                <a:solidFill>
                  <a:srgbClr val="000000"/>
                </a:solidFill>
                <a:latin typeface="Times New Roman" pitchFamily="18" charset="0"/>
                <a:cs typeface="Times New Roman" pitchFamily="18" charset="0"/>
              </a:rPr>
              <a:t>4. Для ведения коллективных переговоров и подготовки проекта коллективного договора стороны создают на паритетной основе комиссию. Количество членов комиссии, ее персональный состав, сроки разработки проекта и заключения коллективного договора определяются соглашением сторон.</a:t>
            </a:r>
          </a:p>
          <a:p>
            <a:pPr algn="just" fontAlgn="base"/>
            <a:r>
              <a:rPr lang="ru-RU" b="1" dirty="0" smtClean="0">
                <a:solidFill>
                  <a:srgbClr val="000000"/>
                </a:solidFill>
                <a:latin typeface="Times New Roman" pitchFamily="18" charset="0"/>
                <a:cs typeface="Times New Roman" pitchFamily="18" charset="0"/>
              </a:rPr>
              <a:t>Работники, не являющиеся членами профессионального союза, вправе уполномочить орган профессионального союза для представления их интересов во взаимоотношениях с работодателем.</a:t>
            </a:r>
          </a:p>
          <a:p>
            <a:pPr algn="just" fontAlgn="base"/>
            <a:r>
              <a:rPr lang="ru-RU" b="1" dirty="0" smtClean="0">
                <a:solidFill>
                  <a:srgbClr val="000000"/>
                </a:solidFill>
                <a:latin typeface="Times New Roman" pitchFamily="18" charset="0"/>
                <a:cs typeface="Times New Roman" pitchFamily="18" charset="0"/>
              </a:rPr>
              <a:t>При наличии в организации нескольких представителей работников ими создается единый представительный орган для участия в работе комиссии, обсуждения и подписания коллективного договора.</a:t>
            </a:r>
            <a:endParaRPr lang="ru-RU" b="1" dirty="0" smtClean="0"/>
          </a:p>
          <a:p>
            <a:endParaRPr lang="ru-RU" dirty="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26"/>
            <a:ext cx="1571605" cy="1292118"/>
          </a:xfrm>
          <a:prstGeom prst="rect">
            <a:avLst/>
          </a:prstGeom>
          <a:ln>
            <a:noFill/>
          </a:ln>
          <a:effectLst>
            <a:softEdge rad="112500"/>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0"/>
          </p:nvPr>
        </p:nvSpPr>
        <p:spPr>
          <a:xfrm>
            <a:off x="1357290" y="214290"/>
            <a:ext cx="7572428" cy="4147865"/>
          </a:xfrm>
        </p:spPr>
        <p:txBody>
          <a:bodyPr/>
          <a:lstStyle/>
          <a:p>
            <a:pPr algn="just" fontAlgn="base"/>
            <a:r>
              <a:rPr lang="ru-RU" sz="1600" dirty="0" smtClean="0">
                <a:solidFill>
                  <a:srgbClr val="000000"/>
                </a:solidFill>
                <a:latin typeface="Times New Roman" pitchFamily="18" charset="0"/>
                <a:cs typeface="Times New Roman" pitchFamily="18" charset="0"/>
              </a:rPr>
              <a:t>5</a:t>
            </a:r>
            <a:r>
              <a:rPr lang="ru-RU" sz="1600" b="1" dirty="0" smtClean="0">
                <a:solidFill>
                  <a:srgbClr val="000000"/>
                </a:solidFill>
                <a:latin typeface="Times New Roman" pitchFamily="18" charset="0"/>
                <a:cs typeface="Times New Roman" pitchFamily="18" charset="0"/>
              </a:rPr>
              <a:t>. Подготовленный комиссией проект коллективного договора подлежит обязательному обсуждению работниками организации. Проект дорабатывается комиссией с учетом поступивших замечаний и предложений.</a:t>
            </a:r>
          </a:p>
          <a:p>
            <a:pPr algn="just" fontAlgn="base"/>
            <a:r>
              <a:rPr lang="ru-RU" sz="1600" b="1" dirty="0" smtClean="0">
                <a:solidFill>
                  <a:srgbClr val="000000"/>
                </a:solidFill>
                <a:latin typeface="Times New Roman" pitchFamily="18" charset="0"/>
                <a:cs typeface="Times New Roman" pitchFamily="18" charset="0"/>
              </a:rPr>
              <a:t>6. При достижении соглашения сторон коллективный договор составляется не менее чем в двух экземплярах и подписывается представителями сторон.</a:t>
            </a:r>
          </a:p>
          <a:p>
            <a:pPr algn="just" fontAlgn="base"/>
            <a:r>
              <a:rPr lang="ru-RU" sz="1600" b="1" dirty="0" smtClean="0">
                <a:solidFill>
                  <a:srgbClr val="000000"/>
                </a:solidFill>
                <a:latin typeface="Times New Roman" pitchFamily="18" charset="0"/>
                <a:cs typeface="Times New Roman" pitchFamily="18" charset="0"/>
              </a:rPr>
              <a:t>7. При наличии разногласий между сторонами по отдельным положениям коллективного договора стороны должны подписать коллективный договор на согласованных условиях с одновременным составлением протокола разногласий в течение одного месяца со дня их возникновения. Возникшие в ходе коллективных переговоров разногласия могут являться предметом для дальнейших коллективных переговоров по их урегулированию при внесении изменений и дополнений.</a:t>
            </a:r>
          </a:p>
          <a:p>
            <a:pPr algn="just" fontAlgn="base"/>
            <a:r>
              <a:rPr lang="ru-RU" sz="1600" b="1" dirty="0" smtClean="0">
                <a:solidFill>
                  <a:srgbClr val="000000"/>
                </a:solidFill>
                <a:latin typeface="Times New Roman" pitchFamily="18" charset="0"/>
                <a:cs typeface="Times New Roman" pitchFamily="18" charset="0"/>
              </a:rPr>
              <a:t>8. Изменения и дополнения коллективного договора производятся только по взаимному согласию сторон в порядке, установленном настоящей статьей, для его заключения.</a:t>
            </a:r>
          </a:p>
          <a:p>
            <a:pPr algn="just" fontAlgn="base"/>
            <a:r>
              <a:rPr lang="ru-RU" sz="1600" b="1" dirty="0" smtClean="0">
                <a:solidFill>
                  <a:srgbClr val="000000"/>
                </a:solidFill>
                <a:latin typeface="Times New Roman" pitchFamily="18" charset="0"/>
                <a:cs typeface="Times New Roman" pitchFamily="18" charset="0"/>
              </a:rPr>
              <a:t>9. Стороны коллективных переговоров не вправе разглашать полученные сведения, если эти сведения составляют государственные секреты, служебную, коммерческую или иную охраняемую законом тайну.</a:t>
            </a:r>
          </a:p>
          <a:p>
            <a:pPr algn="just" fontAlgn="base"/>
            <a:r>
              <a:rPr lang="ru-RU" sz="1600" b="1" dirty="0" smtClean="0">
                <a:solidFill>
                  <a:srgbClr val="000000"/>
                </a:solidFill>
                <a:latin typeface="Times New Roman" pitchFamily="18" charset="0"/>
                <a:cs typeface="Times New Roman" pitchFamily="18" charset="0"/>
              </a:rPr>
              <a:t>10. Стороны коллективных переговоров могут освобождаться от выполнения трудовых обязанностей на время их проведения с сохранением заработной платы.</a:t>
            </a:r>
          </a:p>
          <a:p>
            <a:pPr algn="just" fontAlgn="base"/>
            <a:r>
              <a:rPr lang="ru-RU" sz="1600" b="1" dirty="0" smtClean="0">
                <a:solidFill>
                  <a:srgbClr val="000000"/>
                </a:solidFill>
                <a:latin typeface="Times New Roman" pitchFamily="18" charset="0"/>
                <a:cs typeface="Times New Roman" pitchFamily="18" charset="0"/>
              </a:rPr>
              <a:t>11. Работодатель обязан представить подписанный сторонами коллективный договор в местный орган по инспекции труда для мониторинга в течение одного месяца со дня подписания.</a:t>
            </a:r>
            <a:endParaRPr lang="en-US" sz="1600" b="1" dirty="0" smtClean="0">
              <a:solidFill>
                <a:srgbClr val="000000"/>
              </a:solidFill>
              <a:latin typeface="Times New Roman" pitchFamily="18" charset="0"/>
              <a:cs typeface="Times New Roman" pitchFamily="18" charset="0"/>
            </a:endParaRPr>
          </a:p>
          <a:p>
            <a:endParaRPr lang="ru-RU" sz="16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idx="10"/>
          </p:nvPr>
        </p:nvSpPr>
        <p:spPr>
          <a:xfrm>
            <a:off x="1071538" y="0"/>
            <a:ext cx="7858180" cy="4147865"/>
          </a:xfrm>
        </p:spPr>
        <p:txBody>
          <a:bodyPr/>
          <a:lstStyle/>
          <a:p>
            <a:pPr algn="just" fontAlgn="base"/>
            <a:r>
              <a:rPr lang="ru-RU" sz="1600" b="1" dirty="0" smtClean="0">
                <a:solidFill>
                  <a:srgbClr val="000000"/>
                </a:solidFill>
                <a:latin typeface="Times New Roman" pitchFamily="18" charset="0"/>
                <a:cs typeface="Times New Roman" pitchFamily="18" charset="0"/>
              </a:rPr>
              <a:t>11) об оплате отпуска по беременности и родам, отпуска работникам, усыновившим (удочерившим) новорожденного ребенка (детей), с сохранением средней заработной платы за вычетом суммы социальной выплаты на случай потери дохода в связи с беременностью и родами, усыновлением (удочерением) новорожденного ребенка (детей), осуществленной в соответствии с законодательством Республики Казахстан об обязательном социальном страховании;</a:t>
            </a:r>
          </a:p>
          <a:p>
            <a:pPr algn="just" fontAlgn="base"/>
            <a:r>
              <a:rPr lang="ru-RU" sz="1600" b="1" dirty="0" smtClean="0">
                <a:solidFill>
                  <a:srgbClr val="000000"/>
                </a:solidFill>
                <a:latin typeface="Times New Roman" pitchFamily="18" charset="0"/>
                <a:cs typeface="Times New Roman" pitchFamily="18" charset="0"/>
              </a:rPr>
              <a:t>12) об ответственности работников и работодателя за причиненный ими ущерб;</a:t>
            </a:r>
          </a:p>
          <a:p>
            <a:pPr algn="just" fontAlgn="base"/>
            <a:r>
              <a:rPr lang="ru-RU" sz="1600" b="1" dirty="0" smtClean="0">
                <a:solidFill>
                  <a:srgbClr val="000000"/>
                </a:solidFill>
                <a:latin typeface="Times New Roman" pitchFamily="18" charset="0"/>
                <a:cs typeface="Times New Roman" pitchFamily="18" charset="0"/>
              </a:rPr>
              <a:t>13) о добровольных пенсионных взносах;</a:t>
            </a:r>
          </a:p>
          <a:p>
            <a:pPr algn="just" fontAlgn="base"/>
            <a:r>
              <a:rPr lang="ru-RU" sz="1600" b="1" dirty="0" smtClean="0">
                <a:solidFill>
                  <a:srgbClr val="000000"/>
                </a:solidFill>
                <a:latin typeface="Times New Roman" pitchFamily="18" charset="0"/>
                <a:cs typeface="Times New Roman" pitchFamily="18" charset="0"/>
              </a:rPr>
              <a:t>14) о гарантиях медицинского страхования работников и их семей, об охране окружающей среды;</a:t>
            </a:r>
          </a:p>
          <a:p>
            <a:pPr algn="just" fontAlgn="base"/>
            <a:r>
              <a:rPr lang="ru-RU" sz="1600" b="1" dirty="0" smtClean="0">
                <a:solidFill>
                  <a:srgbClr val="000000"/>
                </a:solidFill>
                <a:latin typeface="Times New Roman" pitchFamily="18" charset="0"/>
                <a:cs typeface="Times New Roman" pitchFamily="18" charset="0"/>
              </a:rPr>
              <a:t>15) об осуществлении за счет средств работодателя добровольных пенсионных взносов в пользу работника в случае недостаточности у него средств для заключения договора пенсионного аннуитета со страховой организацией;</a:t>
            </a:r>
          </a:p>
          <a:p>
            <a:pPr algn="just" fontAlgn="base"/>
            <a:r>
              <a:rPr lang="ru-RU" sz="1600" b="1" dirty="0" smtClean="0">
                <a:solidFill>
                  <a:srgbClr val="000000"/>
                </a:solidFill>
                <a:latin typeface="Times New Roman" pitchFamily="18" charset="0"/>
                <a:cs typeface="Times New Roman" pitchFamily="18" charset="0"/>
              </a:rPr>
              <a:t>16) о мероприятиях по обучению работников основам трудового законодательства Республики Казахстан;</a:t>
            </a:r>
          </a:p>
          <a:p>
            <a:pPr algn="just" fontAlgn="base"/>
            <a:r>
              <a:rPr lang="ru-RU" sz="1600" b="1" dirty="0" smtClean="0">
                <a:solidFill>
                  <a:srgbClr val="000000"/>
                </a:solidFill>
                <a:latin typeface="Times New Roman" pitchFamily="18" charset="0"/>
                <a:cs typeface="Times New Roman" pitchFamily="18" charset="0"/>
              </a:rPr>
              <a:t>17) о выплате пособий и компенсационных выплат, в том числе при несчастных случаях, связанных с трудовой деятельностью;</a:t>
            </a:r>
          </a:p>
          <a:p>
            <a:pPr algn="just" fontAlgn="base"/>
            <a:r>
              <a:rPr lang="ru-RU" sz="1600" b="1" dirty="0" smtClean="0">
                <a:solidFill>
                  <a:srgbClr val="000000"/>
                </a:solidFill>
                <a:latin typeface="Times New Roman" pitchFamily="18" charset="0"/>
                <a:cs typeface="Times New Roman" pitchFamily="18" charset="0"/>
              </a:rPr>
              <a:t>18) другие вопросы, определенные сторонами и настоящим Кодексом.</a:t>
            </a:r>
          </a:p>
          <a:p>
            <a:pPr algn="just" fontAlgn="base"/>
            <a:r>
              <a:rPr lang="ru-RU" sz="1600" b="1" dirty="0" smtClean="0">
                <a:solidFill>
                  <a:srgbClr val="000000"/>
                </a:solidFill>
                <a:latin typeface="Times New Roman" pitchFamily="18" charset="0"/>
                <a:cs typeface="Times New Roman" pitchFamily="18" charset="0"/>
              </a:rPr>
              <a:t>3. Коллективный договор не должен ухудшать положение работников по сравнению с трудовым законодательством Республики Казахстан, генеральным, отраслевым, региональным соглашениями. Такие положения признаются недействительными и не подлежат применению.</a:t>
            </a:r>
            <a:endParaRPr lang="ru-RU" sz="1600" b="1" dirty="0" smtClean="0">
              <a:latin typeface="Times New Roman" pitchFamily="18" charset="0"/>
              <a:cs typeface="Times New Roman" pitchFamily="18" charset="0"/>
            </a:endParaRPr>
          </a:p>
          <a:p>
            <a:endParaRPr lang="ru-RU"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altLang="ko-KR" dirty="0" smtClean="0"/>
              <a:t> </a:t>
            </a:r>
            <a:r>
              <a:rPr lang="ru-RU" altLang="ko-KR" dirty="0" smtClean="0"/>
              <a:t>план</a:t>
            </a:r>
            <a:endParaRPr lang="ko-KR" altLang="en-US" dirty="0"/>
          </a:p>
        </p:txBody>
      </p:sp>
      <p:sp>
        <p:nvSpPr>
          <p:cNvPr id="7" name="Content Placeholder 6"/>
          <p:cNvSpPr>
            <a:spLocks noGrp="1"/>
          </p:cNvSpPr>
          <p:nvPr>
            <p:ph idx="10"/>
          </p:nvPr>
        </p:nvSpPr>
        <p:spPr/>
        <p:txBody>
          <a:bodyPr/>
          <a:lstStyle/>
          <a:p>
            <a:r>
              <a:rPr lang="ru-RU" sz="2400" b="1" dirty="0" smtClean="0">
                <a:solidFill>
                  <a:srgbClr val="1E1E1E"/>
                </a:solidFill>
                <a:latin typeface="Courier New"/>
              </a:rPr>
              <a:t>1.Трудовые </a:t>
            </a:r>
            <a:r>
              <a:rPr lang="ru-RU" sz="2400" b="1" dirty="0" err="1" smtClean="0">
                <a:solidFill>
                  <a:srgbClr val="1E1E1E"/>
                </a:solidFill>
                <a:latin typeface="Courier New"/>
              </a:rPr>
              <a:t>отношения.Трудовой</a:t>
            </a:r>
            <a:r>
              <a:rPr lang="ru-RU" sz="2400" b="1" dirty="0" smtClean="0">
                <a:solidFill>
                  <a:srgbClr val="1E1E1E"/>
                </a:solidFill>
                <a:latin typeface="Courier New"/>
              </a:rPr>
              <a:t> договор.</a:t>
            </a:r>
          </a:p>
          <a:p>
            <a:r>
              <a:rPr lang="ru-RU" sz="2400" b="1" dirty="0" smtClean="0">
                <a:solidFill>
                  <a:srgbClr val="1E1E1E"/>
                </a:solidFill>
                <a:latin typeface="Courier New"/>
              </a:rPr>
              <a:t>2. Трудовой распорядок. Дисциплина труда.</a:t>
            </a:r>
          </a:p>
          <a:p>
            <a:r>
              <a:rPr lang="ru-RU" sz="2400" b="1" dirty="0" smtClean="0">
                <a:solidFill>
                  <a:srgbClr val="1E1E1E"/>
                </a:solidFill>
                <a:latin typeface="Courier New"/>
              </a:rPr>
              <a:t>3. Коллективный договор.</a:t>
            </a:r>
          </a:p>
          <a:p>
            <a:r>
              <a:rPr lang="ru-RU" sz="2400" b="1" dirty="0" smtClean="0">
                <a:solidFill>
                  <a:srgbClr val="1E1E1E"/>
                </a:solidFill>
                <a:latin typeface="Courier New"/>
              </a:rPr>
              <a:t>4. Рассмотрение индивидуальных трудовых споров.</a:t>
            </a:r>
          </a:p>
        </p:txBody>
      </p:sp>
      <p:sp>
        <p:nvSpPr>
          <p:cNvPr id="5" name="Содержимое 4"/>
          <p:cNvSpPr>
            <a:spLocks noGrp="1"/>
          </p:cNvSpPr>
          <p:nvPr>
            <p:ph idx="1"/>
          </p:nvPr>
        </p:nvSpPr>
        <p:spPr/>
        <p:txBody>
          <a:bodyPr/>
          <a:lstStyle/>
          <a:p>
            <a:endParaRPr lang="ru-RU" dirty="0"/>
          </a:p>
        </p:txBody>
      </p:sp>
    </p:spTree>
    <p:extLst>
      <p:ext uri="{BB962C8B-B14F-4D97-AF65-F5344CB8AC3E}">
        <p14:creationId xmlns:p14="http://schemas.microsoft.com/office/powerpoint/2010/main" val="8917631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87624" y="0"/>
            <a:ext cx="7956376" cy="1069514"/>
          </a:xfrm>
        </p:spPr>
        <p:txBody>
          <a:bodyPr/>
          <a:lstStyle/>
          <a:p>
            <a:pPr algn="ctr"/>
            <a:r>
              <a:rPr lang="ru-RU" sz="2400" dirty="0"/>
              <a:t>Статья 158. Сроки, сфера действия коллективного договора и ответственность сторон</a:t>
            </a:r>
            <a:r>
              <a:rPr lang="en-US" sz="2400" dirty="0"/>
              <a:t/>
            </a:r>
            <a:br>
              <a:rPr lang="en-US" sz="2400" dirty="0"/>
            </a:br>
            <a:endParaRPr lang="en-US" sz="2400" dirty="0"/>
          </a:p>
        </p:txBody>
      </p:sp>
      <p:sp>
        <p:nvSpPr>
          <p:cNvPr id="4" name="Объект 3"/>
          <p:cNvSpPr>
            <a:spLocks noGrp="1"/>
          </p:cNvSpPr>
          <p:nvPr>
            <p:ph idx="10"/>
          </p:nvPr>
        </p:nvSpPr>
        <p:spPr>
          <a:xfrm>
            <a:off x="1331640" y="908720"/>
            <a:ext cx="7344816" cy="4147865"/>
          </a:xfrm>
        </p:spPr>
        <p:txBody>
          <a:bodyPr/>
          <a:lstStyle/>
          <a:p>
            <a:r>
              <a:rPr lang="ru-RU" sz="1600" dirty="0">
                <a:solidFill>
                  <a:schemeClr val="tx1"/>
                </a:solidFill>
                <a:latin typeface="Times New Roman" panose="02020603050405020304" pitchFamily="18" charset="0"/>
                <a:cs typeface="Times New Roman" panose="02020603050405020304" pitchFamily="18" charset="0"/>
              </a:rPr>
              <a:t>1. Коллективный договор заключается на срок, определяемый сторонами.</a:t>
            </a:r>
            <a:endParaRPr lang="en-US" sz="1600" dirty="0">
              <a:solidFill>
                <a:schemeClr val="tx1"/>
              </a:solidFill>
              <a:latin typeface="Times New Roman" panose="02020603050405020304" pitchFamily="18" charset="0"/>
              <a:cs typeface="Times New Roman" panose="02020603050405020304" pitchFamily="18" charset="0"/>
            </a:endParaRPr>
          </a:p>
          <a:p>
            <a:r>
              <a:rPr lang="ru-RU" sz="1600" dirty="0" smtClean="0">
                <a:solidFill>
                  <a:schemeClr val="tx1"/>
                </a:solidFill>
                <a:latin typeface="Times New Roman" panose="02020603050405020304" pitchFamily="18" charset="0"/>
                <a:cs typeface="Times New Roman" panose="02020603050405020304" pitchFamily="18" charset="0"/>
              </a:rPr>
              <a:t>2</a:t>
            </a:r>
            <a:r>
              <a:rPr lang="ru-RU" sz="1600" dirty="0">
                <a:solidFill>
                  <a:schemeClr val="tx1"/>
                </a:solidFill>
                <a:latin typeface="Times New Roman" panose="02020603050405020304" pitchFamily="18" charset="0"/>
                <a:cs typeface="Times New Roman" panose="02020603050405020304" pitchFamily="18" charset="0"/>
              </a:rPr>
              <a:t>. Коллективный договор вступает в силу с момента его подписания, если иное не предусмотрено его положениями, и обязателен для выполнения сторонами.</a:t>
            </a:r>
            <a:endParaRPr lang="en-US" sz="1600" dirty="0">
              <a:solidFill>
                <a:schemeClr val="tx1"/>
              </a:solidFill>
              <a:latin typeface="Times New Roman" panose="02020603050405020304" pitchFamily="18" charset="0"/>
              <a:cs typeface="Times New Roman" panose="02020603050405020304" pitchFamily="18" charset="0"/>
            </a:endParaRPr>
          </a:p>
          <a:p>
            <a:r>
              <a:rPr lang="ru-RU" sz="1600" dirty="0">
                <a:solidFill>
                  <a:schemeClr val="tx1"/>
                </a:solidFill>
                <a:latin typeface="Times New Roman" panose="02020603050405020304" pitchFamily="18" charset="0"/>
                <a:cs typeface="Times New Roman" panose="02020603050405020304" pitchFamily="18" charset="0"/>
              </a:rPr>
              <a:t>3. Действие коллективного договора распространяется на работодателя и работников организации, от имени которых заключен коллективный договор, и присоединившихся к нему работников. Порядок и условия присоединения определяются в коллективном договоре.</a:t>
            </a:r>
            <a:endParaRPr lang="en-US" sz="1600" dirty="0">
              <a:solidFill>
                <a:schemeClr val="tx1"/>
              </a:solidFill>
              <a:latin typeface="Times New Roman" panose="02020603050405020304" pitchFamily="18" charset="0"/>
              <a:cs typeface="Times New Roman" panose="02020603050405020304" pitchFamily="18" charset="0"/>
            </a:endParaRPr>
          </a:p>
          <a:p>
            <a:r>
              <a:rPr lang="ru-RU" sz="1600" dirty="0">
                <a:solidFill>
                  <a:schemeClr val="tx1"/>
                </a:solidFill>
                <a:latin typeface="Times New Roman" panose="02020603050405020304" pitchFamily="18" charset="0"/>
                <a:cs typeface="Times New Roman" panose="02020603050405020304" pitchFamily="18" charset="0"/>
              </a:rPr>
              <a:t>4. При ликвидации организации, объявлении ее банкротом коллективный договор прекращает действие с даты прекращения трудовых договоров со всеми работниками.</a:t>
            </a:r>
            <a:endParaRPr lang="en-US" sz="1600" dirty="0">
              <a:solidFill>
                <a:schemeClr val="tx1"/>
              </a:solidFill>
              <a:latin typeface="Times New Roman" panose="02020603050405020304" pitchFamily="18" charset="0"/>
              <a:cs typeface="Times New Roman" panose="02020603050405020304" pitchFamily="18" charset="0"/>
            </a:endParaRPr>
          </a:p>
          <a:p>
            <a:r>
              <a:rPr lang="ru-RU" sz="1600" dirty="0">
                <a:solidFill>
                  <a:schemeClr val="tx1"/>
                </a:solidFill>
                <a:latin typeface="Times New Roman" panose="02020603050405020304" pitchFamily="18" charset="0"/>
                <a:cs typeface="Times New Roman" panose="02020603050405020304" pitchFamily="18" charset="0"/>
              </a:rPr>
              <a:t>5. Уклонение представителей сторон от участия в переговорах по заключению, изменению, дополнению коллективного договора или необоснованный отказ от заключения коллективного договора, нарушение сроков проведения переговоров и необеспечение работы соответствующей комиссии, </a:t>
            </a:r>
            <a:r>
              <a:rPr lang="ru-RU" sz="1600" dirty="0" err="1">
                <a:solidFill>
                  <a:schemeClr val="tx1"/>
                </a:solidFill>
                <a:latin typeface="Times New Roman" panose="02020603050405020304" pitchFamily="18" charset="0"/>
                <a:cs typeface="Times New Roman" panose="02020603050405020304" pitchFamily="18" charset="0"/>
              </a:rPr>
              <a:t>непредоставление</a:t>
            </a:r>
            <a:r>
              <a:rPr lang="ru-RU" sz="1600" dirty="0">
                <a:solidFill>
                  <a:schemeClr val="tx1"/>
                </a:solidFill>
                <a:latin typeface="Times New Roman" panose="02020603050405020304" pitchFamily="18" charset="0"/>
                <a:cs typeface="Times New Roman" panose="02020603050405020304" pitchFamily="18" charset="0"/>
              </a:rPr>
              <a:t> информации, необходимой для проведения переговоров и осуществления контроля за соблюдением положений коллективного договора, а равно нарушение или невыполнение его условий влекут </a:t>
            </a:r>
            <a:r>
              <a:rPr lang="ru-RU" sz="1600" u="sng" dirty="0">
                <a:solidFill>
                  <a:schemeClr val="tx1"/>
                </a:solidFill>
                <a:latin typeface="Times New Roman" panose="02020603050405020304" pitchFamily="18" charset="0"/>
                <a:cs typeface="Times New Roman" panose="02020603050405020304" pitchFamily="18" charset="0"/>
                <a:hlinkClick r:id="rId2"/>
              </a:rPr>
              <a:t>ответственность</a:t>
            </a:r>
            <a:r>
              <a:rPr lang="ru-RU" sz="1600" dirty="0">
                <a:solidFill>
                  <a:schemeClr val="tx1"/>
                </a:solidFill>
                <a:latin typeface="Times New Roman" panose="02020603050405020304" pitchFamily="18" charset="0"/>
                <a:cs typeface="Times New Roman" panose="02020603050405020304" pitchFamily="18" charset="0"/>
              </a:rPr>
              <a:t>, </a:t>
            </a:r>
            <a:r>
              <a:rPr lang="ru-RU" sz="1600" dirty="0" smtClean="0">
                <a:solidFill>
                  <a:schemeClr val="tx1"/>
                </a:solidFill>
                <a:latin typeface="Times New Roman" panose="02020603050405020304" pitchFamily="18" charset="0"/>
                <a:cs typeface="Times New Roman" panose="02020603050405020304" pitchFamily="18" charset="0"/>
              </a:rPr>
              <a:t>установленную</a:t>
            </a:r>
          </a:p>
          <a:p>
            <a:r>
              <a:rPr lang="ru-RU" sz="1600" dirty="0" smtClean="0">
                <a:solidFill>
                  <a:schemeClr val="tx1"/>
                </a:solidFill>
                <a:latin typeface="Times New Roman" panose="02020603050405020304" pitchFamily="18" charset="0"/>
                <a:cs typeface="Times New Roman" panose="02020603050405020304" pitchFamily="18" charset="0"/>
              </a:rPr>
              <a:t> </a:t>
            </a:r>
            <a:r>
              <a:rPr lang="ru-RU" sz="1600" dirty="0">
                <a:solidFill>
                  <a:schemeClr val="tx1"/>
                </a:solidFill>
                <a:latin typeface="Times New Roman" panose="02020603050405020304" pitchFamily="18" charset="0"/>
                <a:cs typeface="Times New Roman" panose="02020603050405020304" pitchFamily="18" charset="0"/>
              </a:rPr>
              <a:t>законами Республики Казахстан.</a:t>
            </a:r>
            <a:endParaRPr lang="en-US" sz="1600" dirty="0">
              <a:solidFill>
                <a:schemeClr val="tx1"/>
              </a:solidFill>
              <a:latin typeface="Times New Roman" panose="02020603050405020304" pitchFamily="18" charset="0"/>
              <a:cs typeface="Times New Roman" panose="02020603050405020304" pitchFamily="18" charset="0"/>
            </a:endParaRPr>
          </a:p>
          <a:p>
            <a:endParaRPr lang="en-US" sz="16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8465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ru-RU" sz="3200" dirty="0" smtClean="0"/>
              <a:t>Ответственность директора</a:t>
            </a:r>
            <a:endParaRPr lang="en-US" sz="3200" dirty="0"/>
          </a:p>
        </p:txBody>
      </p:sp>
      <p:sp>
        <p:nvSpPr>
          <p:cNvPr id="4" name="Объект 3"/>
          <p:cNvSpPr>
            <a:spLocks noGrp="1"/>
          </p:cNvSpPr>
          <p:nvPr>
            <p:ph idx="10"/>
          </p:nvPr>
        </p:nvSpPr>
        <p:spPr>
          <a:xfrm>
            <a:off x="1403648" y="1268760"/>
            <a:ext cx="7128792" cy="4147865"/>
          </a:xfrm>
        </p:spPr>
        <p:txBody>
          <a:bodyPr/>
          <a:lstStyle/>
          <a:p>
            <a:pPr marL="342900" indent="-342900">
              <a:buAutoNum type="arabicPeriod"/>
            </a:pPr>
            <a:r>
              <a:rPr lang="ru-RU" sz="1800" dirty="0" smtClean="0">
                <a:solidFill>
                  <a:schemeClr val="tx1"/>
                </a:solidFill>
                <a:latin typeface="Times New Roman" panose="02020603050405020304" pitchFamily="18" charset="0"/>
                <a:cs typeface="Times New Roman" panose="02020603050405020304" pitchFamily="18" charset="0"/>
              </a:rPr>
              <a:t>Соблюдение норм и правил трудового договора</a:t>
            </a:r>
          </a:p>
          <a:p>
            <a:pPr marL="342900" indent="-342900">
              <a:buAutoNum type="arabicPeriod"/>
            </a:pPr>
            <a:r>
              <a:rPr lang="ru-RU" sz="1800" dirty="0" smtClean="0">
                <a:solidFill>
                  <a:schemeClr val="tx1"/>
                </a:solidFill>
                <a:latin typeface="Times New Roman" panose="02020603050405020304" pitchFamily="18" charset="0"/>
                <a:cs typeface="Times New Roman" panose="02020603050405020304" pitchFamily="18" charset="0"/>
              </a:rPr>
              <a:t>Организацию условий  работы согласно трудовому  кодексу РК: распределение рабочего времени и времени отдыха.(гл. 6-7)</a:t>
            </a:r>
          </a:p>
          <a:p>
            <a:pPr marL="342900" indent="-342900">
              <a:buAutoNum type="arabicPeriod"/>
            </a:pPr>
            <a:r>
              <a:rPr lang="ru-RU" sz="1800" dirty="0" smtClean="0">
                <a:solidFill>
                  <a:schemeClr val="tx1"/>
                </a:solidFill>
                <a:latin typeface="Times New Roman" panose="02020603050405020304" pitchFamily="18" charset="0"/>
                <a:cs typeface="Times New Roman" panose="02020603050405020304" pitchFamily="18" charset="0"/>
              </a:rPr>
              <a:t>Соблюдение трудовой дисциплины работниками. (гл.5)</a:t>
            </a:r>
          </a:p>
          <a:p>
            <a:pPr marL="342900" indent="-342900">
              <a:buAutoNum type="arabicPeriod"/>
            </a:pPr>
            <a:r>
              <a:rPr lang="ru-RU" sz="1800" dirty="0" smtClean="0">
                <a:solidFill>
                  <a:schemeClr val="tx1"/>
                </a:solidFill>
                <a:latin typeface="Times New Roman" panose="02020603050405020304" pitchFamily="18" charset="0"/>
                <a:cs typeface="Times New Roman" panose="02020603050405020304" pitchFamily="18" charset="0"/>
              </a:rPr>
              <a:t>Гарантия оплаты труда работника (гл.8 ст.101-115)</a:t>
            </a:r>
          </a:p>
          <a:p>
            <a:pPr marL="342900" indent="-342900">
              <a:buAutoNum type="arabicPeriod"/>
            </a:pPr>
            <a:r>
              <a:rPr lang="ru-RU" sz="1800" dirty="0" smtClean="0">
                <a:solidFill>
                  <a:schemeClr val="tx1"/>
                </a:solidFill>
                <a:latin typeface="Times New Roman" panose="02020603050405020304" pitchFamily="18" charset="0"/>
                <a:cs typeface="Times New Roman" panose="02020603050405020304" pitchFamily="18" charset="0"/>
              </a:rPr>
              <a:t>Обеспечение возможности прохождения профессиональной </a:t>
            </a:r>
          </a:p>
          <a:p>
            <a:r>
              <a:rPr lang="ru-RU" sz="1800" dirty="0" smtClean="0">
                <a:solidFill>
                  <a:schemeClr val="tx1"/>
                </a:solidFill>
                <a:latin typeface="Times New Roman" panose="02020603050405020304" pitchFamily="18" charset="0"/>
                <a:cs typeface="Times New Roman" panose="02020603050405020304" pitchFamily="18" charset="0"/>
              </a:rPr>
              <a:t>подготовки и переподготовки.(гл.9 ст.116-118)</a:t>
            </a:r>
          </a:p>
          <a:p>
            <a:r>
              <a:rPr lang="ru-RU" sz="1800" dirty="0" smtClean="0">
                <a:solidFill>
                  <a:schemeClr val="tx1"/>
                </a:solidFill>
                <a:latin typeface="Times New Roman" panose="02020603050405020304" pitchFamily="18" charset="0"/>
                <a:cs typeface="Times New Roman" panose="02020603050405020304" pitchFamily="18" charset="0"/>
              </a:rPr>
              <a:t>6. Материальная ответственность работодателя за ущерб причиненный здоровью. (гл.10 ст.121)</a:t>
            </a:r>
          </a:p>
          <a:p>
            <a:r>
              <a:rPr lang="ru-RU" sz="1800" dirty="0" smtClean="0">
                <a:solidFill>
                  <a:schemeClr val="tx1"/>
                </a:solidFill>
                <a:latin typeface="Times New Roman" panose="02020603050405020304" pitchFamily="18" charset="0"/>
                <a:cs typeface="Times New Roman" panose="02020603050405020304" pitchFamily="18" charset="0"/>
              </a:rPr>
              <a:t>7. Соблюдение  безопасности труда(раздел 4. гл.18 ст.180-185)</a:t>
            </a:r>
          </a:p>
          <a:p>
            <a:endParaRPr lang="ru-RU" dirty="0" smtClean="0"/>
          </a:p>
          <a:p>
            <a:pPr marL="342900" indent="-342900">
              <a:buAutoNum type="arabicPeriod"/>
            </a:pPr>
            <a:endParaRPr lang="ru-RU" dirty="0" smtClean="0"/>
          </a:p>
          <a:p>
            <a:pPr marL="342900" indent="-342900">
              <a:buAutoNum type="arabicPeriod"/>
            </a:pPr>
            <a:endParaRPr lang="en-US" dirty="0"/>
          </a:p>
        </p:txBody>
      </p:sp>
    </p:spTree>
    <p:extLst>
      <p:ext uri="{BB962C8B-B14F-4D97-AF65-F5344CB8AC3E}">
        <p14:creationId xmlns:p14="http://schemas.microsoft.com/office/powerpoint/2010/main" val="3176251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00042"/>
            <a:ext cx="9144000" cy="1069514"/>
          </a:xfrm>
        </p:spPr>
        <p:txBody>
          <a:bodyPr/>
          <a:lstStyle/>
          <a:p>
            <a:pPr algn="ctr"/>
            <a:r>
              <a:rPr lang="ru-RU" sz="2800" dirty="0" smtClean="0"/>
              <a:t>Статья 10. Трудовые договоры, соглашения </a:t>
            </a:r>
            <a:br>
              <a:rPr lang="ru-RU" sz="2800" dirty="0" smtClean="0"/>
            </a:br>
            <a:r>
              <a:rPr lang="ru-RU" sz="2800" dirty="0" smtClean="0"/>
              <a:t>сторон социального партнерства, коллективные </a:t>
            </a:r>
            <a:br>
              <a:rPr lang="ru-RU" sz="2800" dirty="0" smtClean="0"/>
            </a:br>
            <a:r>
              <a:rPr lang="ru-RU" sz="2800" dirty="0" smtClean="0"/>
              <a:t>договоры, акты работодателя в сфере труда</a:t>
            </a:r>
            <a:br>
              <a:rPr lang="ru-RU" sz="2800" dirty="0" smtClean="0"/>
            </a:br>
            <a:endParaRPr lang="ru-RU" sz="2800" dirty="0"/>
          </a:p>
        </p:txBody>
      </p:sp>
      <p:sp>
        <p:nvSpPr>
          <p:cNvPr id="4" name="Содержимое 3"/>
          <p:cNvSpPr>
            <a:spLocks noGrp="1"/>
          </p:cNvSpPr>
          <p:nvPr>
            <p:ph idx="10"/>
          </p:nvPr>
        </p:nvSpPr>
        <p:spPr>
          <a:xfrm>
            <a:off x="285720" y="1714488"/>
            <a:ext cx="8501122" cy="3600400"/>
          </a:xfrm>
        </p:spPr>
        <p:txBody>
          <a:bodyPr/>
          <a:lstStyle/>
          <a:p>
            <a:r>
              <a:rPr lang="ru-RU" sz="2000" b="1" dirty="0" smtClean="0">
                <a:latin typeface="Times New Roman" pitchFamily="18" charset="0"/>
                <a:cs typeface="Times New Roman" pitchFamily="18" charset="0"/>
              </a:rPr>
              <a:t>1. Трудовые отношения, а также иные отношения, непосредственно связанные с трудовыми, регулируются трудовым договором, актом работодателя, соглашением и коллективным договором.</a:t>
            </a:r>
          </a:p>
          <a:p>
            <a:r>
              <a:rPr lang="ru-RU" sz="2000" b="1" dirty="0" smtClean="0">
                <a:latin typeface="Times New Roman" pitchFamily="18" charset="0"/>
                <a:cs typeface="Times New Roman" pitchFamily="18" charset="0"/>
              </a:rPr>
              <a:t>2. Положения соглашений сторон социального партнерства, коллективных, трудовых договоров, актов работодателей, ухудшающие положения работников по сравнению с трудовым законодательством Республики Казахстан, признаются недействительными и не подлежат применению.</a:t>
            </a:r>
          </a:p>
          <a:p>
            <a:r>
              <a:rPr lang="ru-RU" sz="2000" b="1" i="1" dirty="0" smtClean="0">
                <a:latin typeface="Times New Roman" pitchFamily="18" charset="0"/>
                <a:cs typeface="Times New Roman" pitchFamily="18" charset="0"/>
              </a:rPr>
              <a:t>В пункт 3 внесены изменения в соответствии с </a:t>
            </a:r>
            <a:r>
              <a:rPr lang="ru-RU" sz="2000" b="1" i="1" u="sng" dirty="0" smtClean="0">
                <a:latin typeface="Times New Roman" pitchFamily="18" charset="0"/>
                <a:cs typeface="Times New Roman" pitchFamily="18" charset="0"/>
                <a:hlinkClick r:id="rId2"/>
              </a:rPr>
              <a:t>Законом</a:t>
            </a:r>
            <a:r>
              <a:rPr lang="ru-RU" sz="2000" b="1" i="1" dirty="0" smtClean="0">
                <a:latin typeface="Times New Roman" pitchFamily="18" charset="0"/>
                <a:cs typeface="Times New Roman" pitchFamily="18" charset="0"/>
              </a:rPr>
              <a:t> РК от 01.07.21 г. № 61-VII (</a:t>
            </a:r>
            <a:r>
              <a:rPr lang="ru-RU" sz="2000" b="1" i="1" u="sng" dirty="0" smtClean="0">
                <a:latin typeface="Times New Roman" pitchFamily="18" charset="0"/>
                <a:cs typeface="Times New Roman" pitchFamily="18" charset="0"/>
                <a:hlinkClick r:id="rId3"/>
              </a:rPr>
              <a:t>см. стар. ред.</a:t>
            </a:r>
            <a:r>
              <a:rPr lang="ru-RU" sz="2000" b="1" i="1" dirty="0" smtClean="0">
                <a:latin typeface="Times New Roman" pitchFamily="18" charset="0"/>
                <a:cs typeface="Times New Roman" pitchFamily="18" charset="0"/>
              </a:rPr>
              <a:t>)</a:t>
            </a:r>
            <a:endParaRPr lang="ru-RU" sz="2000" b="1" dirty="0" smtClean="0">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3. Условия соглашений, коллективных, трудовых договоров не могут быть изменены в одностороннем порядке, за исключением случаев, предусмотренных настоящим Кодексом.</a:t>
            </a:r>
          </a:p>
          <a:p>
            <a:r>
              <a:rPr lang="ru-RU" sz="2000" b="1" dirty="0" smtClean="0">
                <a:latin typeface="Times New Roman" pitchFamily="18" charset="0"/>
                <a:cs typeface="Times New Roman" pitchFamily="18" charset="0"/>
              </a:rPr>
              <a:t> </a:t>
            </a:r>
          </a:p>
          <a:p>
            <a:endParaRPr lang="ru-RU" sz="2000" b="1" dirty="0">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2800" dirty="0" smtClean="0">
                <a:latin typeface="Times New Roman" pitchFamily="18" charset="0"/>
                <a:cs typeface="Times New Roman" pitchFamily="18" charset="0"/>
              </a:rPr>
              <a:t>РАЗДЕЛ 2. ТРУДОВЫЕ ОТНОШЕНИЯ</a:t>
            </a:r>
            <a:br>
              <a:rPr lang="ru-RU" sz="2800" dirty="0" smtClean="0">
                <a:latin typeface="Times New Roman" pitchFamily="18" charset="0"/>
                <a:cs typeface="Times New Roman" pitchFamily="18" charset="0"/>
              </a:rPr>
            </a:br>
            <a:r>
              <a:rPr lang="ru-RU" sz="2800" dirty="0" smtClean="0">
                <a:latin typeface="Times New Roman" pitchFamily="18" charset="0"/>
                <a:cs typeface="Times New Roman" pitchFamily="18" charset="0"/>
              </a:rPr>
              <a:t>Глава 4. ТРУДОВОЙ ДОГОВОР</a:t>
            </a:r>
            <a:endParaRPr lang="en-US" sz="2800" dirty="0"/>
          </a:p>
        </p:txBody>
      </p:sp>
      <p:sp>
        <p:nvSpPr>
          <p:cNvPr id="3" name="Объект 2"/>
          <p:cNvSpPr>
            <a:spLocks noGrp="1"/>
          </p:cNvSpPr>
          <p:nvPr>
            <p:ph idx="1"/>
          </p:nvPr>
        </p:nvSpPr>
        <p:spPr>
          <a:xfrm>
            <a:off x="1785918" y="1071546"/>
            <a:ext cx="6563072" cy="460648"/>
          </a:xfrm>
        </p:spPr>
        <p:txBody>
          <a:bodyPr/>
          <a:lstStyle/>
          <a:p>
            <a:r>
              <a:rPr lang="ru-RU" b="1" dirty="0" smtClean="0">
                <a:solidFill>
                  <a:srgbClr val="1E1E1E"/>
                </a:solidFill>
                <a:latin typeface="Times New Roman" panose="02020603050405020304" pitchFamily="18" charset="0"/>
                <a:cs typeface="Times New Roman" panose="02020603050405020304" pitchFamily="18" charset="0"/>
              </a:rPr>
              <a:t>Статья 24. Предмет трудового договора</a:t>
            </a:r>
            <a:endParaRPr lang="en-US" dirty="0"/>
          </a:p>
        </p:txBody>
      </p:sp>
      <p:sp>
        <p:nvSpPr>
          <p:cNvPr id="4" name="Объект 3"/>
          <p:cNvSpPr>
            <a:spLocks noGrp="1"/>
          </p:cNvSpPr>
          <p:nvPr>
            <p:ph idx="10"/>
          </p:nvPr>
        </p:nvSpPr>
        <p:spPr>
          <a:xfrm>
            <a:off x="1357290" y="1714488"/>
            <a:ext cx="7339854" cy="4278201"/>
          </a:xfrm>
        </p:spPr>
        <p:txBody>
          <a:bodyPr/>
          <a:lstStyle/>
          <a:p>
            <a:r>
              <a:rPr lang="ru-RU" sz="1800" dirty="0" smtClean="0">
                <a:solidFill>
                  <a:srgbClr val="1E1E1E"/>
                </a:solidFill>
                <a:latin typeface="Times New Roman" panose="02020603050405020304" pitchFamily="18" charset="0"/>
                <a:cs typeface="Times New Roman" panose="02020603050405020304" pitchFamily="18" charset="0"/>
              </a:rPr>
              <a:t>По трудовому договору работник обязуется лично выполнять работу (трудовую функцию), соблюдать правила трудового распорядка, а работодатель обязуется предоставить работнику работу по обусловленной трудовой функции, обеспечить условия труда, предусмотренные настоящим Кодексом, законами Республики Казахстан и иными нормативными правовыми актами Республики Казахстан, коллективным договором, актами работодателя, своевременно и в полном размере выплачивать работнику заработную плату.</a:t>
            </a:r>
          </a:p>
          <a:p>
            <a:endParaRPr lang="en-US"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86116" y="4286256"/>
            <a:ext cx="3407720" cy="1926103"/>
          </a:xfrm>
          <a:prstGeom prst="rect">
            <a:avLst/>
          </a:prstGeom>
          <a:ln>
            <a:noFill/>
          </a:ln>
          <a:effectLst>
            <a:softEdge rad="112500"/>
          </a:effectLst>
        </p:spPr>
      </p:pic>
    </p:spTree>
    <p:extLst>
      <p:ext uri="{BB962C8B-B14F-4D97-AF65-F5344CB8AC3E}">
        <p14:creationId xmlns:p14="http://schemas.microsoft.com/office/powerpoint/2010/main" val="37681395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71472" y="0"/>
            <a:ext cx="8572528" cy="714356"/>
          </a:xfrm>
        </p:spPr>
        <p:txBody>
          <a:bodyPr/>
          <a:lstStyle/>
          <a:p>
            <a:pPr algn="ctr"/>
            <a:r>
              <a:rPr lang="en-US" altLang="ko-KR" sz="3200" dirty="0" smtClean="0"/>
              <a:t> </a:t>
            </a:r>
            <a:r>
              <a:rPr lang="ru-RU" sz="3200" dirty="0" smtClean="0">
                <a:latin typeface="Times New Roman" pitchFamily="18" charset="0"/>
                <a:cs typeface="Times New Roman" pitchFamily="18" charset="0"/>
              </a:rPr>
              <a:t>Статья 28. Содержание трудового договора</a:t>
            </a:r>
            <a:endParaRPr lang="ko-KR" altLang="en-US" sz="3200" dirty="0"/>
          </a:p>
        </p:txBody>
      </p:sp>
      <p:sp>
        <p:nvSpPr>
          <p:cNvPr id="13" name="Content Placeholder 12"/>
          <p:cNvSpPr>
            <a:spLocks noGrp="1"/>
          </p:cNvSpPr>
          <p:nvPr>
            <p:ph idx="10"/>
          </p:nvPr>
        </p:nvSpPr>
        <p:spPr>
          <a:xfrm>
            <a:off x="1357290" y="642918"/>
            <a:ext cx="7429552" cy="4147865"/>
          </a:xfrm>
        </p:spPr>
        <p:txBody>
          <a:bodyPr/>
          <a:lstStyle/>
          <a:p>
            <a:pPr fontAlgn="base"/>
            <a:r>
              <a:rPr lang="ru-RU" b="1" dirty="0" smtClean="0">
                <a:solidFill>
                  <a:srgbClr val="000000"/>
                </a:solidFill>
                <a:latin typeface="Courier New"/>
              </a:rPr>
              <a:t> </a:t>
            </a:r>
            <a:r>
              <a:rPr lang="ru-RU" sz="1800" b="1" dirty="0" smtClean="0">
                <a:solidFill>
                  <a:srgbClr val="000000"/>
                </a:solidFill>
                <a:latin typeface="Courier New"/>
              </a:rPr>
              <a:t>  </a:t>
            </a:r>
            <a:r>
              <a:rPr lang="ru-RU" sz="1800" b="1" dirty="0" smtClean="0">
                <a:latin typeface="Times New Roman" pitchFamily="18" charset="0"/>
                <a:cs typeface="Times New Roman" pitchFamily="18" charset="0"/>
              </a:rPr>
              <a:t>1. Трудовой договор должен содержать:</a:t>
            </a:r>
          </a:p>
          <a:p>
            <a:pPr fontAlgn="base"/>
            <a:r>
              <a:rPr lang="ru-RU" sz="1800" b="1" dirty="0" smtClean="0">
                <a:latin typeface="Times New Roman" pitchFamily="18" charset="0"/>
                <a:cs typeface="Times New Roman" pitchFamily="18" charset="0"/>
              </a:rPr>
              <a:t>1) реквизиты сторон:</a:t>
            </a:r>
          </a:p>
          <a:p>
            <a:pPr fontAlgn="base"/>
            <a:r>
              <a:rPr lang="ru-RU" sz="1800" b="1" dirty="0" smtClean="0">
                <a:latin typeface="Times New Roman" pitchFamily="18" charset="0"/>
                <a:cs typeface="Times New Roman" pitchFamily="18" charset="0"/>
              </a:rPr>
              <a:t>фамилию, имя, отчество (если оно указано в документе, удостоверяющем личность) работодателя - физического лица, адрес его постоянного места жительства и сведения о регистрации по месту жительства, наименование, номер и дату выдачи документа, удостоверяющего личность;</a:t>
            </a:r>
          </a:p>
          <a:p>
            <a:pPr fontAlgn="base"/>
            <a:r>
              <a:rPr lang="ru-RU" sz="1800" b="1" dirty="0" smtClean="0">
                <a:latin typeface="Times New Roman" pitchFamily="18" charset="0"/>
                <a:cs typeface="Times New Roman" pitchFamily="18" charset="0"/>
              </a:rPr>
              <a:t>индивидуальный идентификационный номер , фамилию, имя,</a:t>
            </a:r>
          </a:p>
          <a:p>
            <a:pPr fontAlgn="base"/>
            <a:r>
              <a:rPr lang="ru-RU" sz="1800" b="1" dirty="0" smtClean="0">
                <a:latin typeface="Times New Roman" pitchFamily="18" charset="0"/>
                <a:cs typeface="Times New Roman" pitchFamily="18" charset="0"/>
              </a:rPr>
              <a:t> отчество работника, адрес его постоянного места жительства и сведения о регистрации по месту жительства, наименование, номер, дату выдачи документа, удостоверяющего его личность, индивидуальный идентификационный номер;</a:t>
            </a:r>
          </a:p>
          <a:p>
            <a:pPr fontAlgn="base"/>
            <a:r>
              <a:rPr lang="ru-RU" sz="1800" b="1" dirty="0" smtClean="0">
                <a:latin typeface="Times New Roman" pitchFamily="18" charset="0"/>
                <a:cs typeface="Times New Roman" pitchFamily="18" charset="0"/>
              </a:rPr>
              <a:t>2) работу по определенной специальности, профессии, квалификации или должности (трудовую функцию);</a:t>
            </a:r>
          </a:p>
          <a:p>
            <a:pPr fontAlgn="base"/>
            <a:r>
              <a:rPr lang="ru-RU" sz="1800" b="1" dirty="0" smtClean="0">
                <a:latin typeface="Times New Roman" pitchFamily="18" charset="0"/>
                <a:cs typeface="Times New Roman" pitchFamily="18" charset="0"/>
              </a:rPr>
              <a:t>3) место выполнения работы;</a:t>
            </a:r>
          </a:p>
          <a:p>
            <a:pPr fontAlgn="base"/>
            <a:r>
              <a:rPr lang="ru-RU" sz="1800" b="1" dirty="0" smtClean="0">
                <a:latin typeface="Times New Roman" pitchFamily="18" charset="0"/>
                <a:cs typeface="Times New Roman" pitchFamily="18" charset="0"/>
              </a:rPr>
              <a:t>4) срок трудового договора;</a:t>
            </a:r>
          </a:p>
          <a:p>
            <a:pPr fontAlgn="base"/>
            <a:r>
              <a:rPr lang="ru-RU" sz="1800" b="1" dirty="0" smtClean="0">
                <a:latin typeface="Times New Roman" pitchFamily="18" charset="0"/>
                <a:cs typeface="Times New Roman" pitchFamily="18" charset="0"/>
              </a:rPr>
              <a:t>5) дату начала работы;</a:t>
            </a:r>
          </a:p>
          <a:p>
            <a:pPr fontAlgn="base"/>
            <a:r>
              <a:rPr lang="ru-RU" sz="1800" b="1" dirty="0" smtClean="0">
                <a:latin typeface="Times New Roman" pitchFamily="18" charset="0"/>
                <a:cs typeface="Times New Roman" pitchFamily="18" charset="0"/>
              </a:rPr>
              <a:t>6) режим рабочего времени и времени отдыха;</a:t>
            </a:r>
            <a:endParaRPr lang="ru-RU" sz="1800" b="1" dirty="0">
              <a:latin typeface="Times New Roman" pitchFamily="18" charset="0"/>
              <a:cs typeface="Times New Roman" pitchFamily="18" charset="0"/>
            </a:endParaRPr>
          </a:p>
        </p:txBody>
      </p:sp>
    </p:spTree>
    <p:extLst>
      <p:ext uri="{BB962C8B-B14F-4D97-AF65-F5344CB8AC3E}">
        <p14:creationId xmlns:p14="http://schemas.microsoft.com/office/powerpoint/2010/main" val="36596743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0"/>
          </p:nvPr>
        </p:nvSpPr>
        <p:spPr>
          <a:xfrm>
            <a:off x="1285852" y="285728"/>
            <a:ext cx="7063138" cy="4147865"/>
          </a:xfrm>
        </p:spPr>
        <p:txBody>
          <a:bodyPr/>
          <a:lstStyle/>
          <a:p>
            <a:r>
              <a:rPr lang="ru-RU" sz="1800" b="1" dirty="0" smtClean="0">
                <a:latin typeface="Times New Roman" pitchFamily="18" charset="0"/>
                <a:cs typeface="Times New Roman" pitchFamily="18" charset="0"/>
              </a:rPr>
              <a:t>7) размер и иные условия оплаты труда;</a:t>
            </a:r>
          </a:p>
          <a:p>
            <a:r>
              <a:rPr lang="ru-RU" sz="1800" b="1" dirty="0" smtClean="0">
                <a:latin typeface="Times New Roman" pitchFamily="18" charset="0"/>
                <a:cs typeface="Times New Roman" pitchFamily="18" charset="0"/>
              </a:rPr>
              <a:t>8) характеристику условий труда, гарантии и льготы, если работа относится к тяжелым и (или) выполняется во вредных и (или) опасных условиях;</a:t>
            </a:r>
          </a:p>
          <a:p>
            <a:r>
              <a:rPr lang="ru-RU" sz="1800" b="1" dirty="0" smtClean="0">
                <a:latin typeface="Times New Roman" pitchFamily="18" charset="0"/>
                <a:cs typeface="Times New Roman" pitchFamily="18" charset="0"/>
              </a:rPr>
              <a:t>9) права и обязанности работника;</a:t>
            </a:r>
          </a:p>
          <a:p>
            <a:r>
              <a:rPr lang="ru-RU" sz="1800" b="1" dirty="0" smtClean="0">
                <a:latin typeface="Times New Roman" pitchFamily="18" charset="0"/>
                <a:cs typeface="Times New Roman" pitchFamily="18" charset="0"/>
              </a:rPr>
              <a:t>10) права и обязанности работодателя;</a:t>
            </a:r>
          </a:p>
          <a:p>
            <a:r>
              <a:rPr lang="ru-RU" sz="1800" b="1" dirty="0" smtClean="0">
                <a:latin typeface="Times New Roman" pitchFamily="18" charset="0"/>
                <a:cs typeface="Times New Roman" pitchFamily="18" charset="0"/>
              </a:rPr>
              <a:t>11) порядок изменения и прекращения трудового договора;</a:t>
            </a:r>
          </a:p>
          <a:p>
            <a:r>
              <a:rPr lang="ru-RU" sz="1800" b="1" dirty="0" smtClean="0">
                <a:latin typeface="Times New Roman" pitchFamily="18" charset="0"/>
                <a:cs typeface="Times New Roman" pitchFamily="18" charset="0"/>
              </a:rPr>
              <a:t>12) ответственность сторон;</a:t>
            </a:r>
          </a:p>
          <a:p>
            <a:r>
              <a:rPr lang="ru-RU" sz="1800" b="1" dirty="0" smtClean="0">
                <a:latin typeface="Times New Roman" pitchFamily="18" charset="0"/>
                <a:cs typeface="Times New Roman" pitchFamily="18" charset="0"/>
              </a:rPr>
              <a:t>13) дату заключения и порядковый номер.</a:t>
            </a:r>
          </a:p>
          <a:p>
            <a:r>
              <a:rPr lang="ru-RU" sz="1800" b="1" dirty="0" smtClean="0">
                <a:latin typeface="Times New Roman" pitchFamily="18" charset="0"/>
                <a:cs typeface="Times New Roman" pitchFamily="18" charset="0"/>
              </a:rPr>
              <a:t>2. Заключаемый с инвалидом трудовой договор должен содержать условия по оборудованию рабочих мест с учетом их индивидуальных возможностей.</a:t>
            </a:r>
          </a:p>
          <a:p>
            <a:r>
              <a:rPr lang="ru-RU" sz="1800" b="1" dirty="0" smtClean="0">
                <a:latin typeface="Times New Roman" pitchFamily="18" charset="0"/>
                <a:cs typeface="Times New Roman" pitchFamily="18" charset="0"/>
              </a:rPr>
              <a:t>3. По соглашению сторон в трудовой договор могут включаться и иные условия, не противоречащие законодательству Республики Казахстан.</a:t>
            </a:r>
            <a:endParaRPr lang="ru-RU" sz="1800" b="1" dirty="0">
              <a:latin typeface="Times New Roman" pitchFamily="18" charset="0"/>
              <a:cs typeface="Times New Roman" pitchFamily="18" charset="0"/>
            </a:endParaRPr>
          </a:p>
        </p:txBody>
      </p:sp>
    </p:spTree>
    <p:extLst>
      <p:ext uri="{BB962C8B-B14F-4D97-AF65-F5344CB8AC3E}">
        <p14:creationId xmlns:p14="http://schemas.microsoft.com/office/powerpoint/2010/main" val="198031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latin typeface="Times New Roman" pitchFamily="18" charset="0"/>
                <a:cs typeface="Times New Roman" pitchFamily="18" charset="0"/>
              </a:rPr>
              <a:t>Статья 30. Срок трудового договора</a:t>
            </a:r>
            <a:endParaRPr lang="ru-RU" sz="3200" dirty="0"/>
          </a:p>
        </p:txBody>
      </p:sp>
      <p:sp>
        <p:nvSpPr>
          <p:cNvPr id="4" name="Содержимое 3"/>
          <p:cNvSpPr>
            <a:spLocks noGrp="1"/>
          </p:cNvSpPr>
          <p:nvPr>
            <p:ph idx="10"/>
          </p:nvPr>
        </p:nvSpPr>
        <p:spPr>
          <a:xfrm>
            <a:off x="1214414" y="857232"/>
            <a:ext cx="7572428" cy="5643602"/>
          </a:xfrm>
        </p:spPr>
        <p:txBody>
          <a:bodyPr/>
          <a:lstStyle/>
          <a:p>
            <a:pPr fontAlgn="base"/>
            <a:r>
              <a:rPr lang="ru-RU" sz="1600" b="1" dirty="0" smtClean="0">
                <a:solidFill>
                  <a:srgbClr val="000000"/>
                </a:solidFill>
                <a:latin typeface="Courier New"/>
              </a:rPr>
              <a:t>1. Трудовой договор может быть заключен:</a:t>
            </a:r>
          </a:p>
          <a:p>
            <a:pPr fontAlgn="base"/>
            <a:r>
              <a:rPr lang="ru-RU" sz="1600" b="1" dirty="0" smtClean="0">
                <a:solidFill>
                  <a:srgbClr val="000000"/>
                </a:solidFill>
                <a:latin typeface="Courier New"/>
              </a:rPr>
              <a:t>1) на неопределенный срок;</a:t>
            </a:r>
          </a:p>
          <a:p>
            <a:pPr fontAlgn="base"/>
            <a:r>
              <a:rPr lang="ru-RU" sz="1600" b="1" dirty="0" smtClean="0">
                <a:solidFill>
                  <a:srgbClr val="000000"/>
                </a:solidFill>
                <a:latin typeface="Courier New"/>
              </a:rPr>
              <a:t>2) на определенный срок не менее одного года, кроме случаев, установленных подпунктами 3), 4), 5) и 6) настоящего пункта.</a:t>
            </a:r>
          </a:p>
          <a:p>
            <a:pPr fontAlgn="base"/>
            <a:r>
              <a:rPr lang="ru-RU" sz="1600" b="1" dirty="0" smtClean="0">
                <a:solidFill>
                  <a:srgbClr val="000000"/>
                </a:solidFill>
                <a:latin typeface="Courier New"/>
              </a:rPr>
              <a:t>3) на время выполнения определенной работы;</a:t>
            </a:r>
          </a:p>
          <a:p>
            <a:pPr fontAlgn="base"/>
            <a:r>
              <a:rPr lang="ru-RU" sz="1600" b="1" dirty="0" smtClean="0">
                <a:solidFill>
                  <a:srgbClr val="000000"/>
                </a:solidFill>
                <a:latin typeface="Courier New"/>
              </a:rPr>
              <a:t>4) на время замещения временно отсутствующего работника;</a:t>
            </a:r>
          </a:p>
          <a:p>
            <a:pPr fontAlgn="base"/>
            <a:r>
              <a:rPr lang="ru-RU" sz="1600" b="1" dirty="0" smtClean="0">
                <a:solidFill>
                  <a:srgbClr val="000000"/>
                </a:solidFill>
                <a:latin typeface="Courier New"/>
              </a:rPr>
              <a:t>5) на время выполнения сезонной работы;  </a:t>
            </a:r>
          </a:p>
          <a:p>
            <a:pPr fontAlgn="base"/>
            <a:r>
              <a:rPr lang="ru-RU" sz="1600" b="1" dirty="0" smtClean="0">
                <a:solidFill>
                  <a:srgbClr val="000000"/>
                </a:solidFill>
                <a:latin typeface="Courier New"/>
              </a:rPr>
              <a:t>6)в пределах устанавливаемых законодательством Республики Казахстан сроков осуществления трудовой деятельности иностранными работниками, прибывающими для самостоятельного трудоустройства, выданных местным исполнительным органом разрешений на привлечение иностранной рабочей силы либо выданного органами внутренних дел разрешения трудовому иммигранту.</a:t>
            </a:r>
            <a:endParaRPr lang="ru-RU" sz="1600" b="1" i="1" dirty="0" smtClean="0">
              <a:solidFill>
                <a:prstClr val="black"/>
              </a:solidFill>
              <a:latin typeface="Times New Roman" pitchFamily="18" charset="0"/>
              <a:cs typeface="Times New Roman" pitchFamily="18" charset="0"/>
            </a:endParaRPr>
          </a:p>
          <a:p>
            <a:pPr fontAlgn="base"/>
            <a:r>
              <a:rPr lang="ru-RU" sz="1600" b="1" dirty="0" smtClean="0">
                <a:solidFill>
                  <a:srgbClr val="000000"/>
                </a:solidFill>
                <a:latin typeface="Times New Roman" pitchFamily="18" charset="0"/>
                <a:cs typeface="Times New Roman" pitchFamily="18" charset="0"/>
              </a:rPr>
              <a:t>5. С работником, достигшим пенсионного возраста в соответствии с пунктом 1 статьи 11 Закона Республики Казахстан «О пенсионном обеспечении в Республике Казахстан» и обладающим высоким профессиональным и квалификационным уровнем, с учетом его работоспособности трудовой договор может продлеваться ежегодно без ограничения, предусмотренного частью четвертой подпункта 2) пункта 1 настоящей статьи.</a:t>
            </a:r>
            <a:endParaRPr lang="ru-RU" sz="1600" b="1" dirty="0">
              <a:solidFill>
                <a:srgbClr val="000000"/>
              </a:solidFill>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0"/>
          </p:nvPr>
        </p:nvSpPr>
        <p:spPr>
          <a:xfrm>
            <a:off x="1285852" y="0"/>
            <a:ext cx="7500990" cy="4147865"/>
          </a:xfrm>
        </p:spPr>
        <p:txBody>
          <a:bodyPr/>
          <a:lstStyle/>
          <a:p>
            <a:pPr fontAlgn="base"/>
            <a:r>
              <a:rPr lang="ru-RU" sz="1600" b="1" dirty="0" smtClean="0">
                <a:solidFill>
                  <a:schemeClr val="tx1"/>
                </a:solidFill>
                <a:latin typeface="Times New Roman" panose="02020603050405020304" pitchFamily="18" charset="0"/>
                <a:cs typeface="Times New Roman" panose="02020603050405020304" pitchFamily="18" charset="0"/>
              </a:rPr>
              <a:t>Статья 31. Возраст, с которого допускается заключение трудового договора</a:t>
            </a:r>
          </a:p>
          <a:p>
            <a:pPr fontAlgn="base"/>
            <a:r>
              <a:rPr lang="ru-RU" sz="1600" dirty="0" smtClean="0">
                <a:solidFill>
                  <a:schemeClr val="tx1"/>
                </a:solidFill>
                <a:latin typeface="Times New Roman" pitchFamily="18" charset="0"/>
                <a:cs typeface="Times New Roman" pitchFamily="18" charset="0"/>
              </a:rPr>
              <a:t> 1. 1. Заключение трудового договора допускается с гражданами, достигшими шестнадцатилетнего возраста.</a:t>
            </a:r>
          </a:p>
          <a:p>
            <a:pPr fontAlgn="base"/>
            <a:r>
              <a:rPr lang="ru-RU" sz="1600" dirty="0" smtClean="0">
                <a:solidFill>
                  <a:schemeClr val="tx1"/>
                </a:solidFill>
                <a:latin typeface="Times New Roman" pitchFamily="18" charset="0"/>
                <a:cs typeface="Times New Roman" pitchFamily="18" charset="0"/>
              </a:rPr>
              <a:t>2. Трудовой договор может быть заключен с:</a:t>
            </a:r>
          </a:p>
          <a:p>
            <a:pPr fontAlgn="base"/>
            <a:r>
              <a:rPr lang="ru-RU" sz="1600" dirty="0" smtClean="0">
                <a:solidFill>
                  <a:schemeClr val="tx1"/>
                </a:solidFill>
                <a:latin typeface="Times New Roman" pitchFamily="18" charset="0"/>
                <a:cs typeface="Times New Roman" pitchFamily="18" charset="0"/>
              </a:rPr>
              <a:t>1) гражданами, достигшими пятнадцати лет, в случаях получения ими основного среднего, общего среднего образования в организации среднего образования;</a:t>
            </a:r>
          </a:p>
          <a:p>
            <a:pPr fontAlgn="base"/>
            <a:r>
              <a:rPr lang="ru-RU" sz="1600" dirty="0" smtClean="0">
                <a:solidFill>
                  <a:schemeClr val="tx1"/>
                </a:solidFill>
                <a:latin typeface="Times New Roman" pitchFamily="18" charset="0"/>
                <a:cs typeface="Times New Roman" pitchFamily="18" charset="0"/>
              </a:rPr>
              <a:t>2) учащимися, достигшими четырнадцатилетнего возраста, для выполнения в свободное от учебы время работы, не причиняющей вреда здоровью и не нарушающей процесса обучения;</a:t>
            </a:r>
          </a:p>
          <a:p>
            <a:pPr fontAlgn="base"/>
            <a:r>
              <a:rPr lang="ru-RU" sz="1600" dirty="0" smtClean="0">
                <a:solidFill>
                  <a:schemeClr val="tx1"/>
                </a:solidFill>
                <a:latin typeface="Times New Roman" pitchFamily="18" charset="0"/>
                <a:cs typeface="Times New Roman" pitchFamily="18" charset="0"/>
              </a:rPr>
              <a:t>3) с лицами, не достигшими четырнадцатилетнего возраста, в организациях кинематографии, театрах, театральных и концертных организациях, цирках для участия в создании и (или) исполнении произведений без ущерба здоровью и нравственному развитию с соблюдением условий, определенных подпунктом 2) настоящего пункта.</a:t>
            </a:r>
          </a:p>
          <a:p>
            <a:pPr fontAlgn="base"/>
            <a:r>
              <a:rPr lang="ru-RU" sz="1600" dirty="0" smtClean="0">
                <a:solidFill>
                  <a:schemeClr val="tx1"/>
                </a:solidFill>
                <a:latin typeface="Times New Roman" pitchFamily="18" charset="0"/>
                <a:cs typeface="Times New Roman" pitchFamily="18" charset="0"/>
              </a:rPr>
              <a:t>3. В случаях, определенных пунктом 2 настоящей статьи, наряду с несовершеннолетним трудовой договор должен подписываться одним из его законных представителей</a:t>
            </a:r>
            <a:r>
              <a:rPr lang="ru-RU" dirty="0" smtClean="0">
                <a:solidFill>
                  <a:schemeClr val="tx1"/>
                </a:solidFill>
                <a:latin typeface="Times New Roman" pitchFamily="18" charset="0"/>
                <a:cs typeface="Times New Roman" pitchFamily="18" charset="0"/>
              </a:rPr>
              <a:t>.</a:t>
            </a:r>
            <a:endParaRPr lang="ru-RU" dirty="0">
              <a:solidFill>
                <a:schemeClr val="tx1"/>
              </a:solidFill>
              <a:latin typeface="Times New Roman" pitchFamily="18" charset="0"/>
              <a:cs typeface="Times New Roman"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43306" y="4643446"/>
            <a:ext cx="2426197" cy="1644961"/>
          </a:xfrm>
          <a:prstGeom prst="rect">
            <a:avLst/>
          </a:prstGeom>
          <a:ln>
            <a:noFill/>
          </a:ln>
          <a:effectLst>
            <a:softEdge rad="112500"/>
          </a:effectLst>
        </p:spPr>
      </p:pic>
    </p:spTree>
    <p:extLst>
      <p:ext uri="{BB962C8B-B14F-4D97-AF65-F5344CB8AC3E}">
        <p14:creationId xmlns:p14="http://schemas.microsoft.com/office/powerpoint/2010/main" val="7609022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0"/>
            <a:ext cx="8929718" cy="1069514"/>
          </a:xfrm>
        </p:spPr>
        <p:txBody>
          <a:bodyPr/>
          <a:lstStyle/>
          <a:p>
            <a:pPr algn="ctr"/>
            <a:r>
              <a:rPr lang="ru-RU" sz="3200" dirty="0" smtClean="0">
                <a:latin typeface="Times New Roman" pitchFamily="18" charset="0"/>
                <a:cs typeface="Times New Roman" pitchFamily="18" charset="0"/>
              </a:rPr>
              <a:t>Статья 32. Документы, необходимые для заключения трудового договора</a:t>
            </a:r>
            <a:endParaRPr lang="ru-RU" sz="3200" dirty="0"/>
          </a:p>
        </p:txBody>
      </p:sp>
      <p:sp>
        <p:nvSpPr>
          <p:cNvPr id="3" name="Содержимое 2"/>
          <p:cNvSpPr>
            <a:spLocks noGrp="1"/>
          </p:cNvSpPr>
          <p:nvPr>
            <p:ph idx="1"/>
          </p:nvPr>
        </p:nvSpPr>
        <p:spPr>
          <a:xfrm>
            <a:off x="285720" y="1268760"/>
            <a:ext cx="8643998" cy="460648"/>
          </a:xfrm>
        </p:spPr>
        <p:txBody>
          <a:bodyPr/>
          <a:lstStyle/>
          <a:p>
            <a:pPr lvl="0" algn="ctr"/>
            <a:r>
              <a:rPr lang="ru-RU" b="1" dirty="0" smtClean="0">
                <a:solidFill>
                  <a:schemeClr val="accent1">
                    <a:lumMod val="50000"/>
                  </a:schemeClr>
                </a:solidFill>
                <a:latin typeface="Times New Roman" pitchFamily="18" charset="0"/>
                <a:cs typeface="Times New Roman" pitchFamily="18" charset="0"/>
              </a:rPr>
              <a:t>Для заключения трудового договора необходимы следующие документы:</a:t>
            </a:r>
            <a:endParaRPr lang="ru-RU" b="1" dirty="0">
              <a:solidFill>
                <a:schemeClr val="accent1">
                  <a:lumMod val="50000"/>
                </a:schemeClr>
              </a:solidFill>
            </a:endParaRPr>
          </a:p>
        </p:txBody>
      </p:sp>
      <p:sp>
        <p:nvSpPr>
          <p:cNvPr id="4" name="Содержимое 3"/>
          <p:cNvSpPr>
            <a:spLocks noGrp="1"/>
          </p:cNvSpPr>
          <p:nvPr>
            <p:ph idx="10"/>
          </p:nvPr>
        </p:nvSpPr>
        <p:spPr>
          <a:xfrm>
            <a:off x="2134072" y="5000636"/>
            <a:ext cx="1580672" cy="992053"/>
          </a:xfrm>
        </p:spPr>
        <p:txBody>
          <a:bodyPr/>
          <a:lstStyle/>
          <a:p>
            <a:endParaRPr lang="ru-RU" dirty="0"/>
          </a:p>
        </p:txBody>
      </p:sp>
      <p:grpSp>
        <p:nvGrpSpPr>
          <p:cNvPr id="5" name="Группа 4"/>
          <p:cNvGrpSpPr/>
          <p:nvPr/>
        </p:nvGrpSpPr>
        <p:grpSpPr>
          <a:xfrm>
            <a:off x="214282" y="1928802"/>
            <a:ext cx="1809728" cy="3929090"/>
            <a:chOff x="3222" y="1566175"/>
            <a:chExt cx="1809728" cy="3402378"/>
          </a:xfrm>
        </p:grpSpPr>
        <p:sp>
          <p:nvSpPr>
            <p:cNvPr id="6" name="Прямоугольник 5"/>
            <p:cNvSpPr/>
            <p:nvPr/>
          </p:nvSpPr>
          <p:spPr>
            <a:xfrm>
              <a:off x="3222" y="1566175"/>
              <a:ext cx="1809728" cy="3402378"/>
            </a:xfrm>
            <a:prstGeom prst="rect">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7" name="Прямоугольник 6"/>
            <p:cNvSpPr/>
            <p:nvPr/>
          </p:nvSpPr>
          <p:spPr>
            <a:xfrm>
              <a:off x="3222" y="1566175"/>
              <a:ext cx="1809728" cy="3402378"/>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itchFamily="18" charset="0"/>
                  <a:cs typeface="Times New Roman" pitchFamily="18" charset="0"/>
                </a:rPr>
                <a:t>1) удостоверение личности гражданина Республики Казахстан или паспорт гражданина Республики Казахстан (свидетельство о рождении для лиц, не достигших шестнадцатилетнего возраста)</a:t>
              </a:r>
              <a:r>
                <a:rPr lang="ru-RU" sz="1400" b="1" kern="1200" dirty="0" err="1" smtClean="0">
                  <a:latin typeface="Times New Roman" pitchFamily="18" charset="0"/>
                  <a:cs typeface="Times New Roman" pitchFamily="18" charset="0"/>
                </a:rPr>
                <a:t>Оралманы</a:t>
              </a:r>
              <a:r>
                <a:rPr lang="ru-RU" sz="1400" b="1" kern="1200" dirty="0" smtClean="0">
                  <a:latin typeface="Times New Roman" pitchFamily="18" charset="0"/>
                  <a:cs typeface="Times New Roman" pitchFamily="18" charset="0"/>
                </a:rPr>
                <a:t> представляют удостоверение </a:t>
              </a:r>
              <a:r>
                <a:rPr lang="ru-RU" sz="1400" b="1" kern="1200" dirty="0" err="1" smtClean="0">
                  <a:latin typeface="Times New Roman" pitchFamily="18" charset="0"/>
                  <a:cs typeface="Times New Roman" pitchFamily="18" charset="0"/>
                </a:rPr>
                <a:t>оралмана</a:t>
              </a:r>
              <a:r>
                <a:rPr lang="ru-RU" sz="1400" b="1" kern="1200" dirty="0" smtClean="0">
                  <a:latin typeface="Times New Roman" pitchFamily="18" charset="0"/>
                  <a:cs typeface="Times New Roman" pitchFamily="18" charset="0"/>
                </a:rPr>
                <a:t>, выданное местными исполнительными органами;</a:t>
              </a:r>
              <a:endParaRPr lang="ru-RU" sz="1400" b="1" kern="1200" dirty="0"/>
            </a:p>
          </p:txBody>
        </p:sp>
      </p:grpSp>
      <p:grpSp>
        <p:nvGrpSpPr>
          <p:cNvPr id="8" name="Группа 7"/>
          <p:cNvGrpSpPr/>
          <p:nvPr/>
        </p:nvGrpSpPr>
        <p:grpSpPr>
          <a:xfrm>
            <a:off x="2071670" y="1928802"/>
            <a:ext cx="1808877" cy="3929090"/>
            <a:chOff x="1831428" y="1584173"/>
            <a:chExt cx="1808877" cy="3510437"/>
          </a:xfrm>
        </p:grpSpPr>
        <p:sp>
          <p:nvSpPr>
            <p:cNvPr id="9" name="Прямоугольник 8"/>
            <p:cNvSpPr/>
            <p:nvPr/>
          </p:nvSpPr>
          <p:spPr>
            <a:xfrm>
              <a:off x="1831428" y="1584173"/>
              <a:ext cx="1808877" cy="3510437"/>
            </a:xfrm>
            <a:prstGeom prst="rect">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10" name="Прямоугольник 9"/>
            <p:cNvSpPr/>
            <p:nvPr/>
          </p:nvSpPr>
          <p:spPr>
            <a:xfrm>
              <a:off x="1831428" y="1584173"/>
              <a:ext cx="1808877" cy="3510437"/>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itchFamily="18" charset="0"/>
                  <a:cs typeface="Times New Roman" pitchFamily="18" charset="0"/>
                </a:rPr>
                <a:t>2) вид на жительство иностранца в Республике Казахстан или удостоверение лица без гражданства (для иностранцев и лиц без гражданства, постоянно проживающих на территории Республики Казахстан) либо удостоверение беженца;</a:t>
              </a:r>
              <a:endParaRPr lang="ru-RU" sz="1400" b="1" kern="1200" dirty="0"/>
            </a:p>
          </p:txBody>
        </p:sp>
      </p:grpSp>
      <p:grpSp>
        <p:nvGrpSpPr>
          <p:cNvPr id="11" name="Группа 10"/>
          <p:cNvGrpSpPr/>
          <p:nvPr/>
        </p:nvGrpSpPr>
        <p:grpSpPr>
          <a:xfrm>
            <a:off x="3929058" y="1928802"/>
            <a:ext cx="1809728" cy="3929090"/>
            <a:chOff x="3621828" y="1566175"/>
            <a:chExt cx="1809728" cy="3402378"/>
          </a:xfrm>
        </p:grpSpPr>
        <p:sp>
          <p:nvSpPr>
            <p:cNvPr id="12" name="Прямоугольник 11"/>
            <p:cNvSpPr/>
            <p:nvPr/>
          </p:nvSpPr>
          <p:spPr>
            <a:xfrm>
              <a:off x="3621828" y="1566175"/>
              <a:ext cx="1809728" cy="3402378"/>
            </a:xfrm>
            <a:prstGeom prst="rect">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13" name="Прямоугольник 12"/>
            <p:cNvSpPr/>
            <p:nvPr/>
          </p:nvSpPr>
          <p:spPr>
            <a:xfrm>
              <a:off x="3621828" y="1566175"/>
              <a:ext cx="1809728" cy="3402378"/>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itchFamily="18" charset="0"/>
                  <a:cs typeface="Times New Roman" pitchFamily="18" charset="0"/>
                </a:rPr>
                <a:t>3) документ об образовании, квалификации, наличии специальных знаний или профессиональной подготовки при заключении трудового договора на работу, требующую соответствующих знаний, умений и навыков;</a:t>
              </a:r>
              <a:endParaRPr lang="ru-RU" sz="1400" b="1" kern="1200" dirty="0"/>
            </a:p>
          </p:txBody>
        </p:sp>
      </p:grpSp>
      <p:grpSp>
        <p:nvGrpSpPr>
          <p:cNvPr id="14" name="Группа 13"/>
          <p:cNvGrpSpPr/>
          <p:nvPr/>
        </p:nvGrpSpPr>
        <p:grpSpPr>
          <a:xfrm>
            <a:off x="5786446" y="1928802"/>
            <a:ext cx="1357322" cy="3929090"/>
            <a:chOff x="7395545" y="1695727"/>
            <a:chExt cx="1099428" cy="3500462"/>
          </a:xfrm>
        </p:grpSpPr>
        <p:sp>
          <p:nvSpPr>
            <p:cNvPr id="15" name="Прямоугольник 14"/>
            <p:cNvSpPr/>
            <p:nvPr/>
          </p:nvSpPr>
          <p:spPr>
            <a:xfrm>
              <a:off x="7395545" y="1695727"/>
              <a:ext cx="1099428" cy="3500462"/>
            </a:xfrm>
            <a:prstGeom prst="rect">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16" name="Прямоугольник 15"/>
            <p:cNvSpPr/>
            <p:nvPr/>
          </p:nvSpPr>
          <p:spPr>
            <a:xfrm>
              <a:off x="7395545" y="1767165"/>
              <a:ext cx="1099428" cy="3366380"/>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400" b="1" kern="1200" dirty="0" smtClean="0">
                  <a:latin typeface="Times New Roman" pitchFamily="18" charset="0"/>
                  <a:cs typeface="Times New Roman" pitchFamily="18" charset="0"/>
                </a:rPr>
                <a:t>4) документ, подтверждающий трудовую деятельность (для лиц, имеющих трудовой стаж)</a:t>
              </a:r>
              <a:endParaRPr lang="ru-RU" sz="1400" b="1" kern="1200" dirty="0"/>
            </a:p>
          </p:txBody>
        </p:sp>
      </p:grpSp>
      <p:grpSp>
        <p:nvGrpSpPr>
          <p:cNvPr id="17" name="Группа 16"/>
          <p:cNvGrpSpPr/>
          <p:nvPr/>
        </p:nvGrpSpPr>
        <p:grpSpPr>
          <a:xfrm>
            <a:off x="7072330" y="1928802"/>
            <a:ext cx="1857388" cy="3929090"/>
            <a:chOff x="6531636" y="1588171"/>
            <a:chExt cx="1674704" cy="3510403"/>
          </a:xfrm>
        </p:grpSpPr>
        <p:sp>
          <p:nvSpPr>
            <p:cNvPr id="18" name="Прямоугольник 17"/>
            <p:cNvSpPr/>
            <p:nvPr/>
          </p:nvSpPr>
          <p:spPr>
            <a:xfrm>
              <a:off x="6531636" y="1588171"/>
              <a:ext cx="1674704" cy="3510403"/>
            </a:xfrm>
            <a:prstGeom prst="rect">
              <a:avLst/>
            </a:prstGeom>
          </p:spPr>
          <p:style>
            <a:lnRef idx="3">
              <a:schemeClr val="dk2">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2">
                <a:hueOff val="0"/>
                <a:satOff val="0"/>
                <a:lumOff val="0"/>
                <a:alphaOff val="0"/>
              </a:schemeClr>
            </a:fontRef>
          </p:style>
        </p:sp>
        <p:sp>
          <p:nvSpPr>
            <p:cNvPr id="19" name="Прямоугольник 18"/>
            <p:cNvSpPr/>
            <p:nvPr/>
          </p:nvSpPr>
          <p:spPr>
            <a:xfrm>
              <a:off x="6531636" y="1588171"/>
              <a:ext cx="1674704" cy="3510403"/>
            </a:xfrm>
            <a:prstGeom prst="rect">
              <a:avLst/>
            </a:prstGeom>
          </p:spPr>
          <p:style>
            <a:lnRef idx="0">
              <a:scrgbClr r="0" g="0" b="0"/>
            </a:lnRef>
            <a:fillRef idx="0">
              <a:scrgbClr r="0" g="0" b="0"/>
            </a:fillRef>
            <a:effectRef idx="0">
              <a:scrgbClr r="0" g="0" b="0"/>
            </a:effectRef>
            <a:fontRef idx="minor">
              <a:schemeClr val="dk2">
                <a:hueOff val="0"/>
                <a:satOff val="0"/>
                <a:lumOff val="0"/>
                <a:alphaOff val="0"/>
              </a:schemeClr>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600" b="1" kern="1200" dirty="0" smtClean="0">
                  <a:latin typeface="Times New Roman" pitchFamily="18" charset="0"/>
                  <a:cs typeface="Times New Roman" pitchFamily="18" charset="0"/>
                </a:rPr>
                <a:t>5) документ о</a:t>
              </a:r>
            </a:p>
            <a:p>
              <a:pPr lvl="0" algn="ctr" defTabSz="533400">
                <a:lnSpc>
                  <a:spcPct val="90000"/>
                </a:lnSpc>
                <a:spcBef>
                  <a:spcPct val="0"/>
                </a:spcBef>
                <a:spcAft>
                  <a:spcPct val="35000"/>
                </a:spcAft>
              </a:pPr>
              <a:r>
                <a:rPr lang="ru-RU" sz="1600" b="1" kern="1200" dirty="0" smtClean="0">
                  <a:latin typeface="Times New Roman" pitchFamily="18" charset="0"/>
                  <a:cs typeface="Times New Roman" pitchFamily="18" charset="0"/>
                </a:rPr>
                <a:t> прохождении </a:t>
              </a:r>
            </a:p>
            <a:p>
              <a:pPr lvl="0" algn="ctr" defTabSz="533400">
                <a:lnSpc>
                  <a:spcPct val="90000"/>
                </a:lnSpc>
                <a:spcBef>
                  <a:spcPct val="0"/>
                </a:spcBef>
                <a:spcAft>
                  <a:spcPct val="35000"/>
                </a:spcAft>
              </a:pPr>
              <a:r>
                <a:rPr lang="ru-RU" sz="1600" b="1" kern="1200" dirty="0" smtClean="0">
                  <a:latin typeface="Times New Roman" pitchFamily="18" charset="0"/>
                  <a:cs typeface="Times New Roman" pitchFamily="18" charset="0"/>
                </a:rPr>
                <a:t>предварительного медицинского освидетельствования</a:t>
              </a:r>
              <a:endParaRPr lang="ru-RU" sz="1600" b="1" kern="1200" dirty="0"/>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566</TotalTime>
  <Words>2729</Words>
  <Application>Microsoft Office PowerPoint</Application>
  <PresentationFormat>Экран (4:3)</PresentationFormat>
  <Paragraphs>165</Paragraphs>
  <Slides>21</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2</vt:i4>
      </vt:variant>
      <vt:variant>
        <vt:lpstr>Заголовки слайдов</vt:lpstr>
      </vt:variant>
      <vt:variant>
        <vt:i4>21</vt:i4>
      </vt:variant>
    </vt:vector>
  </HeadingPairs>
  <TitlesOfParts>
    <vt:vector size="28" baseType="lpstr">
      <vt:lpstr>맑은 고딕</vt:lpstr>
      <vt:lpstr>Arial</vt:lpstr>
      <vt:lpstr>Calibri</vt:lpstr>
      <vt:lpstr>Courier New</vt:lpstr>
      <vt:lpstr>Times New Roman</vt:lpstr>
      <vt:lpstr>Office Theme</vt:lpstr>
      <vt:lpstr>Custom Design</vt:lpstr>
      <vt:lpstr>Презентация PowerPoint</vt:lpstr>
      <vt:lpstr> план</vt:lpstr>
      <vt:lpstr>Статья 10. Трудовые договоры, соглашения  сторон социального партнерства, коллективные  договоры, акты работодателя в сфере труда </vt:lpstr>
      <vt:lpstr>РАЗДЕЛ 2. ТРУДОВЫЕ ОТНОШЕНИЯ Глава 4. ТРУДОВОЙ ДОГОВОР</vt:lpstr>
      <vt:lpstr> Статья 28. Содержание трудового договора</vt:lpstr>
      <vt:lpstr>Презентация PowerPoint</vt:lpstr>
      <vt:lpstr>Статья 30. Срок трудового договора</vt:lpstr>
      <vt:lpstr>Презентация PowerPoint</vt:lpstr>
      <vt:lpstr>Статья 32. Документы, необходимые для заключения трудового договора</vt:lpstr>
      <vt:lpstr>Презентация PowerPoint</vt:lpstr>
      <vt:lpstr>Статья 49. Основания прекращения трудового договора</vt:lpstr>
      <vt:lpstr>Статья 52. Основания расторжения трудового договора по инициативе работодателя</vt:lpstr>
      <vt:lpstr>Презентация PowerPoint</vt:lpstr>
      <vt:lpstr>Презентация PowerPoint</vt:lpstr>
      <vt:lpstr>Презентация PowerPoint</vt:lpstr>
      <vt:lpstr>Статья 54. Ограничение возможности расторжения  трудового договора по инициативе  работодателя</vt:lpstr>
      <vt:lpstr>Глава 14. КОЛЛЕКТИВНЫЙ ДОГОВОР Статья 156. Стороны коллективного договора. Порядок  ведения коллективных переговоров, разработки и  заключения коллективного договора</vt:lpstr>
      <vt:lpstr>Презентация PowerPoint</vt:lpstr>
      <vt:lpstr>Презентация PowerPoint</vt:lpstr>
      <vt:lpstr>Статья 158. Сроки, сфера действия коллективного договора и ответственность сторон </vt:lpstr>
      <vt:lpstr>Ответственность директора</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Пользователь Windows</cp:lastModifiedBy>
  <cp:revision>38</cp:revision>
  <dcterms:created xsi:type="dcterms:W3CDTF">2014-04-01T16:35:38Z</dcterms:created>
  <dcterms:modified xsi:type="dcterms:W3CDTF">2022-10-27T03:02:01Z</dcterms:modified>
</cp:coreProperties>
</file>