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7">
  <p:sldMasterIdLst>
    <p:sldMasterId id="2147483821" r:id="rId1"/>
  </p:sldMasterIdLst>
  <p:notesMasterIdLst>
    <p:notesMasterId r:id="rId9"/>
  </p:notesMasterIdLst>
  <p:handoutMasterIdLst>
    <p:handoutMasterId r:id="rId10"/>
  </p:handoutMasterIdLst>
  <p:sldIdLst>
    <p:sldId id="329" r:id="rId2"/>
    <p:sldId id="331" r:id="rId3"/>
    <p:sldId id="327" r:id="rId4"/>
    <p:sldId id="330" r:id="rId5"/>
    <p:sldId id="324" r:id="rId6"/>
    <p:sldId id="325" r:id="rId7"/>
    <p:sldId id="32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3145" autoAdjust="0"/>
  </p:normalViewPr>
  <p:slideViewPr>
    <p:cSldViewPr snapToGrid="0">
      <p:cViewPr varScale="1">
        <p:scale>
          <a:sx n="40" d="100"/>
          <a:sy n="40" d="100"/>
        </p:scale>
        <p:origin x="54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C6C0ABE4-1A37-48C1-A87C-62DC63EE2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14669EC-747D-4EB5-9BD4-79DCA6A62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FAFCB-D972-439F-A227-B1457678075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8857E8B-BF5B-4376-BE07-2F671037C4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337B9BE-8C50-4347-8C0D-AFEE56215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409A-8A39-4EC2-B3FD-3D62C4AB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3EFBB-9713-4C04-9D84-8D6929D85C2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092-04AE-4E63-9181-79630A791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5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9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3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5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1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6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6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4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24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D5C3-394B-4ADF-990B-A189D9ED778E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30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784479" y="1443038"/>
            <a:ext cx="10293096" cy="16090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2"/>
              <a:buNone/>
            </a:pP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Неделя математической  грамотности «МАТЕМАТИКА ВОКРУГ НАС»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/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/>
          </a:p>
        </p:txBody>
      </p:sp>
      <p:pic>
        <p:nvPicPr>
          <p:cNvPr id="6" name="Picture 8" descr="О развитии кадрового потенциала в сфере науки | НТ НП Биотех2030">
            <a:extLst>
              <a:ext uri="{FF2B5EF4-FFF2-40B4-BE49-F238E27FC236}">
                <a16:creationId xmlns:a16="http://schemas.microsoft.com/office/drawing/2014/main" xmlns="" xmlns:lc="http://schemas.openxmlformats.org/drawingml/2006/lockedCanvas" id="{0271AA6E-D147-4D3D-82B2-25347089A0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862" y="3966138"/>
            <a:ext cx="5238664" cy="2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E4710AB-9937-4768-821D-5E29E2605217}"/>
              </a:ext>
            </a:extLst>
          </p:cNvPr>
          <p:cNvSpPr/>
          <p:nvPr/>
        </p:nvSpPr>
        <p:spPr>
          <a:xfrm>
            <a:off x="4086978" y="2943696"/>
            <a:ext cx="794084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проведения: 23-27 января 2023 года.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проведения: </a:t>
            </a:r>
            <a:r>
              <a:rPr lang="kk-K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Карагандинской области.</a:t>
            </a:r>
          </a:p>
          <a:p>
            <a:pPr algn="ctr">
              <a:buFont typeface="Arial" panose="020B0604020202020204" pitchFamily="34" charset="0"/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D:\слайд2233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6"/>
            <a:ext cx="12192000" cy="13923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xtLst/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601200" cy="129266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Управление образования Карагандинской области</a:t>
            </a:r>
          </a:p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Учебно-методический центр развития образования Карагандинской области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1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84454" y="-171450"/>
            <a:ext cx="10293096" cy="16090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2"/>
              <a:buNone/>
            </a:pP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Неделя математической  грамотности «МАТЕМАТИКА ВОКРУГ НАС»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/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E4710AB-9937-4768-821D-5E29E2605217}"/>
              </a:ext>
            </a:extLst>
          </p:cNvPr>
          <p:cNvSpPr/>
          <p:nvPr/>
        </p:nvSpPr>
        <p:spPr>
          <a:xfrm>
            <a:off x="839392" y="1632855"/>
            <a:ext cx="10723958" cy="5305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kk-K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Цель мероприятия: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профессионального мастерства педагогов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качество образования школьников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развитие математической грамотности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Задачи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привлечение обучающихся к выполнению заданий по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математической грамотности;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выявление обучающихся с более высоким уровнем знаний по математике;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пропаганда среди обучающихся значимости математики в жизни;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вовлечение обучающихся в самостоятельную работу, повышение их интереса к математике;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выявление обучающихся, которые обладают математическими способностями, стремление к углубленному изучению математических наук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4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E93232-82CA-4074-A773-4EAB649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92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І </a:t>
            </a:r>
            <a:r>
              <a:rPr lang="ru-RU" sz="2400" b="1" dirty="0">
                <a:solidFill>
                  <a:srgbClr val="002060"/>
                </a:solidFill>
              </a:rPr>
              <a:t>день - 23 января 2023г.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ОТКРЫТИЕ НЕДЕЛИ МАТЕМАТИЧЕСКОЙ ГРАМОТНОСТИ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768E2ABC-AEDB-4616-BE0E-09252F8DA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561674"/>
              </p:ext>
            </p:extLst>
          </p:nvPr>
        </p:nvGraphicFramePr>
        <p:xfrm>
          <a:off x="410582" y="867266"/>
          <a:ext cx="11248018" cy="5943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254">
                  <a:extLst>
                    <a:ext uri="{9D8B030D-6E8A-4147-A177-3AD203B41FA5}">
                      <a16:colId xmlns:a16="http://schemas.microsoft.com/office/drawing/2014/main" xmlns="" val="3606598642"/>
                    </a:ext>
                  </a:extLst>
                </a:gridCol>
                <a:gridCol w="5213130">
                  <a:extLst>
                    <a:ext uri="{9D8B030D-6E8A-4147-A177-3AD203B41FA5}">
                      <a16:colId xmlns:a16="http://schemas.microsoft.com/office/drawing/2014/main" xmlns="" val="486356863"/>
                    </a:ext>
                  </a:extLst>
                </a:gridCol>
                <a:gridCol w="2350850">
                  <a:extLst>
                    <a:ext uri="{9D8B030D-6E8A-4147-A177-3AD203B41FA5}">
                      <a16:colId xmlns:a16="http://schemas.microsoft.com/office/drawing/2014/main" xmlns="" val="3887980558"/>
                    </a:ext>
                  </a:extLst>
                </a:gridCol>
                <a:gridCol w="2702784">
                  <a:extLst>
                    <a:ext uri="{9D8B030D-6E8A-4147-A177-3AD203B41FA5}">
                      <a16:colId xmlns:a16="http://schemas.microsoft.com/office/drawing/2014/main" xmlns="" val="2428743071"/>
                    </a:ext>
                  </a:extLst>
                </a:gridCol>
              </a:tblGrid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</a:rPr>
                        <a:t>мероприятий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Форма проведения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603600"/>
                  </a:ext>
                </a:extLst>
              </a:tr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1.1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Оформление стенда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 организациях образования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«Математическая грамотность в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повседневной жизни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стенды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Учителя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математики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</a:tr>
              <a:tr h="64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1.2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линейки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«Математическая грамотность школьника как компонент функциональной грамотности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Учителя математики, родительская общественность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</a:tr>
              <a:tr h="123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1.4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Классные часы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Как правильно применять цифры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?»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Классный час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1-7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extLst>
                  <a:ext uri="{0D108BD9-81ED-4DB2-BD59-A6C34878D82A}">
                    <a16:rowId xmlns:a16="http://schemas.microsoft.com/office/drawing/2014/main" xmlns="" val="499947479"/>
                  </a:ext>
                </a:extLst>
              </a:tr>
              <a:tr h="123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1.5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Классные часы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Математика в жизни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человека»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Классный час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8-9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extLst>
                  <a:ext uri="{0D108BD9-81ED-4DB2-BD59-A6C34878D82A}">
                    <a16:rowId xmlns:a16="http://schemas.microsoft.com/office/drawing/2014/main" xmlns="" val="4222771046"/>
                  </a:ext>
                </a:extLst>
              </a:tr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1.6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Классные часы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Математика в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моей будущей профессии»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Классный час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10-11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extLst>
                  <a:ext uri="{0D108BD9-81ED-4DB2-BD59-A6C34878D82A}">
                    <a16:rowId xmlns:a16="http://schemas.microsoft.com/office/drawing/2014/main" xmlns="" val="370654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4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E93232-82CA-4074-A773-4EAB649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92628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effectLst/>
              </a:rPr>
              <a:t>ІІ день </a:t>
            </a:r>
            <a:r>
              <a:rPr lang="kk-KZ" sz="2400" b="1" dirty="0" smtClean="0">
                <a:solidFill>
                  <a:srgbClr val="002060"/>
                </a:solidFill>
                <a:effectLst/>
              </a:rPr>
              <a:t>– 24 января 2023г</a:t>
            </a:r>
            <a:r>
              <a:rPr lang="kk-KZ" sz="2400" b="1" dirty="0">
                <a:solidFill>
                  <a:srgbClr val="002060"/>
                </a:solidFill>
                <a:effectLst/>
              </a:rPr>
              <a:t>. </a:t>
            </a:r>
            <a:r>
              <a:rPr lang="ru-RU" sz="2400" b="1" dirty="0">
                <a:solidFill>
                  <a:srgbClr val="002060"/>
                </a:solidFill>
                <a:effectLst/>
              </a:rPr>
              <a:t>КОНКУРСЫ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768E2ABC-AEDB-4616-BE0E-09252F8DA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546973"/>
              </p:ext>
            </p:extLst>
          </p:nvPr>
        </p:nvGraphicFramePr>
        <p:xfrm>
          <a:off x="410582" y="867266"/>
          <a:ext cx="11248018" cy="5527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254">
                  <a:extLst>
                    <a:ext uri="{9D8B030D-6E8A-4147-A177-3AD203B41FA5}">
                      <a16:colId xmlns:a16="http://schemas.microsoft.com/office/drawing/2014/main" xmlns="" val="3606598642"/>
                    </a:ext>
                  </a:extLst>
                </a:gridCol>
                <a:gridCol w="5213130">
                  <a:extLst>
                    <a:ext uri="{9D8B030D-6E8A-4147-A177-3AD203B41FA5}">
                      <a16:colId xmlns:a16="http://schemas.microsoft.com/office/drawing/2014/main" xmlns="" val="486356863"/>
                    </a:ext>
                  </a:extLst>
                </a:gridCol>
                <a:gridCol w="2350850">
                  <a:extLst>
                    <a:ext uri="{9D8B030D-6E8A-4147-A177-3AD203B41FA5}">
                      <a16:colId xmlns:a16="http://schemas.microsoft.com/office/drawing/2014/main" xmlns="" val="3887980558"/>
                    </a:ext>
                  </a:extLst>
                </a:gridCol>
                <a:gridCol w="2702784">
                  <a:extLst>
                    <a:ext uri="{9D8B030D-6E8A-4147-A177-3AD203B41FA5}">
                      <a16:colId xmlns:a16="http://schemas.microsoft.com/office/drawing/2014/main" xmlns="" val="2428743071"/>
                    </a:ext>
                  </a:extLst>
                </a:gridCol>
              </a:tblGrid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</a:rPr>
                        <a:t>мероприятий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Форма проведения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9603600"/>
                  </a:ext>
                </a:extLst>
              </a:tr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2.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dirty="0" smtClean="0">
                          <a:solidFill>
                            <a:srgbClr val="002060"/>
                          </a:solidFill>
                          <a:effectLst/>
                        </a:rPr>
                        <a:t>О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бластной конкурс для учителей математики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«ЛУЧШИ</a:t>
                      </a:r>
                      <a:r>
                        <a:rPr lang="kk-KZ" sz="1800" b="0" dirty="0" smtClean="0">
                          <a:solidFill>
                            <a:srgbClr val="002060"/>
                          </a:solidFill>
                        </a:rPr>
                        <a:t>Й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ВИДЕОУРОК - 2023»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конкурс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Учителя математики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9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Конкурс математических ребусов, кроссвордов «Я с математикой дружу»</a:t>
                      </a: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конкурс</a:t>
                      </a: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Учащиеся 1-4 классов</a:t>
                      </a: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2.2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Конкурс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проектов школьников «Я и моя семья в числах»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Конкурс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проектов школьников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5-7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9947479"/>
                  </a:ext>
                </a:extLst>
              </a:tr>
              <a:tr h="80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2.3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Конкурс творческих работ «Математика в моей жизни»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Конкурс творческих работ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 8-9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2771046"/>
                  </a:ext>
                </a:extLst>
              </a:tr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2.4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Конкурс эссе «День без математики»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</a:rPr>
                        <a:t>Конкурс эссе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10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6546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9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E439EB-C73E-4AB6-9F66-5713E646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день -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ВСТРЕЧИ, ЭКСКУРСИИ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0A6EAD0-7D51-449D-8055-404A93B79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422305"/>
              </p:ext>
            </p:extLst>
          </p:nvPr>
        </p:nvGraphicFramePr>
        <p:xfrm>
          <a:off x="448887" y="716119"/>
          <a:ext cx="11238288" cy="5541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196">
                  <a:extLst>
                    <a:ext uri="{9D8B030D-6E8A-4147-A177-3AD203B41FA5}">
                      <a16:colId xmlns:a16="http://schemas.microsoft.com/office/drawing/2014/main" xmlns="" val="914671624"/>
                    </a:ext>
                  </a:extLst>
                </a:gridCol>
                <a:gridCol w="5600277">
                  <a:extLst>
                    <a:ext uri="{9D8B030D-6E8A-4147-A177-3AD203B41FA5}">
                      <a16:colId xmlns:a16="http://schemas.microsoft.com/office/drawing/2014/main" xmlns="" val="3829045504"/>
                    </a:ext>
                  </a:extLst>
                </a:gridCol>
                <a:gridCol w="2195447">
                  <a:extLst>
                    <a:ext uri="{9D8B030D-6E8A-4147-A177-3AD203B41FA5}">
                      <a16:colId xmlns:a16="http://schemas.microsoft.com/office/drawing/2014/main" xmlns="" val="3175167773"/>
                    </a:ext>
                  </a:extLst>
                </a:gridCol>
                <a:gridCol w="2682368">
                  <a:extLst>
                    <a:ext uri="{9D8B030D-6E8A-4147-A177-3AD203B41FA5}">
                      <a16:colId xmlns:a16="http://schemas.microsoft.com/office/drawing/2014/main" xmlns="" val="1539937855"/>
                    </a:ext>
                  </a:extLst>
                </a:gridCol>
              </a:tblGrid>
              <a:tr h="846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</a:t>
                      </a:r>
                      <a:r>
                        <a:rPr lang="ru-RU" sz="2000" dirty="0" smtClean="0">
                          <a:effectLst/>
                        </a:rPr>
                        <a:t>мероприятий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Форма проведения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5632170"/>
                  </a:ext>
                </a:extLst>
              </a:tr>
              <a:tr h="128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</a:rPr>
                        <a:t>3.1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Встреча со старшеклассниками успешными  в области математики / в рамках проекта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Өнегелі өмір»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Встреч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</a:rPr>
                        <a:t>Учащиеся 1-4 классов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433087"/>
                  </a:ext>
                </a:extLst>
              </a:tr>
              <a:tr h="128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</a:rPr>
                        <a:t>3.2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Встреча с успешными работниками  в области математики / в рамках проекта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Өнегелі өмір»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Встреч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5-7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3561267"/>
                  </a:ext>
                </a:extLst>
              </a:tr>
              <a:tr h="128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</a:rPr>
                        <a:t>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Встреча с успешными работниками  в области математики / в рамках проекта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Өнегелі өмір»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Встреч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 8-9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0005116"/>
                  </a:ext>
                </a:extLst>
              </a:tr>
              <a:tr h="846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</a:rPr>
                        <a:t>3.4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Экскурсии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 ВУЗы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экскурсии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10-11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37339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12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87F1F5-8AA0-4489-BF92-18B34496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95528"/>
            <a:ext cx="9997440" cy="79059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IV день - </a:t>
            </a:r>
            <a:r>
              <a:rPr lang="ru-RU" sz="2400" b="1" dirty="0" smtClean="0">
                <a:solidFill>
                  <a:srgbClr val="002060"/>
                </a:solidFill>
              </a:rPr>
              <a:t>26 </a:t>
            </a:r>
            <a:r>
              <a:rPr lang="ru-RU" sz="2400" b="1" dirty="0">
                <a:solidFill>
                  <a:srgbClr val="002060"/>
                </a:solidFill>
              </a:rPr>
              <a:t>января </a:t>
            </a:r>
            <a:r>
              <a:rPr lang="ru-RU" sz="2400" b="1" dirty="0" smtClean="0">
                <a:solidFill>
                  <a:srgbClr val="002060"/>
                </a:solidFill>
              </a:rPr>
              <a:t>2023г</a:t>
            </a:r>
            <a:r>
              <a:rPr lang="ru-RU" sz="2400" b="1" dirty="0">
                <a:solidFill>
                  <a:srgbClr val="002060"/>
                </a:solidFill>
              </a:rPr>
              <a:t>. БЕСЕДЫ, </a:t>
            </a:r>
            <a:r>
              <a:rPr lang="ru-RU" sz="2400" b="1" dirty="0" smtClean="0">
                <a:solidFill>
                  <a:srgbClr val="002060"/>
                </a:solidFill>
              </a:rPr>
              <a:t>ОБСУЖДЕНИЯ, </a:t>
            </a:r>
            <a:r>
              <a:rPr lang="ru-RU" sz="2400" b="1" dirty="0">
                <a:solidFill>
                  <a:srgbClr val="002060"/>
                </a:solidFill>
              </a:rPr>
              <a:t>ПРОСМОТР ФИЛЬМОВ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E8AE281-837C-4A9A-B52F-9A03BB3BE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621436"/>
              </p:ext>
            </p:extLst>
          </p:nvPr>
        </p:nvGraphicFramePr>
        <p:xfrm>
          <a:off x="516938" y="714669"/>
          <a:ext cx="10984500" cy="4826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9881">
                  <a:extLst>
                    <a:ext uri="{9D8B030D-6E8A-4147-A177-3AD203B41FA5}">
                      <a16:colId xmlns:a16="http://schemas.microsoft.com/office/drawing/2014/main" xmlns="" val="1102090639"/>
                    </a:ext>
                  </a:extLst>
                </a:gridCol>
                <a:gridCol w="5517168">
                  <a:extLst>
                    <a:ext uri="{9D8B030D-6E8A-4147-A177-3AD203B41FA5}">
                      <a16:colId xmlns:a16="http://schemas.microsoft.com/office/drawing/2014/main" xmlns="" val="1085360732"/>
                    </a:ext>
                  </a:extLst>
                </a:gridCol>
                <a:gridCol w="2051255">
                  <a:extLst>
                    <a:ext uri="{9D8B030D-6E8A-4147-A177-3AD203B41FA5}">
                      <a16:colId xmlns:a16="http://schemas.microsoft.com/office/drawing/2014/main" xmlns="" val="3108370960"/>
                    </a:ext>
                  </a:extLst>
                </a:gridCol>
                <a:gridCol w="2506196">
                  <a:extLst>
                    <a:ext uri="{9D8B030D-6E8A-4147-A177-3AD203B41FA5}">
                      <a16:colId xmlns:a16="http://schemas.microsoft.com/office/drawing/2014/main" xmlns="" val="1309579483"/>
                    </a:ext>
                  </a:extLst>
                </a:gridCol>
              </a:tblGrid>
              <a:tr h="758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Наименование </a:t>
                      </a:r>
                      <a:r>
                        <a:rPr lang="ru-RU" sz="1800" smtClean="0">
                          <a:effectLst/>
                        </a:rPr>
                        <a:t>мероприятий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Форма проведения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Участники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03501878"/>
                  </a:ext>
                </a:extLst>
              </a:tr>
              <a:tr h="1013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4.1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Проведение с учащимися бесед, посвященных вопросам «Занимательные числа и фигуры»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 «С кем дружат числа?»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«Математика в профессии».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беседа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</a:rPr>
                        <a:t>Учащиеся 1-4 классов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33719078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4.2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 числах и их значениях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 «BBC История Единицы Откуда Появились Цифры»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</a:rPr>
                        <a:t>Учащиеся 5-7 классов</a:t>
                      </a:r>
                      <a:endParaRPr lang="en-US" sz="18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4441522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4.3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 числах и их значениях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 «Математика и расцвет цивилизации».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 8-9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70686267"/>
                  </a:ext>
                </a:extLst>
              </a:tr>
              <a:tr h="758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4.4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«Цифры в жизни человека»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Беседа-обсуждение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10-11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8056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87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8D255E-A53C-4D76-87C7-3EA3CDC5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451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V день - </a:t>
            </a:r>
            <a:r>
              <a:rPr lang="ru-RU" sz="2000" b="1" dirty="0" smtClean="0">
                <a:solidFill>
                  <a:srgbClr val="002060"/>
                </a:solidFill>
              </a:rPr>
              <a:t>27 </a:t>
            </a:r>
            <a:r>
              <a:rPr lang="ru-RU" sz="2000" b="1" dirty="0">
                <a:solidFill>
                  <a:srgbClr val="002060"/>
                </a:solidFill>
              </a:rPr>
              <a:t>января </a:t>
            </a:r>
            <a:r>
              <a:rPr lang="ru-RU" sz="2000" b="1" dirty="0" smtClean="0">
                <a:solidFill>
                  <a:srgbClr val="002060"/>
                </a:solidFill>
              </a:rPr>
              <a:t>2023г. Закрытие недели.  ОЛИМПИАДЫ, ПОЗНАВАТЕЛЬНЫЕ</a:t>
            </a:r>
            <a:r>
              <a:rPr lang="ru-RU" sz="2000" b="1" dirty="0">
                <a:solidFill>
                  <a:srgbClr val="002060"/>
                </a:solidFill>
              </a:rPr>
              <a:t>, ДЕЛОВЫЕ И КВЕСТ </a:t>
            </a:r>
            <a:r>
              <a:rPr lang="ru-RU" sz="2000" b="1" dirty="0" smtClean="0">
                <a:solidFill>
                  <a:srgbClr val="002060"/>
                </a:solidFill>
              </a:rPr>
              <a:t>ИГРЫ, КРУГЛЫЕ СТОЛЫ  И ВЫСТАВКИ РИСУНКОВ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E299C65F-8762-4C1E-BEBC-6B7B06A1F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524187"/>
              </p:ext>
            </p:extLst>
          </p:nvPr>
        </p:nvGraphicFramePr>
        <p:xfrm>
          <a:off x="702894" y="854454"/>
          <a:ext cx="11041431" cy="603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598">
                  <a:extLst>
                    <a:ext uri="{9D8B030D-6E8A-4147-A177-3AD203B41FA5}">
                      <a16:colId xmlns:a16="http://schemas.microsoft.com/office/drawing/2014/main" xmlns="" val="2479509227"/>
                    </a:ext>
                  </a:extLst>
                </a:gridCol>
                <a:gridCol w="5545762">
                  <a:extLst>
                    <a:ext uri="{9D8B030D-6E8A-4147-A177-3AD203B41FA5}">
                      <a16:colId xmlns:a16="http://schemas.microsoft.com/office/drawing/2014/main" xmlns="" val="1667090483"/>
                    </a:ext>
                  </a:extLst>
                </a:gridCol>
                <a:gridCol w="2061886">
                  <a:extLst>
                    <a:ext uri="{9D8B030D-6E8A-4147-A177-3AD203B41FA5}">
                      <a16:colId xmlns:a16="http://schemas.microsoft.com/office/drawing/2014/main" xmlns="" val="2583897367"/>
                    </a:ext>
                  </a:extLst>
                </a:gridCol>
                <a:gridCol w="2519185">
                  <a:extLst>
                    <a:ext uri="{9D8B030D-6E8A-4147-A177-3AD203B41FA5}">
                      <a16:colId xmlns:a16="http://schemas.microsoft.com/office/drawing/2014/main" xmlns="" val="3521619374"/>
                    </a:ext>
                  </a:extLst>
                </a:gridCol>
              </a:tblGrid>
              <a:tr h="52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r>
                        <a:rPr lang="ru-RU" sz="1600" dirty="0" smtClean="0">
                          <a:effectLst/>
                        </a:rPr>
                        <a:t>мероприятий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Форма проведения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3340335287"/>
                  </a:ext>
                </a:extLst>
              </a:tr>
              <a:tr h="52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Круглый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стол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«Математическая грамотность - способность человека определять и понимать роль математики в мире»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Круглый стол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Учителя математики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5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</a:rPr>
                        <a:t>5.1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Областной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этап республиканской олимпиады для учителей математики «МАТЕМАТИЧЕСКАЯ РЕГАТА – 2023»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Олимпиада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Учителя математики 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292648850"/>
                  </a:ext>
                </a:extLst>
              </a:tr>
              <a:tr h="44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</a:rPr>
                        <a:t>5.2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 «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Умники и умницы» 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учащиеся 2-4 классов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4084410444"/>
                  </a:ext>
                </a:extLst>
              </a:tr>
              <a:tr h="372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</a:rPr>
                        <a:t>5.3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Деловая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игра «Ученые Казахстана в развитии математики»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Деловая 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учащиеся 3-4 классов.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763650133"/>
                  </a:ext>
                </a:extLst>
              </a:tr>
              <a:tr h="435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</a:rPr>
                        <a:t>5.4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 «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Математическая викторина»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учащиеся 5 классов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768602169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</a:rPr>
                        <a:t>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Математическая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квест-игра «Математика на каждый день»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Квест-игра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Учащиеся 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6-9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классов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1409233322"/>
                  </a:ext>
                </a:extLst>
              </a:tr>
              <a:tr h="641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</a:rPr>
                        <a:t>5.6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solidFill>
                            <a:srgbClr val="002060"/>
                          </a:solidFill>
                          <a:effectLst/>
                        </a:rPr>
                        <a:t>Квест-игра с участием ВУЗ-ов и колледжей «Ни дня без математики»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Квест-игра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Учащиеся  10-11 классов, студенты колледжей, вузов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:a16="http://schemas.microsoft.com/office/drawing/2014/main" xmlns="" val="31564377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Выставка рисунков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Математика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глазами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детей»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Выставка рисунков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2-4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56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574</Words>
  <Application>Microsoft Office PowerPoint</Application>
  <PresentationFormat>Широкоэкранный</PresentationFormat>
  <Paragraphs>157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 2</vt:lpstr>
      <vt:lpstr>Тема Office</vt:lpstr>
      <vt:lpstr>Презентация PowerPoint</vt:lpstr>
      <vt:lpstr>Презентация PowerPoint</vt:lpstr>
      <vt:lpstr>І день - 23 января 2023г.  ОТКРЫТИЕ НЕДЕЛИ МАТЕМАТИЧЕСКОЙ ГРАМОТНОСТИ</vt:lpstr>
      <vt:lpstr>ІІ день – 24 января 2023г. КОНКУРСЫ</vt:lpstr>
      <vt:lpstr>ІІІ день - 25 января 2023 г. ВСТРЕЧИ, ЭКСКУРСИИ</vt:lpstr>
      <vt:lpstr>IV день - 26 января 2023г. БЕСЕДЫ, ОБСУЖДЕНИЯ, ПРОСМОТР ФИЛЬМОВ</vt:lpstr>
      <vt:lpstr>V день - 27 января 2023г. Закрытие недели.  ОЛИМПИАДЫ, ПОЗНАВАТЕЛЬНЫЕ, ДЕЛОВЫЕ И КВЕСТ ИГРЫ, КРУГЛЫЕ СТОЛЫ  И ВЫСТАВКИ РИСУНКОВ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madel</dc:creator>
  <cp:lastModifiedBy>Каламкач</cp:lastModifiedBy>
  <cp:revision>185</cp:revision>
  <dcterms:created xsi:type="dcterms:W3CDTF">2019-10-16T15:05:38Z</dcterms:created>
  <dcterms:modified xsi:type="dcterms:W3CDTF">2023-01-18T09:39:40Z</dcterms:modified>
</cp:coreProperties>
</file>