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9" r:id="rId3"/>
    <p:sldId id="287" r:id="rId4"/>
    <p:sldId id="289" r:id="rId5"/>
    <p:sldId id="290" r:id="rId6"/>
    <p:sldId id="281" r:id="rId7"/>
    <p:sldId id="295" r:id="rId8"/>
    <p:sldId id="296" r:id="rId9"/>
    <p:sldId id="298" r:id="rId10"/>
    <p:sldId id="282" r:id="rId11"/>
    <p:sldId id="273" r:id="rId12"/>
    <p:sldId id="275" r:id="rId13"/>
    <p:sldId id="276" r:id="rId14"/>
    <p:sldId id="278" r:id="rId15"/>
    <p:sldId id="277" r:id="rId16"/>
    <p:sldId id="305" r:id="rId17"/>
    <p:sldId id="300" r:id="rId18"/>
    <p:sldId id="301" r:id="rId19"/>
    <p:sldId id="285" r:id="rId20"/>
    <p:sldId id="280" r:id="rId21"/>
    <p:sldId id="283" r:id="rId22"/>
    <p:sldId id="293" r:id="rId23"/>
    <p:sldId id="25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47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3D0DFB-60BE-4363-88C2-2D28635C14D4}" type="doc">
      <dgm:prSet loTypeId="urn:microsoft.com/office/officeart/2005/8/layout/default" loCatId="list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30AC846-E96A-42B0-8EA5-D6F300D78657}">
      <dgm:prSet phldrT="[Текст]"/>
      <dgm:spPr/>
      <dgm:t>
        <a:bodyPr/>
        <a:lstStyle/>
        <a:p>
          <a:r>
            <a:rPr lang="ru-RU" dirty="0" smtClean="0"/>
            <a:t>Истинностные задачи</a:t>
          </a:r>
          <a:endParaRPr lang="ru-RU" dirty="0"/>
        </a:p>
      </dgm:t>
    </dgm:pt>
    <dgm:pt modelId="{883E5752-892C-4837-859E-8AD20F0D9D7E}" type="parTrans" cxnId="{12FAEC23-76A2-48E6-9BFA-B031EA651D3D}">
      <dgm:prSet/>
      <dgm:spPr/>
      <dgm:t>
        <a:bodyPr/>
        <a:lstStyle/>
        <a:p>
          <a:endParaRPr lang="ru-RU"/>
        </a:p>
      </dgm:t>
    </dgm:pt>
    <dgm:pt modelId="{DAD9478E-7E4D-411E-946C-C349D7788FA1}" type="sibTrans" cxnId="{12FAEC23-76A2-48E6-9BFA-B031EA651D3D}">
      <dgm:prSet/>
      <dgm:spPr/>
      <dgm:t>
        <a:bodyPr/>
        <a:lstStyle/>
        <a:p>
          <a:endParaRPr lang="ru-RU"/>
        </a:p>
      </dgm:t>
    </dgm:pt>
    <dgm:pt modelId="{EA95D75D-1A31-4097-979A-1894AB95667C}">
      <dgm:prSet phldrT="[Текст]"/>
      <dgm:spPr/>
      <dgm:t>
        <a:bodyPr/>
        <a:lstStyle/>
        <a:p>
          <a:r>
            <a:rPr lang="ru-RU" smtClean="0"/>
            <a:t>Задачи на пересечение и объединение множеств</a:t>
          </a:r>
          <a:endParaRPr lang="ru-RU" dirty="0"/>
        </a:p>
      </dgm:t>
    </dgm:pt>
    <dgm:pt modelId="{27375A14-EE4A-4B11-A911-BC9C73779394}" type="parTrans" cxnId="{26AC6A26-2115-4F35-A4B0-670D9E883ACB}">
      <dgm:prSet/>
      <dgm:spPr/>
      <dgm:t>
        <a:bodyPr/>
        <a:lstStyle/>
        <a:p>
          <a:endParaRPr lang="ru-RU"/>
        </a:p>
      </dgm:t>
    </dgm:pt>
    <dgm:pt modelId="{9CD86431-A69C-483E-AFA5-E7F514473C26}" type="sibTrans" cxnId="{26AC6A26-2115-4F35-A4B0-670D9E883ACB}">
      <dgm:prSet/>
      <dgm:spPr/>
      <dgm:t>
        <a:bodyPr/>
        <a:lstStyle/>
        <a:p>
          <a:endParaRPr lang="ru-RU"/>
        </a:p>
      </dgm:t>
    </dgm:pt>
    <dgm:pt modelId="{66CC69D1-919E-49D9-99E7-A8E79DE2AA19}">
      <dgm:prSet phldrT="[Текст]"/>
      <dgm:spPr/>
      <dgm:t>
        <a:bodyPr/>
        <a:lstStyle/>
        <a:p>
          <a:r>
            <a:rPr lang="ru-RU" dirty="0" smtClean="0"/>
            <a:t>Задачи типа «Кто есть кто?»</a:t>
          </a:r>
        </a:p>
        <a:p>
          <a:r>
            <a:rPr lang="ru-RU" dirty="0" smtClean="0"/>
            <a:t> Задачи на перебор вариантов</a:t>
          </a:r>
          <a:endParaRPr lang="ru-RU" dirty="0"/>
        </a:p>
      </dgm:t>
    </dgm:pt>
    <dgm:pt modelId="{13499E70-19F5-4261-948C-035D8DC772D6}" type="parTrans" cxnId="{729A1C93-CE0C-466D-AA56-C9EB956D7F05}">
      <dgm:prSet/>
      <dgm:spPr/>
      <dgm:t>
        <a:bodyPr/>
        <a:lstStyle/>
        <a:p>
          <a:endParaRPr lang="ru-RU"/>
        </a:p>
      </dgm:t>
    </dgm:pt>
    <dgm:pt modelId="{7DAD0736-FC33-4533-B3AC-03D0EB30996C}" type="sibTrans" cxnId="{729A1C93-CE0C-466D-AA56-C9EB956D7F05}">
      <dgm:prSet/>
      <dgm:spPr/>
      <dgm:t>
        <a:bodyPr/>
        <a:lstStyle/>
        <a:p>
          <a:endParaRPr lang="ru-RU"/>
        </a:p>
      </dgm:t>
    </dgm:pt>
    <dgm:pt modelId="{E9BBD21B-5B56-4BB1-93D7-B035AD5E09C5}">
      <dgm:prSet phldrT="[Текст]"/>
      <dgm:spPr/>
      <dgm:t>
        <a:bodyPr/>
        <a:lstStyle/>
        <a:p>
          <a:r>
            <a:rPr lang="ru-RU" dirty="0" smtClean="0"/>
            <a:t>Задачи на переливание</a:t>
          </a:r>
          <a:endParaRPr lang="ru-RU" dirty="0"/>
        </a:p>
      </dgm:t>
    </dgm:pt>
    <dgm:pt modelId="{92F153E3-08D4-44CB-B128-1C4E8A72CBC3}" type="parTrans" cxnId="{2AD99F59-4425-4A1E-B790-C0991C8AEC9C}">
      <dgm:prSet/>
      <dgm:spPr/>
      <dgm:t>
        <a:bodyPr/>
        <a:lstStyle/>
        <a:p>
          <a:endParaRPr lang="ru-RU"/>
        </a:p>
      </dgm:t>
    </dgm:pt>
    <dgm:pt modelId="{1315BE38-01BB-4C22-82B1-44056E080B83}" type="sibTrans" cxnId="{2AD99F59-4425-4A1E-B790-C0991C8AEC9C}">
      <dgm:prSet/>
      <dgm:spPr/>
      <dgm:t>
        <a:bodyPr/>
        <a:lstStyle/>
        <a:p>
          <a:endParaRPr lang="ru-RU"/>
        </a:p>
      </dgm:t>
    </dgm:pt>
    <dgm:pt modelId="{EB968015-7755-494A-994B-87411CB3F612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Задачи на взвешивание</a:t>
          </a:r>
          <a:endParaRPr lang="ru-RU" dirty="0"/>
        </a:p>
      </dgm:t>
    </dgm:pt>
    <dgm:pt modelId="{82B05B63-97A4-4309-9532-B2A67B83599B}" type="parTrans" cxnId="{B6210588-3D3F-40DE-ABA2-5A3F35E54226}">
      <dgm:prSet/>
      <dgm:spPr/>
      <dgm:t>
        <a:bodyPr/>
        <a:lstStyle/>
        <a:p>
          <a:endParaRPr lang="ru-RU"/>
        </a:p>
      </dgm:t>
    </dgm:pt>
    <dgm:pt modelId="{50C06670-E1EC-48A8-8548-704CE3F4C487}" type="sibTrans" cxnId="{B6210588-3D3F-40DE-ABA2-5A3F35E54226}">
      <dgm:prSet/>
      <dgm:spPr/>
      <dgm:t>
        <a:bodyPr/>
        <a:lstStyle/>
        <a:p>
          <a:endParaRPr lang="ru-RU"/>
        </a:p>
      </dgm:t>
    </dgm:pt>
    <dgm:pt modelId="{B3320479-D693-4391-9911-C413D2743688}">
      <dgm:prSet phldrT="[Текст]"/>
      <dgm:spPr/>
      <dgm:t>
        <a:bodyPr/>
        <a:lstStyle/>
        <a:p>
          <a:r>
            <a:rPr lang="ru-RU" dirty="0" smtClean="0"/>
            <a:t>Задачи, решаемые с конца</a:t>
          </a:r>
          <a:endParaRPr lang="ru-RU" dirty="0"/>
        </a:p>
      </dgm:t>
    </dgm:pt>
    <dgm:pt modelId="{6422C65E-620F-46D4-A676-6AC96A5372E1}" type="parTrans" cxnId="{CC0B50BC-4CAC-43F4-810B-C5EEBC3A7D54}">
      <dgm:prSet/>
      <dgm:spPr/>
      <dgm:t>
        <a:bodyPr/>
        <a:lstStyle/>
        <a:p>
          <a:endParaRPr lang="ru-RU"/>
        </a:p>
      </dgm:t>
    </dgm:pt>
    <dgm:pt modelId="{D38A7477-9E15-4140-9134-962C628BF156}" type="sibTrans" cxnId="{CC0B50BC-4CAC-43F4-810B-C5EEBC3A7D54}">
      <dgm:prSet/>
      <dgm:spPr/>
      <dgm:t>
        <a:bodyPr/>
        <a:lstStyle/>
        <a:p>
          <a:endParaRPr lang="ru-RU"/>
        </a:p>
      </dgm:t>
    </dgm:pt>
    <dgm:pt modelId="{E1F78793-34CF-4FDA-AFEC-ACBF3956BA95}" type="pres">
      <dgm:prSet presAssocID="{1A3D0DFB-60BE-4363-88C2-2D28635C14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4BE7E2-DDD9-4788-8E83-24B7BF8B1051}" type="pres">
      <dgm:prSet presAssocID="{B30AC846-E96A-42B0-8EA5-D6F300D78657}" presName="node" presStyleLbl="node1" presStyleIdx="0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353523D-8BB1-454C-B1E1-4998350A470C}" type="pres">
      <dgm:prSet presAssocID="{DAD9478E-7E4D-411E-946C-C349D7788FA1}" presName="sibTrans" presStyleCnt="0"/>
      <dgm:spPr/>
    </dgm:pt>
    <dgm:pt modelId="{41DF4754-D341-4BD4-8CC0-1F6C3FA24A9D}" type="pres">
      <dgm:prSet presAssocID="{EA95D75D-1A31-4097-979A-1894AB95667C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5C451F1-2F40-4C21-8359-D0717F1C7870}" type="pres">
      <dgm:prSet presAssocID="{9CD86431-A69C-483E-AFA5-E7F514473C26}" presName="sibTrans" presStyleCnt="0"/>
      <dgm:spPr/>
    </dgm:pt>
    <dgm:pt modelId="{699642B7-589B-4A4F-A9C6-635A7E450329}" type="pres">
      <dgm:prSet presAssocID="{E9BBD21B-5B56-4BB1-93D7-B035AD5E09C5}" presName="node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67C0F16-6A0E-4570-8BA7-DC216C42C9D7}" type="pres">
      <dgm:prSet presAssocID="{1315BE38-01BB-4C22-82B1-44056E080B83}" presName="sibTrans" presStyleCnt="0"/>
      <dgm:spPr/>
    </dgm:pt>
    <dgm:pt modelId="{783A1C76-FD98-4B9E-80CD-FC249584274E}" type="pres">
      <dgm:prSet presAssocID="{EB968015-7755-494A-994B-87411CB3F612}" presName="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199A9B0-2723-4B08-9644-B1A56500081B}" type="pres">
      <dgm:prSet presAssocID="{50C06670-E1EC-48A8-8548-704CE3F4C487}" presName="sibTrans" presStyleCnt="0"/>
      <dgm:spPr/>
    </dgm:pt>
    <dgm:pt modelId="{00BE69E1-2852-4DC3-8F92-C7B60A9A616B}" type="pres">
      <dgm:prSet presAssocID="{B3320479-D693-4391-9911-C413D2743688}" presName="node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7A6FB7E-CD3E-456F-9176-E5259BF19C40}" type="pres">
      <dgm:prSet presAssocID="{D38A7477-9E15-4140-9134-962C628BF156}" presName="sibTrans" presStyleCnt="0"/>
      <dgm:spPr/>
    </dgm:pt>
    <dgm:pt modelId="{7E15C764-D657-4313-BAC2-ADFC4974AAC6}" type="pres">
      <dgm:prSet presAssocID="{66CC69D1-919E-49D9-99E7-A8E79DE2AA19}" presName="node" presStyleLbl="node1" presStyleIdx="5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729A1C93-CE0C-466D-AA56-C9EB956D7F05}" srcId="{1A3D0DFB-60BE-4363-88C2-2D28635C14D4}" destId="{66CC69D1-919E-49D9-99E7-A8E79DE2AA19}" srcOrd="5" destOrd="0" parTransId="{13499E70-19F5-4261-948C-035D8DC772D6}" sibTransId="{7DAD0736-FC33-4533-B3AC-03D0EB30996C}"/>
    <dgm:cxn modelId="{B6210588-3D3F-40DE-ABA2-5A3F35E54226}" srcId="{1A3D0DFB-60BE-4363-88C2-2D28635C14D4}" destId="{EB968015-7755-494A-994B-87411CB3F612}" srcOrd="3" destOrd="0" parTransId="{82B05B63-97A4-4309-9532-B2A67B83599B}" sibTransId="{50C06670-E1EC-48A8-8548-704CE3F4C487}"/>
    <dgm:cxn modelId="{12FAEC23-76A2-48E6-9BFA-B031EA651D3D}" srcId="{1A3D0DFB-60BE-4363-88C2-2D28635C14D4}" destId="{B30AC846-E96A-42B0-8EA5-D6F300D78657}" srcOrd="0" destOrd="0" parTransId="{883E5752-892C-4837-859E-8AD20F0D9D7E}" sibTransId="{DAD9478E-7E4D-411E-946C-C349D7788FA1}"/>
    <dgm:cxn modelId="{E786C6E4-2C58-4B11-890F-BCACB95A1FE9}" type="presOf" srcId="{EB968015-7755-494A-994B-87411CB3F612}" destId="{783A1C76-FD98-4B9E-80CD-FC249584274E}" srcOrd="0" destOrd="0" presId="urn:microsoft.com/office/officeart/2005/8/layout/default"/>
    <dgm:cxn modelId="{641FC6B8-78B8-47C4-811B-E9024A4C6C34}" type="presOf" srcId="{B30AC846-E96A-42B0-8EA5-D6F300D78657}" destId="{FE4BE7E2-DDD9-4788-8E83-24B7BF8B1051}" srcOrd="0" destOrd="0" presId="urn:microsoft.com/office/officeart/2005/8/layout/default"/>
    <dgm:cxn modelId="{26AC6A26-2115-4F35-A4B0-670D9E883ACB}" srcId="{1A3D0DFB-60BE-4363-88C2-2D28635C14D4}" destId="{EA95D75D-1A31-4097-979A-1894AB95667C}" srcOrd="1" destOrd="0" parTransId="{27375A14-EE4A-4B11-A911-BC9C73779394}" sibTransId="{9CD86431-A69C-483E-AFA5-E7F514473C26}"/>
    <dgm:cxn modelId="{CC0B50BC-4CAC-43F4-810B-C5EEBC3A7D54}" srcId="{1A3D0DFB-60BE-4363-88C2-2D28635C14D4}" destId="{B3320479-D693-4391-9911-C413D2743688}" srcOrd="4" destOrd="0" parTransId="{6422C65E-620F-46D4-A676-6AC96A5372E1}" sibTransId="{D38A7477-9E15-4140-9134-962C628BF156}"/>
    <dgm:cxn modelId="{144FC607-DB75-4984-84E4-21FE5D219498}" type="presOf" srcId="{B3320479-D693-4391-9911-C413D2743688}" destId="{00BE69E1-2852-4DC3-8F92-C7B60A9A616B}" srcOrd="0" destOrd="0" presId="urn:microsoft.com/office/officeart/2005/8/layout/default"/>
    <dgm:cxn modelId="{CC5C918D-7F2B-4DC2-90BF-4D9FE2129EBF}" type="presOf" srcId="{EA95D75D-1A31-4097-979A-1894AB95667C}" destId="{41DF4754-D341-4BD4-8CC0-1F6C3FA24A9D}" srcOrd="0" destOrd="0" presId="urn:microsoft.com/office/officeart/2005/8/layout/default"/>
    <dgm:cxn modelId="{7CF35B1A-D454-440C-A438-7CF62C454C4A}" type="presOf" srcId="{1A3D0DFB-60BE-4363-88C2-2D28635C14D4}" destId="{E1F78793-34CF-4FDA-AFEC-ACBF3956BA95}" srcOrd="0" destOrd="0" presId="urn:microsoft.com/office/officeart/2005/8/layout/default"/>
    <dgm:cxn modelId="{D74D998F-4D41-4F44-8598-54056CDA3483}" type="presOf" srcId="{66CC69D1-919E-49D9-99E7-A8E79DE2AA19}" destId="{7E15C764-D657-4313-BAC2-ADFC4974AAC6}" srcOrd="0" destOrd="0" presId="urn:microsoft.com/office/officeart/2005/8/layout/default"/>
    <dgm:cxn modelId="{740EF058-4A25-440C-B2EC-494B8D0D02C7}" type="presOf" srcId="{E9BBD21B-5B56-4BB1-93D7-B035AD5E09C5}" destId="{699642B7-589B-4A4F-A9C6-635A7E450329}" srcOrd="0" destOrd="0" presId="urn:microsoft.com/office/officeart/2005/8/layout/default"/>
    <dgm:cxn modelId="{2AD99F59-4425-4A1E-B790-C0991C8AEC9C}" srcId="{1A3D0DFB-60BE-4363-88C2-2D28635C14D4}" destId="{E9BBD21B-5B56-4BB1-93D7-B035AD5E09C5}" srcOrd="2" destOrd="0" parTransId="{92F153E3-08D4-44CB-B128-1C4E8A72CBC3}" sibTransId="{1315BE38-01BB-4C22-82B1-44056E080B83}"/>
    <dgm:cxn modelId="{BEF52FC5-89F1-4D84-ABD3-967A5F5C6E73}" type="presParOf" srcId="{E1F78793-34CF-4FDA-AFEC-ACBF3956BA95}" destId="{FE4BE7E2-DDD9-4788-8E83-24B7BF8B1051}" srcOrd="0" destOrd="0" presId="urn:microsoft.com/office/officeart/2005/8/layout/default"/>
    <dgm:cxn modelId="{5222847F-3C52-4796-BA84-C9759C0417CF}" type="presParOf" srcId="{E1F78793-34CF-4FDA-AFEC-ACBF3956BA95}" destId="{3353523D-8BB1-454C-B1E1-4998350A470C}" srcOrd="1" destOrd="0" presId="urn:microsoft.com/office/officeart/2005/8/layout/default"/>
    <dgm:cxn modelId="{D17736D4-8B2B-42DB-BB06-289349133BCA}" type="presParOf" srcId="{E1F78793-34CF-4FDA-AFEC-ACBF3956BA95}" destId="{41DF4754-D341-4BD4-8CC0-1F6C3FA24A9D}" srcOrd="2" destOrd="0" presId="urn:microsoft.com/office/officeart/2005/8/layout/default"/>
    <dgm:cxn modelId="{FB490101-3759-4DE1-A1EC-A69639B4B272}" type="presParOf" srcId="{E1F78793-34CF-4FDA-AFEC-ACBF3956BA95}" destId="{E5C451F1-2F40-4C21-8359-D0717F1C7870}" srcOrd="3" destOrd="0" presId="urn:microsoft.com/office/officeart/2005/8/layout/default"/>
    <dgm:cxn modelId="{66F0FD3C-4870-4394-8D55-8FFCAAB73DF2}" type="presParOf" srcId="{E1F78793-34CF-4FDA-AFEC-ACBF3956BA95}" destId="{699642B7-589B-4A4F-A9C6-635A7E450329}" srcOrd="4" destOrd="0" presId="urn:microsoft.com/office/officeart/2005/8/layout/default"/>
    <dgm:cxn modelId="{5CB791ED-3F95-470A-A283-60C6904712F1}" type="presParOf" srcId="{E1F78793-34CF-4FDA-AFEC-ACBF3956BA95}" destId="{967C0F16-6A0E-4570-8BA7-DC216C42C9D7}" srcOrd="5" destOrd="0" presId="urn:microsoft.com/office/officeart/2005/8/layout/default"/>
    <dgm:cxn modelId="{2429AA2E-5711-4063-946A-9E0CA53CF0DE}" type="presParOf" srcId="{E1F78793-34CF-4FDA-AFEC-ACBF3956BA95}" destId="{783A1C76-FD98-4B9E-80CD-FC249584274E}" srcOrd="6" destOrd="0" presId="urn:microsoft.com/office/officeart/2005/8/layout/default"/>
    <dgm:cxn modelId="{BF2BC42D-2012-4557-9D78-2921F081ABE9}" type="presParOf" srcId="{E1F78793-34CF-4FDA-AFEC-ACBF3956BA95}" destId="{4199A9B0-2723-4B08-9644-B1A56500081B}" srcOrd="7" destOrd="0" presId="urn:microsoft.com/office/officeart/2005/8/layout/default"/>
    <dgm:cxn modelId="{17F8F74C-1677-45D5-A1B2-E84116CA7FE2}" type="presParOf" srcId="{E1F78793-34CF-4FDA-AFEC-ACBF3956BA95}" destId="{00BE69E1-2852-4DC3-8F92-C7B60A9A616B}" srcOrd="8" destOrd="0" presId="urn:microsoft.com/office/officeart/2005/8/layout/default"/>
    <dgm:cxn modelId="{87F8DB99-790A-4398-92EA-62A9D19ACBDE}" type="presParOf" srcId="{E1F78793-34CF-4FDA-AFEC-ACBF3956BA95}" destId="{A7A6FB7E-CD3E-456F-9176-E5259BF19C40}" srcOrd="9" destOrd="0" presId="urn:microsoft.com/office/officeart/2005/8/layout/default"/>
    <dgm:cxn modelId="{8534659E-3EE0-4D1E-9038-2A52BBFA948F}" type="presParOf" srcId="{E1F78793-34CF-4FDA-AFEC-ACBF3956BA95}" destId="{7E15C764-D657-4313-BAC2-ADFC4974AAC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4BE7E2-DDD9-4788-8E83-24B7BF8B1051}">
      <dsp:nvSpPr>
        <dsp:cNvPr id="0" name=""/>
        <dsp:cNvSpPr/>
      </dsp:nvSpPr>
      <dsp:spPr>
        <a:xfrm>
          <a:off x="0" y="173006"/>
          <a:ext cx="3193676" cy="191620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Истинностные задачи</a:t>
          </a:r>
          <a:endParaRPr lang="ru-RU" sz="2500" kern="1200" dirty="0"/>
        </a:p>
      </dsp:txBody>
      <dsp:txXfrm>
        <a:off x="0" y="173006"/>
        <a:ext cx="3193676" cy="1916205"/>
      </dsp:txXfrm>
    </dsp:sp>
    <dsp:sp modelId="{41DF4754-D341-4BD4-8CC0-1F6C3FA24A9D}">
      <dsp:nvSpPr>
        <dsp:cNvPr id="0" name=""/>
        <dsp:cNvSpPr/>
      </dsp:nvSpPr>
      <dsp:spPr>
        <a:xfrm>
          <a:off x="3513044" y="173006"/>
          <a:ext cx="3193676" cy="191620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60175"/>
                <a:satOff val="-15029"/>
                <a:lumOff val="165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0175"/>
                <a:satOff val="-15029"/>
                <a:lumOff val="165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0175"/>
                <a:satOff val="-15029"/>
                <a:lumOff val="165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Задачи на пересечение и объединение множеств</a:t>
          </a:r>
          <a:endParaRPr lang="ru-RU" sz="2500" kern="1200" dirty="0"/>
        </a:p>
      </dsp:txBody>
      <dsp:txXfrm>
        <a:off x="3513044" y="173006"/>
        <a:ext cx="3193676" cy="1916205"/>
      </dsp:txXfrm>
    </dsp:sp>
    <dsp:sp modelId="{699642B7-589B-4A4F-A9C6-635A7E450329}">
      <dsp:nvSpPr>
        <dsp:cNvPr id="0" name=""/>
        <dsp:cNvSpPr/>
      </dsp:nvSpPr>
      <dsp:spPr>
        <a:xfrm>
          <a:off x="7026088" y="173006"/>
          <a:ext cx="3193676" cy="191620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520350"/>
                <a:satOff val="-30057"/>
                <a:lumOff val="330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520350"/>
                <a:satOff val="-30057"/>
                <a:lumOff val="330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520350"/>
                <a:satOff val="-30057"/>
                <a:lumOff val="330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Задачи на переливание</a:t>
          </a:r>
          <a:endParaRPr lang="ru-RU" sz="2500" kern="1200" dirty="0"/>
        </a:p>
      </dsp:txBody>
      <dsp:txXfrm>
        <a:off x="7026088" y="173006"/>
        <a:ext cx="3193676" cy="1916205"/>
      </dsp:txXfrm>
    </dsp:sp>
    <dsp:sp modelId="{783A1C76-FD98-4B9E-80CD-FC249584274E}">
      <dsp:nvSpPr>
        <dsp:cNvPr id="0" name=""/>
        <dsp:cNvSpPr/>
      </dsp:nvSpPr>
      <dsp:spPr>
        <a:xfrm>
          <a:off x="0" y="2408579"/>
          <a:ext cx="3193676" cy="1916205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Задачи на взвешивание</a:t>
          </a:r>
          <a:endParaRPr lang="ru-RU" sz="2500" kern="1200" dirty="0"/>
        </a:p>
      </dsp:txBody>
      <dsp:txXfrm>
        <a:off x="0" y="2408579"/>
        <a:ext cx="3193676" cy="1916205"/>
      </dsp:txXfrm>
    </dsp:sp>
    <dsp:sp modelId="{00BE69E1-2852-4DC3-8F92-C7B60A9A616B}">
      <dsp:nvSpPr>
        <dsp:cNvPr id="0" name=""/>
        <dsp:cNvSpPr/>
      </dsp:nvSpPr>
      <dsp:spPr>
        <a:xfrm>
          <a:off x="3513044" y="2408579"/>
          <a:ext cx="3193676" cy="191620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520350"/>
                <a:satOff val="-30057"/>
                <a:lumOff val="330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520350"/>
                <a:satOff val="-30057"/>
                <a:lumOff val="330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520350"/>
                <a:satOff val="-30057"/>
                <a:lumOff val="330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Задачи, решаемые с конца</a:t>
          </a:r>
          <a:endParaRPr lang="ru-RU" sz="2500" kern="1200" dirty="0"/>
        </a:p>
      </dsp:txBody>
      <dsp:txXfrm>
        <a:off x="3513044" y="2408579"/>
        <a:ext cx="3193676" cy="1916205"/>
      </dsp:txXfrm>
    </dsp:sp>
    <dsp:sp modelId="{7E15C764-D657-4313-BAC2-ADFC4974AAC6}">
      <dsp:nvSpPr>
        <dsp:cNvPr id="0" name=""/>
        <dsp:cNvSpPr/>
      </dsp:nvSpPr>
      <dsp:spPr>
        <a:xfrm>
          <a:off x="7026088" y="2408579"/>
          <a:ext cx="3193676" cy="191620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60175"/>
                <a:satOff val="-15029"/>
                <a:lumOff val="165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0175"/>
                <a:satOff val="-15029"/>
                <a:lumOff val="165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0175"/>
                <a:satOff val="-15029"/>
                <a:lumOff val="165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Задачи типа «Кто есть кто?»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 Задачи на перебор вариантов</a:t>
          </a:r>
          <a:endParaRPr lang="ru-RU" sz="2500" kern="1200" dirty="0"/>
        </a:p>
      </dsp:txBody>
      <dsp:txXfrm>
        <a:off x="7026088" y="2408579"/>
        <a:ext cx="3193676" cy="1916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22068-5122-44C7-821A-485843E671A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B5A50-E3BA-4CBB-BCB8-F326C1330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3F6E58-2663-461A-97EC-2295DF15D1D0}" type="slidenum">
              <a:rPr lang="ru-RU"/>
              <a:pPr/>
              <a:t>14</a:t>
            </a:fld>
            <a:endParaRPr lang="ru-RU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685800"/>
            <a:ext cx="6084888" cy="3424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6D434C-739B-4619-909A-5CD1F27C7116}" type="slidenum">
              <a:rPr lang="ru-RU"/>
              <a:pPr/>
              <a:t>15</a:t>
            </a:fld>
            <a:endParaRPr lang="ru-RU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685800"/>
            <a:ext cx="6084888" cy="3424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E1322C-ED8A-4ECD-A6FA-69DE2D3E4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7375" y="57151"/>
            <a:ext cx="6381750" cy="1914524"/>
          </a:xfrm>
        </p:spPr>
        <p:txBody>
          <a:bodyPr anchor="b"/>
          <a:lstStyle>
            <a:lvl1pPr algn="ctr">
              <a:defRPr sz="6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3915865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ED7E32-3400-4D63-BFED-F7EBA722F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7ABF597-FE66-4598-B4AC-071AE4D49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93FC2A-D58C-4695-BB7B-28067B70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D38435-ED3A-49B2-A1B0-45344B590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D4F97E-BB43-484A-BA19-6A2EBD84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14519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B49CCF6-3D19-4EB9-AFB8-297CB3B7EF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B1F4BD9-1E3B-4D78-A3A9-F8F93E090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D2A7E5B-326A-4F8F-ACD5-8AE74D94D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44D203-10B9-409B-9711-D84BF169E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19DA813-D245-43C7-9E33-F6E817DFA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76089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11946000" cy="11415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:a16="http://schemas.microsoft.com/office/drawing/2014/main" xmlns="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26000" y="2079000"/>
            <a:ext cx="5220000" cy="4230000"/>
          </a:xfrm>
        </p:spPr>
      </p:sp>
    </p:spTree>
    <p:extLst>
      <p:ext uri="{BB962C8B-B14F-4D97-AF65-F5344CB8AC3E}">
        <p14:creationId xmlns:p14="http://schemas.microsoft.com/office/powerpoint/2010/main" xmlns="" val="1544978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B53B7DA-E319-400B-AA9B-2BF4C84591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" y="-5782"/>
            <a:ext cx="12191998" cy="17417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FF3935-A434-465C-B9C4-DC327A50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675" y="18255"/>
            <a:ext cx="9753600" cy="1325563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E252B50-0116-471A-9C04-BCCADDF63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2770339-FAF9-498C-B112-4A60E00F5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3308909-539D-4600-847F-6DD98C404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F4E6230-4D46-4EC2-99E9-67BAB7DE1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50744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173BB3-25A3-42A8-81F0-EDBFAE195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74F1FB1-E185-4D23-92C9-2D1E49438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A6E4436-E7BF-474E-BB77-6081CD5B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4D872B4-84E7-41A6-863E-5D1C6FFD9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2BDF55D-302C-4B2D-9377-EA9DDFCB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30573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B0B21E-CBE4-4267-B2D2-E7B8E02F3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1FF5A11-828B-417B-8A8D-B544ED1C03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56E6440-96F1-45E0-907A-15E087064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A4E7227-0CB9-412A-A11F-E1B32D98A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8F3B9F6-5585-4264-AF7E-DEBB3C7F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DC4D860-ACFD-41E7-BBF7-328940BC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95956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5B3FA3-2757-4B19-8D0E-9506EBB2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F48CB63-0F73-4DF4-96A6-D98948074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2E4BDF7-24D6-41B9-89D6-563456F20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261A751-76FB-4300-A139-9F1A78A06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87F38A7-921B-4A3E-898C-700E0299F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CD0D85B-D00A-4226-9C2E-167EDEEEC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637F47E-403D-45B2-96DA-7A676FC5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3736EB3-1E9F-487F-90BD-FC7C0B8F5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3002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C69549-E5C0-42C0-A125-62F0DB1A4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CD6EA74-2DB6-4C85-A774-8D3D0EF0D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956DFE1-31C1-46AF-9F17-14DD57837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D15E1F8-888C-4052-B32C-6B5991966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7362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AB2AA3C-7617-4A5C-83C8-413BFDDDE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89C991C-305B-4491-9089-CE568051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F3C3D20-B31E-49AE-96F7-F7C53B644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94307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495679-44D7-4E94-B377-3183B76B9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FE04AC0-4202-48D3-8290-44D86E318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F305F81-1C0E-472B-8ABC-49AED6E3A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6BA60D0-3C90-4B89-A8A3-BF015E7CC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2B08EFA-899F-4165-BBD2-AEDB9A0B4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CC86E68-9658-468F-A491-661A5836D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63681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4B6274-2366-42CD-A76A-CC782641E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D7A5CF4-6453-4B0A-9CC9-6657955E1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CF770C8-D2AF-4CF6-946D-E813B06D6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F9AF9A8-A912-4908-AEE0-953F8E5C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2020335-B526-49FD-A098-817158570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2DF3E27-CED9-4DBF-B26D-A1B6CBB1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6703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B69574-7D6B-4C65-8746-02BAF59D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8516DE8-8901-4262-880F-C11A0BEE7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32F08F9-9DC9-4268-841F-EE5D3AE63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5136D-E666-4423-9676-90C482C180BE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17046A8-8E79-40FB-96E2-42CEFFC02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859F98-2616-4E4D-8880-C3F1F7C05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E3F7D-7E1E-4A88-8451-CE896C0E0D5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  <a:extLst>
              <a:ext uri="{FF2B5EF4-FFF2-40B4-BE49-F238E27FC236}">
                <a16:creationId xmlns="" xmlns:a16="http://schemas.microsoft.com/office/drawing/2014/main" id="{4348BB99-0BFF-41BD-9D9D-8FB5F132605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964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DD2745-47F1-4C93-8E11-ADC46197A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7413" y="460563"/>
            <a:ext cx="6222066" cy="191452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Arial Black" pitchFamily="34" charset="0"/>
              </a:rPr>
              <a:t>Логические задачи, 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как средство развития мышления младших школьников на уроках математики в начальных классах.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85039" y="3917576"/>
            <a:ext cx="36311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Подготовила :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учитель начальных классов, 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педагог- исследователь </a:t>
            </a:r>
          </a:p>
          <a:p>
            <a:pPr algn="r"/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Абдраимова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 О.Н.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11347" y="6194612"/>
            <a:ext cx="65437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КГУ «Общеобразовательная школа №6 города Сарани</a:t>
            </a:r>
          </a:p>
        </p:txBody>
      </p:sp>
    </p:spTree>
    <p:extLst>
      <p:ext uri="{BB962C8B-B14F-4D97-AF65-F5344CB8AC3E}">
        <p14:creationId xmlns="" xmlns:p14="http://schemas.microsoft.com/office/powerpoint/2010/main" val="2363076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2675" y="18255"/>
            <a:ext cx="8593231" cy="1325563"/>
          </a:xfrm>
        </p:spPr>
        <p:txBody>
          <a:bodyPr/>
          <a:lstStyle/>
          <a:p>
            <a:pPr algn="ctr"/>
            <a:r>
              <a:rPr lang="ru-RU" dirty="0" smtClean="0"/>
              <a:t>Решение задач </a:t>
            </a:r>
            <a:br>
              <a:rPr lang="ru-RU" dirty="0" smtClean="0"/>
            </a:br>
            <a:r>
              <a:rPr lang="ru-RU" dirty="0" smtClean="0"/>
              <a:t>с помощью кругов Эйлера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5192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Круги Эйлера</a:t>
            </a:r>
            <a:r>
              <a:rPr lang="ru-RU" dirty="0" smtClean="0"/>
              <a:t> – это геометрическая схема, которая помогает находить и/или делать более наглядными логические связи между явлениями и понятиями. А также помогает изобразить отношения между каким-либо множеством и его частью </a:t>
            </a:r>
          </a:p>
          <a:p>
            <a:r>
              <a:rPr lang="ru-RU" b="1" dirty="0" smtClean="0"/>
              <a:t>Круги Эйлера </a:t>
            </a:r>
            <a:r>
              <a:rPr lang="ru-RU" dirty="0" smtClean="0"/>
              <a:t>– это тот метод, который наглядно демонстрирует: лучше один раз увидеть, чем сто раз услышать. Его заслуга в том, что наглядность упрощает рассуждения и помогает быстрее и проще получить ответ.</a:t>
            </a:r>
            <a:endParaRPr lang="ru-RU" dirty="0"/>
          </a:p>
        </p:txBody>
      </p:sp>
      <p:pic>
        <p:nvPicPr>
          <p:cNvPr id="25602" name="Picture 2" descr="https://avatars.mds.yandex.net/i?id=2ec6488a0892b5ce1e6d811f950720b47b563539-834002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564" y="4277956"/>
            <a:ext cx="2390401" cy="2283369"/>
          </a:xfrm>
          <a:prstGeom prst="rect">
            <a:avLst/>
          </a:prstGeom>
          <a:noFill/>
        </p:spPr>
      </p:pic>
      <p:pic>
        <p:nvPicPr>
          <p:cNvPr id="25604" name="Picture 4" descr="https://i.stack.imgur.com/aLKT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6493" y="4115174"/>
            <a:ext cx="2542801" cy="2542801"/>
          </a:xfrm>
          <a:prstGeom prst="rect">
            <a:avLst/>
          </a:prstGeom>
          <a:noFill/>
        </p:spPr>
      </p:pic>
      <p:pic>
        <p:nvPicPr>
          <p:cNvPr id="25606" name="Picture 6" descr="https://occupymath.files.wordpress.com/2019/10/vennd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1387" y="4298428"/>
            <a:ext cx="2964143" cy="23713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799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Некоторые ребята из нашего класса любят ходить в кино. Известно, что </a:t>
            </a:r>
            <a:r>
              <a:rPr lang="ru-RU" b="1" dirty="0" smtClean="0"/>
              <a:t>15 </a:t>
            </a:r>
            <a:r>
              <a:rPr lang="ru-RU" dirty="0" smtClean="0"/>
              <a:t>ребят смотрели фильм «Обитаемый остров», </a:t>
            </a:r>
            <a:r>
              <a:rPr lang="ru-RU" b="1" dirty="0" smtClean="0"/>
              <a:t>11 </a:t>
            </a:r>
            <a:r>
              <a:rPr lang="ru-RU" dirty="0" smtClean="0"/>
              <a:t>человек - фильм «</a:t>
            </a:r>
            <a:r>
              <a:rPr lang="ru-RU" dirty="0" err="1" smtClean="0"/>
              <a:t>Аватар</a:t>
            </a:r>
            <a:r>
              <a:rPr lang="ru-RU" dirty="0" smtClean="0"/>
              <a:t>», из них </a:t>
            </a:r>
            <a:r>
              <a:rPr lang="ru-RU" b="1" dirty="0" smtClean="0"/>
              <a:t>6 </a:t>
            </a:r>
            <a:r>
              <a:rPr lang="ru-RU" dirty="0" smtClean="0"/>
              <a:t>смотрели и «Обитаемый остров», и «</a:t>
            </a:r>
            <a:r>
              <a:rPr lang="ru-RU" dirty="0" err="1" smtClean="0"/>
              <a:t>Аватар</a:t>
            </a:r>
            <a:r>
              <a:rPr lang="ru-RU" dirty="0" smtClean="0"/>
              <a:t>». </a:t>
            </a:r>
          </a:p>
          <a:p>
            <a:r>
              <a:rPr lang="ru-RU" dirty="0" smtClean="0"/>
              <a:t>Сколько человек смотрели только фильм «</a:t>
            </a:r>
            <a:r>
              <a:rPr lang="ru-RU" dirty="0" err="1" smtClean="0"/>
              <a:t>Аватар</a:t>
            </a:r>
            <a:r>
              <a:rPr lang="ru-RU" dirty="0" smtClean="0"/>
              <a:t>»?</a:t>
            </a:r>
          </a:p>
          <a:p>
            <a:r>
              <a:rPr lang="ru-RU" b="1" dirty="0" smtClean="0"/>
              <a:t>Решение:</a:t>
            </a:r>
            <a:endParaRPr lang="ru-RU" dirty="0" smtClean="0"/>
          </a:p>
          <a:p>
            <a:r>
              <a:rPr lang="ru-RU" dirty="0" smtClean="0"/>
              <a:t>Чертим два множества таким образом:</a:t>
            </a:r>
          </a:p>
          <a:p>
            <a:r>
              <a:rPr lang="ru-RU" dirty="0" smtClean="0"/>
              <a:t>6 человек, которые смотрели фильмы «Обитаемый остров» и «</a:t>
            </a:r>
            <a:r>
              <a:rPr lang="ru-RU" dirty="0" err="1" smtClean="0"/>
              <a:t>Аватар</a:t>
            </a:r>
            <a:r>
              <a:rPr lang="ru-RU" dirty="0" smtClean="0"/>
              <a:t>», помещаем в пересечение множеств.</a:t>
            </a:r>
          </a:p>
          <a:p>
            <a:r>
              <a:rPr lang="ru-RU" dirty="0" smtClean="0"/>
              <a:t>1. 15 - 6 = 9 - человек, которые смотрели только «Обитаемый остров»,</a:t>
            </a:r>
          </a:p>
          <a:p>
            <a:r>
              <a:rPr lang="ru-RU" dirty="0" smtClean="0"/>
              <a:t>2. 11- 6 = 5 - человек, которые смотрели только «</a:t>
            </a:r>
            <a:r>
              <a:rPr lang="ru-RU" dirty="0" err="1" smtClean="0"/>
              <a:t>Аватар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Получаем:</a:t>
            </a:r>
          </a:p>
          <a:p>
            <a:r>
              <a:rPr lang="ru-RU" b="1" dirty="0" smtClean="0"/>
              <a:t>Ответ:</a:t>
            </a:r>
            <a:r>
              <a:rPr lang="ru-RU" dirty="0" smtClean="0"/>
              <a:t> 5 человек.</a:t>
            </a:r>
            <a:endParaRPr lang="ru-RU" dirty="0"/>
          </a:p>
        </p:txBody>
      </p:sp>
      <p:pic>
        <p:nvPicPr>
          <p:cNvPr id="4" name="Рисунок 3" descr="https://urok.1sept.ru/articles/686656/2.jpg"/>
          <p:cNvPicPr/>
          <p:nvPr/>
        </p:nvPicPr>
        <p:blipFill>
          <a:blip r:embed="rId2" cstate="print"/>
          <a:srcRect r="20652"/>
          <a:stretch>
            <a:fillRect/>
          </a:stretch>
        </p:blipFill>
        <p:spPr bwMode="auto">
          <a:xfrm>
            <a:off x="6768353" y="4921623"/>
            <a:ext cx="3926541" cy="171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469216" y="107902"/>
            <a:ext cx="8593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Решение задач 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 помощью кругов Эйлера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33530" y="5011271"/>
            <a:ext cx="855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Аватар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194610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 smtClean="0"/>
              <a:t>Каждый из </a:t>
            </a:r>
            <a:r>
              <a:rPr lang="ru-RU" sz="3100" b="1" dirty="0" smtClean="0"/>
              <a:t>35</a:t>
            </a:r>
            <a:r>
              <a:rPr lang="ru-RU" sz="3100" dirty="0" smtClean="0"/>
              <a:t> четвероклассников является читателем, по крайней мере, одной из двух библиотек: школьной и районной. Из них </a:t>
            </a:r>
            <a:r>
              <a:rPr lang="ru-RU" sz="3100" b="1" dirty="0" smtClean="0"/>
              <a:t>25 </a:t>
            </a:r>
            <a:r>
              <a:rPr lang="ru-RU" sz="3100" dirty="0" smtClean="0"/>
              <a:t>человек берут книги в школьной библиотеке, </a:t>
            </a:r>
            <a:r>
              <a:rPr lang="ru-RU" sz="3100" b="1" dirty="0" smtClean="0"/>
              <a:t>20</a:t>
            </a:r>
            <a:r>
              <a:rPr lang="ru-RU" sz="3100" dirty="0" smtClean="0"/>
              <a:t> - в районной.</a:t>
            </a:r>
          </a:p>
          <a:p>
            <a:pPr>
              <a:buNone/>
            </a:pPr>
            <a:r>
              <a:rPr lang="ru-RU" dirty="0" smtClean="0"/>
              <a:t>Сколько четвероклассников:</a:t>
            </a:r>
          </a:p>
          <a:p>
            <a:pPr lvl="0"/>
            <a:r>
              <a:rPr lang="ru-RU" dirty="0" smtClean="0"/>
              <a:t>Являются читателями обеих библиотек;</a:t>
            </a:r>
          </a:p>
          <a:p>
            <a:pPr lvl="0"/>
            <a:r>
              <a:rPr lang="ru-RU" dirty="0" smtClean="0"/>
              <a:t>Не являются читателями районной библиотеки;</a:t>
            </a:r>
          </a:p>
          <a:p>
            <a:pPr lvl="0"/>
            <a:r>
              <a:rPr lang="ru-RU" dirty="0" smtClean="0"/>
              <a:t>Не являются читателями школьной библиотеки;</a:t>
            </a:r>
          </a:p>
          <a:p>
            <a:pPr lvl="0"/>
            <a:r>
              <a:rPr lang="ru-RU" dirty="0" smtClean="0"/>
              <a:t>Являются читателями только районной библиотеки;</a:t>
            </a:r>
          </a:p>
          <a:p>
            <a:pPr lvl="0"/>
            <a:r>
              <a:rPr lang="ru-RU" dirty="0" smtClean="0"/>
              <a:t>Являются читателями только школьной библиотеки?</a:t>
            </a:r>
          </a:p>
          <a:p>
            <a:endParaRPr lang="ru-RU" dirty="0"/>
          </a:p>
        </p:txBody>
      </p:sp>
      <p:pic>
        <p:nvPicPr>
          <p:cNvPr id="4" name="Рисунок 3" descr="https://urok.1sept.ru/articles/686656/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19" y="4921623"/>
            <a:ext cx="5414664" cy="171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Решение задач </a:t>
            </a:r>
            <a:br>
              <a:rPr lang="ru-RU" dirty="0" smtClean="0"/>
            </a:br>
            <a:r>
              <a:rPr lang="ru-RU" dirty="0" smtClean="0"/>
              <a:t>с помощью кругов Эйлера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0306" y="1825625"/>
            <a:ext cx="5298141" cy="473654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1) 20+ 25 - 35 = 10 (человек) - являются читателями обеих библиотек. На схеме это общая часть кругов.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sz="2000" dirty="0" smtClean="0"/>
              <a:t>2) 35 - 20 = 15 (человек) - не являются читателями районной библиотеки,</a:t>
            </a:r>
          </a:p>
          <a:p>
            <a:endParaRPr lang="ru-RU" dirty="0"/>
          </a:p>
        </p:txBody>
      </p:sp>
      <p:pic>
        <p:nvPicPr>
          <p:cNvPr id="4" name="Рисунок 3" descr="https://urok.1sept.ru/articles/686656/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4140" y="4366596"/>
            <a:ext cx="4770120" cy="138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Решение задач </a:t>
            </a:r>
            <a:br>
              <a:rPr lang="ru-RU" dirty="0" smtClean="0"/>
            </a:br>
            <a:r>
              <a:rPr lang="ru-RU" dirty="0" smtClean="0"/>
              <a:t>с помощью кругов Эйлера</a:t>
            </a:r>
            <a:endParaRPr lang="ru-RU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096001" y="1825625"/>
            <a:ext cx="5665694" cy="370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35 - 25 = 10 (человек) - не являются читателями школьной библиотеки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 35- 20 = 10 (человек) - являются читателями только районной библиотеки,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5) 35- 20 = 15 (человек) - являются читателями только школьной библиотеки.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 descr="https://urok.1sept.ru/articles/686656/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230" y="2735877"/>
            <a:ext cx="4805045" cy="145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urok.1sept.ru/articles/686656/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643" y="5133507"/>
            <a:ext cx="476186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/>
          </p:nvPr>
        </p:nvSpPr>
        <p:spPr>
          <a:xfrm>
            <a:off x="609600" y="1600200"/>
            <a:ext cx="10966451" cy="2837329"/>
          </a:xfrm>
          <a:ln/>
        </p:spPr>
        <p:txBody>
          <a:bodyPr anchor="t"/>
          <a:lstStyle/>
          <a:p>
            <a:pPr marL="341313" algn="l"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1800" b="1" dirty="0">
                <a:latin typeface="Calibri Light" pitchFamily="32" charset="0"/>
                <a:cs typeface="Times New Roman" pitchFamily="16" charset="0"/>
              </a:rPr>
              <a:t> </a:t>
            </a:r>
            <a:r>
              <a:rPr lang="ru-RU" sz="1800" b="1" dirty="0">
                <a:latin typeface="Arial Black" pitchFamily="34" charset="0"/>
                <a:cs typeface="Times New Roman" pitchFamily="16" charset="0"/>
              </a:rPr>
              <a:t>Задание </a:t>
            </a:r>
            <a:endParaRPr lang="ru-RU" sz="1800" b="1" dirty="0" smtClean="0">
              <a:latin typeface="Arial Black" pitchFamily="34" charset="0"/>
              <a:cs typeface="Times New Roman" pitchFamily="16" charset="0"/>
            </a:endParaRPr>
          </a:p>
          <a:p>
            <a:pPr marL="341313" algn="l"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 smtClean="0"/>
              <a:t>На </a:t>
            </a:r>
            <a:r>
              <a:rPr lang="ru-RU" sz="2400" dirty="0"/>
              <a:t>полке стояло </a:t>
            </a:r>
            <a:r>
              <a:rPr lang="ru-RU" sz="2400" b="0" dirty="0" smtClean="0">
                <a:latin typeface="Arial Black" pitchFamily="34" charset="0"/>
              </a:rPr>
              <a:t>26</a:t>
            </a:r>
            <a:r>
              <a:rPr lang="ru-RU" sz="2400" dirty="0" smtClean="0"/>
              <a:t> </a:t>
            </a:r>
            <a:r>
              <a:rPr lang="ru-RU" sz="2400" dirty="0"/>
              <a:t>волшебных книг по заклинаниям, все они были прочитаны </a:t>
            </a:r>
            <a:r>
              <a:rPr lang="ru-RU" sz="2400" dirty="0" err="1"/>
              <a:t>Гермионой</a:t>
            </a:r>
            <a:r>
              <a:rPr lang="ru-RU" sz="2400" dirty="0"/>
              <a:t>, Гарри </a:t>
            </a:r>
            <a:r>
              <a:rPr lang="ru-RU" sz="2400" dirty="0" err="1"/>
              <a:t>Поттером</a:t>
            </a:r>
            <a:r>
              <a:rPr lang="ru-RU" sz="2400" dirty="0"/>
              <a:t> или </a:t>
            </a:r>
            <a:r>
              <a:rPr lang="ru-RU" sz="2400" dirty="0" err="1"/>
              <a:t>Роном</a:t>
            </a:r>
            <a:r>
              <a:rPr lang="ru-RU" sz="2400" dirty="0"/>
              <a:t>. </a:t>
            </a:r>
            <a:endParaRPr lang="ru-RU" sz="2400" dirty="0" smtClean="0"/>
          </a:p>
          <a:p>
            <a:pPr marL="341313" algn="l"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 smtClean="0"/>
              <a:t>При </a:t>
            </a:r>
            <a:r>
              <a:rPr lang="ru-RU" sz="2400" dirty="0"/>
              <a:t>этом не было не одной книги, которую бы прочитали все. </a:t>
            </a:r>
          </a:p>
          <a:p>
            <a:pPr marL="341313" algn="l"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>
                <a:latin typeface="Arial Black" pitchFamily="34" charset="0"/>
              </a:rPr>
              <a:t>4</a:t>
            </a:r>
            <a:r>
              <a:rPr lang="ru-RU" sz="2400" dirty="0"/>
              <a:t> книги прочитали и Гарри </a:t>
            </a:r>
            <a:r>
              <a:rPr lang="ru-RU" sz="2400" dirty="0" err="1"/>
              <a:t>Поттер</a:t>
            </a:r>
            <a:r>
              <a:rPr lang="ru-RU" sz="2400" dirty="0"/>
              <a:t>, и </a:t>
            </a:r>
            <a:r>
              <a:rPr lang="ru-RU" sz="2400" dirty="0" err="1"/>
              <a:t>Рон</a:t>
            </a:r>
            <a:r>
              <a:rPr lang="ru-RU" sz="2400" dirty="0"/>
              <a:t>. </a:t>
            </a:r>
          </a:p>
          <a:p>
            <a:pPr marL="341313" algn="l"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 err="1"/>
              <a:t>Гермиона</a:t>
            </a:r>
            <a:r>
              <a:rPr lang="ru-RU" sz="2400" dirty="0"/>
              <a:t> прочитала </a:t>
            </a:r>
            <a:r>
              <a:rPr lang="ru-RU" sz="2400" dirty="0">
                <a:latin typeface="Arial Black" pitchFamily="34" charset="0"/>
              </a:rPr>
              <a:t>7</a:t>
            </a:r>
            <a:r>
              <a:rPr lang="ru-RU" sz="2400" dirty="0"/>
              <a:t> книг, которых не читали ни Гарри </a:t>
            </a:r>
            <a:r>
              <a:rPr lang="ru-RU" sz="2400" dirty="0" err="1"/>
              <a:t>Поттер</a:t>
            </a:r>
            <a:r>
              <a:rPr lang="ru-RU" sz="2400" dirty="0"/>
              <a:t>, ни </a:t>
            </a:r>
            <a:r>
              <a:rPr lang="ru-RU" sz="2400" dirty="0" err="1"/>
              <a:t>Рон</a:t>
            </a:r>
            <a:r>
              <a:rPr lang="ru-RU" sz="2400" dirty="0"/>
              <a:t>, и </a:t>
            </a:r>
            <a:r>
              <a:rPr lang="ru-RU" sz="2400" dirty="0">
                <a:latin typeface="Arial Black" pitchFamily="34" charset="0"/>
              </a:rPr>
              <a:t>две </a:t>
            </a:r>
            <a:r>
              <a:rPr lang="ru-RU" sz="2400" dirty="0"/>
              <a:t>книги, которые читал Гарри </a:t>
            </a:r>
            <a:r>
              <a:rPr lang="ru-RU" sz="2400" dirty="0" err="1"/>
              <a:t>Поттер</a:t>
            </a:r>
            <a:r>
              <a:rPr lang="ru-RU" sz="2400" dirty="0"/>
              <a:t>. </a:t>
            </a:r>
            <a:r>
              <a:rPr lang="ru-RU" sz="2400" dirty="0" smtClean="0"/>
              <a:t>Всего  </a:t>
            </a:r>
            <a:r>
              <a:rPr lang="ru-RU" sz="2400" dirty="0"/>
              <a:t>Гарри </a:t>
            </a:r>
            <a:r>
              <a:rPr lang="ru-RU" sz="2400" dirty="0" err="1"/>
              <a:t>Поттер</a:t>
            </a:r>
            <a:r>
              <a:rPr lang="ru-RU" sz="2400" dirty="0"/>
              <a:t> прочитал </a:t>
            </a:r>
            <a:r>
              <a:rPr lang="ru-RU" sz="2400" dirty="0">
                <a:latin typeface="Arial Black" pitchFamily="34" charset="0"/>
              </a:rPr>
              <a:t>11</a:t>
            </a:r>
            <a:r>
              <a:rPr lang="ru-RU" sz="2400" dirty="0"/>
              <a:t> книг</a:t>
            </a:r>
            <a:r>
              <a:rPr lang="ru-RU" sz="2400" dirty="0" smtClean="0"/>
              <a:t>.</a:t>
            </a:r>
          </a:p>
          <a:p>
            <a:pPr marL="341313" algn="l"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 smtClean="0"/>
              <a:t> </a:t>
            </a:r>
            <a:r>
              <a:rPr lang="ru-RU" sz="2400" dirty="0"/>
              <a:t>Сколько книг прочитали  только Гарри </a:t>
            </a:r>
            <a:r>
              <a:rPr lang="ru-RU" sz="2400" dirty="0" err="1"/>
              <a:t>Поттер</a:t>
            </a:r>
            <a:r>
              <a:rPr lang="ru-RU" sz="2400" dirty="0"/>
              <a:t> и только </a:t>
            </a:r>
            <a:r>
              <a:rPr lang="ru-RU" sz="2400" dirty="0" err="1"/>
              <a:t>Рон</a:t>
            </a:r>
            <a:r>
              <a:rPr lang="ru-RU" sz="2400" dirty="0"/>
              <a:t>?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352675" y="18255"/>
            <a:ext cx="9753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Решение задач </a:t>
            </a:r>
            <a:b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 помощью кругов Эйлера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9906" y="4527176"/>
            <a:ext cx="56893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Решение: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Учитывая условия задачи, сделаем чертеж: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https://urok.1sept.ru/articles/686656/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4350" y="4519873"/>
            <a:ext cx="4526356" cy="191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/>
          </p:nvPr>
        </p:nvSpPr>
        <p:spPr>
          <a:xfrm>
            <a:off x="609600" y="1600201"/>
            <a:ext cx="10936941" cy="4714875"/>
          </a:xfrm>
          <a:ln/>
        </p:spPr>
        <p:txBody>
          <a:bodyPr anchor="t">
            <a:noAutofit/>
          </a:bodyPr>
          <a:lstStyle/>
          <a:p>
            <a: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 smtClean="0"/>
              <a:t>Так как Гарри </a:t>
            </a:r>
            <a:r>
              <a:rPr lang="ru-RU" sz="2400" dirty="0" err="1" smtClean="0"/>
              <a:t>Поттер</a:t>
            </a:r>
            <a:r>
              <a:rPr lang="ru-RU" sz="2400" dirty="0" smtClean="0"/>
              <a:t> всего прочитал 11 книг, из них 4 книги читал </a:t>
            </a:r>
            <a:r>
              <a:rPr lang="ru-RU" sz="2400" dirty="0" err="1" smtClean="0"/>
              <a:t>Рон</a:t>
            </a:r>
            <a:r>
              <a:rPr lang="ru-RU" sz="2400" dirty="0" smtClean="0"/>
              <a:t> и 2 книги - </a:t>
            </a:r>
            <a:r>
              <a:rPr lang="ru-RU" sz="2400" dirty="0" err="1" smtClean="0"/>
              <a:t>Гермиона</a:t>
            </a:r>
            <a:r>
              <a:rPr lang="ru-RU" sz="2400" dirty="0" smtClean="0"/>
              <a:t>, то 11 - 4 - 2 = 5 - книг прочитал только Гарри.</a:t>
            </a:r>
          </a:p>
          <a:p>
            <a:pPr algn="l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sz="2400" dirty="0" smtClean="0">
              <a:latin typeface="+mn-lt"/>
              <a:ea typeface="+mn-ea"/>
              <a:cs typeface="+mn-cs"/>
            </a:endParaRPr>
          </a:p>
          <a:p>
            <a:pPr algn="l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sz="2400" dirty="0" smtClean="0">
              <a:latin typeface="+mn-lt"/>
              <a:ea typeface="+mn-ea"/>
              <a:cs typeface="+mn-cs"/>
            </a:endParaRPr>
          </a:p>
          <a:p>
            <a:pPr algn="l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sz="2400" dirty="0" smtClean="0">
              <a:latin typeface="+mn-lt"/>
              <a:ea typeface="+mn-ea"/>
              <a:cs typeface="+mn-cs"/>
            </a:endParaRPr>
          </a:p>
          <a:p>
            <a:pPr algn="l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sz="2400" dirty="0" smtClean="0">
              <a:latin typeface="+mn-lt"/>
              <a:ea typeface="+mn-ea"/>
              <a:cs typeface="+mn-cs"/>
            </a:endParaRPr>
          </a:p>
          <a:p>
            <a:pPr algn="l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sz="2400" dirty="0" smtClean="0">
              <a:latin typeface="+mn-lt"/>
              <a:ea typeface="+mn-ea"/>
              <a:cs typeface="+mn-cs"/>
            </a:endParaRPr>
          </a:p>
          <a:p>
            <a:pPr lvl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 smtClean="0"/>
              <a:t>Следовательно, 26 - 7 - 2 - 5 - 4 = 8 - книг прочитал только </a:t>
            </a:r>
            <a:r>
              <a:rPr lang="ru-RU" sz="2400" dirty="0" err="1" smtClean="0"/>
              <a:t>Рон</a:t>
            </a:r>
            <a:r>
              <a:rPr lang="ru-RU" sz="2400" dirty="0" smtClean="0"/>
              <a:t>.</a:t>
            </a:r>
          </a:p>
          <a:p>
            <a:pPr algn="l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sz="2400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352675" y="18255"/>
            <a:ext cx="9753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Решение задач 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 помощью кругов Эйлера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Рисунок 17" descr="https://urok.1sept.ru/articles/686656/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374414"/>
            <a:ext cx="4114800" cy="15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987553" y="19991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293223" y="2045541"/>
            <a:ext cx="54057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6" name="Рисунок 25" descr="https://urok.1sept.ru/articles/686656/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4264" y="4622539"/>
            <a:ext cx="4140835" cy="166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89175"/>
          </a:xfrm>
        </p:spPr>
        <p:txBody>
          <a:bodyPr/>
          <a:lstStyle/>
          <a:p>
            <a:pPr algn="just"/>
            <a:r>
              <a:rPr lang="ru-RU" sz="2400" dirty="0" smtClean="0"/>
              <a:t>Второклассники заполняли анкету с вопросами об их любимых мультфильмах. Оказалось, что большинству из них нравятся «Белоснежка и семь гномов», «Губка Боб Квадратные Штаны» и «Волк и теленок». В классе </a:t>
            </a:r>
            <a:r>
              <a:rPr lang="ru-RU" sz="2400" b="1" dirty="0" smtClean="0"/>
              <a:t>38</a:t>
            </a:r>
            <a:r>
              <a:rPr lang="ru-RU" sz="2400" dirty="0" smtClean="0"/>
              <a:t> учеников. «Белоснежка и семь гномов» нравится </a:t>
            </a:r>
            <a:r>
              <a:rPr lang="ru-RU" sz="2400" b="1" dirty="0" smtClean="0"/>
              <a:t>21 </a:t>
            </a:r>
            <a:r>
              <a:rPr lang="ru-RU" sz="2400" dirty="0" smtClean="0"/>
              <a:t>ученику. Причем </a:t>
            </a:r>
            <a:r>
              <a:rPr lang="ru-RU" sz="2400" b="1" dirty="0" smtClean="0"/>
              <a:t>трем </a:t>
            </a:r>
            <a:r>
              <a:rPr lang="ru-RU" sz="2400" dirty="0" smtClean="0"/>
              <a:t>среди них нравятся еще и «Волк и теленок», </a:t>
            </a:r>
            <a:r>
              <a:rPr lang="ru-RU" sz="2400" b="1" dirty="0" smtClean="0"/>
              <a:t>шестерым</a:t>
            </a:r>
            <a:r>
              <a:rPr lang="ru-RU" sz="2400" dirty="0" smtClean="0"/>
              <a:t> - «Губка Боб Квадратные Штаны», 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Решение задач 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 помощью кругов Эйлера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https://urok.1sept.ru/articles/686656/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4589" y="3603811"/>
            <a:ext cx="5151830" cy="280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93695" y="3845859"/>
            <a:ext cx="53608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один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ребенок одинаково любит все три мультфильма. У «Волка и теленка»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13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фанатов,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пятеро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из которых назвали в анкете два мультфильма. Надо определить, скольким же второклассникам нравится «Губка Боб Квадратные Штаны».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1825625"/>
            <a:ext cx="6566647" cy="4351338"/>
          </a:xfrm>
        </p:spPr>
        <p:txBody>
          <a:bodyPr/>
          <a:lstStyle/>
          <a:p>
            <a:r>
              <a:rPr lang="ru-RU" dirty="0" smtClean="0"/>
              <a:t>В летнем лагере 70 ребят. Из них 27 занимаются в драмкружке, 32 поют в хоре, 22 увлекаются спортом. </a:t>
            </a:r>
          </a:p>
          <a:p>
            <a:r>
              <a:rPr lang="ru-RU" dirty="0" smtClean="0"/>
              <a:t>В драмкружке 10 ребят из хора, в хоре 6 спортсменов, в драмкружке 8 спортсменов; 3 спортсмена посещают и драмкружок и хор. </a:t>
            </a:r>
          </a:p>
          <a:p>
            <a:r>
              <a:rPr lang="ru-RU" dirty="0" smtClean="0"/>
              <a:t>Сколько ребят не поют, не увлекаются спортом, не занимаются в драмкружке? Сколько ребят заняты только спортом? </a:t>
            </a:r>
            <a:endParaRPr lang="ru-RU" dirty="0"/>
          </a:p>
        </p:txBody>
      </p:sp>
      <p:pic>
        <p:nvPicPr>
          <p:cNvPr id="6" name="Picture 2" descr="C:\Users\Ольга\Downloads\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3482" y="2357718"/>
            <a:ext cx="4572000" cy="3348215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9009529" y="3092824"/>
            <a:ext cx="448236" cy="5199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515600" y="3021106"/>
            <a:ext cx="448236" cy="5199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708776" y="4392707"/>
            <a:ext cx="448236" cy="5199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430871" y="3702423"/>
            <a:ext cx="358589" cy="38548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157012" y="3792070"/>
            <a:ext cx="358589" cy="38548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789460" y="3039035"/>
            <a:ext cx="358589" cy="38548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789459" y="3505200"/>
            <a:ext cx="322729" cy="3406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Решение задач </a:t>
            </a:r>
            <a:br>
              <a:rPr lang="ru-RU" dirty="0" smtClean="0"/>
            </a:br>
            <a:r>
              <a:rPr lang="ru-RU" dirty="0" smtClean="0"/>
              <a:t>с помощью кругов Эйлера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384611"/>
            <a:ext cx="5992906" cy="3792351"/>
          </a:xfrm>
        </p:spPr>
        <p:txBody>
          <a:bodyPr/>
          <a:lstStyle/>
          <a:p>
            <a:r>
              <a:rPr lang="ru-RU" dirty="0" smtClean="0"/>
              <a:t>70 – (6 + 8 + 10 + 3 + 13 + 6 + 5) = 19 – ребят не поют, не увлекаются спортом, не занимаются в драмкружке. Только спортом заняты 5 человек.</a:t>
            </a:r>
          </a:p>
          <a:p>
            <a:r>
              <a:rPr lang="ru-RU" i="1" dirty="0" smtClean="0"/>
              <a:t>Ответ.</a:t>
            </a:r>
            <a:r>
              <a:rPr lang="ru-RU" dirty="0" smtClean="0"/>
              <a:t> 5 человек заняты только спортом.</a:t>
            </a:r>
          </a:p>
          <a:p>
            <a:endParaRPr lang="ru-RU" dirty="0"/>
          </a:p>
        </p:txBody>
      </p:sp>
      <p:pic>
        <p:nvPicPr>
          <p:cNvPr id="4" name="Рисунок 3" descr="https://www.sites.google.com/site/matematiceskaalogika/_/rsrc/1432027218604/mybonus/sell/2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6965" y="2142565"/>
            <a:ext cx="4915945" cy="337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Решение задач </a:t>
            </a:r>
            <a:br>
              <a:rPr lang="ru-RU" dirty="0" smtClean="0"/>
            </a:br>
            <a:r>
              <a:rPr lang="ru-RU" dirty="0" smtClean="0"/>
              <a:t>с помощью кругов Эйлера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40476" t="40765" r="42462" b="32584"/>
          <a:stretch>
            <a:fillRect/>
          </a:stretch>
        </p:blipFill>
        <p:spPr bwMode="auto">
          <a:xfrm>
            <a:off x="7333129" y="1918447"/>
            <a:ext cx="4607859" cy="392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Решение задач </a:t>
            </a:r>
            <a:br>
              <a:rPr lang="ru-RU" dirty="0" smtClean="0"/>
            </a:br>
            <a:r>
              <a:rPr lang="ru-RU" dirty="0" smtClean="0"/>
              <a:t>с помощью кругов Эйлера</a:t>
            </a:r>
            <a:endParaRPr lang="ru-RU" dirty="0"/>
          </a:p>
        </p:txBody>
      </p:sp>
      <p:pic>
        <p:nvPicPr>
          <p:cNvPr id="6" name="Содержимое 3"/>
          <p:cNvPicPr>
            <a:picLocks/>
          </p:cNvPicPr>
          <p:nvPr/>
        </p:nvPicPr>
        <p:blipFill>
          <a:blip r:embed="rId2" cstate="print"/>
          <a:srcRect l="13043" t="37466" r="61324" b="26804"/>
          <a:stretch>
            <a:fillRect/>
          </a:stretch>
        </p:blipFill>
        <p:spPr bwMode="auto">
          <a:xfrm>
            <a:off x="744071" y="1577789"/>
            <a:ext cx="5871882" cy="456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D0C0A6-FB65-4ED1-AAD2-0F995C8E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776" y="152400"/>
            <a:ext cx="10017499" cy="1191418"/>
          </a:xfrm>
        </p:spPr>
        <p:txBody>
          <a:bodyPr>
            <a:noAutofit/>
          </a:bodyPr>
          <a:lstStyle/>
          <a:p>
            <a:pPr algn="ctr"/>
            <a:r>
              <a:rPr lang="ru-RU" sz="3400" dirty="0" smtClean="0"/>
              <a:t>Логическое мышление —</a:t>
            </a:r>
            <a:br>
              <a:rPr lang="ru-RU" sz="3400" dirty="0" smtClean="0"/>
            </a:br>
            <a:r>
              <a:rPr lang="ru-RU" sz="3400" dirty="0" smtClean="0"/>
              <a:t> это не врождённый талант, его необходимо развивать.</a:t>
            </a:r>
            <a:endParaRPr lang="ru-RU" sz="34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7C24296-7B5C-41E1-AF5E-92E14428B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869" y="1991284"/>
            <a:ext cx="6010835" cy="417671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	Возможно, вас удивит, что ребёнок легко справляется с логическими задачами, которые казались вам трудными, и предлагает решения, о которых вы не подозревали. Дело в том, что детское мышление ещё не подвержено шаблонам и стереотипам. Важно помочь ребёнку сохранить эту пластичность ума. Чем раньше он начнёт развивать логику, тем легче ему будет учиться в дальнейшем.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22" name="Picture 2" descr="https://gamerground.ru/wp-content/uploads/2020/08/glavnaya_shkola-sca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9664" y="2034988"/>
            <a:ext cx="5034969" cy="3935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65370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54468A-93DB-4DB2-895F-F5C6AE0E3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на переливание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68828" y="3971366"/>
          <a:ext cx="9326277" cy="2391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253"/>
                <a:gridCol w="1036253"/>
                <a:gridCol w="1036253"/>
                <a:gridCol w="1036253"/>
                <a:gridCol w="1036253"/>
                <a:gridCol w="1036253"/>
                <a:gridCol w="1036253"/>
                <a:gridCol w="1036253"/>
                <a:gridCol w="1036253"/>
              </a:tblGrid>
              <a:tr h="5978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5978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 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5978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5978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4424" y="1981200"/>
            <a:ext cx="107397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Тому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Сойеру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нужно покрасить забор. Он имеет 12 л краски и хочет отлить из этого количества половину, но у него нет сосуда вместимостью в 6 л. У него 2 сосуда: один – вместимостью в 8 л, а другой – вместимостью в 5 л. Каким образом налить 6 л краски в сосуд на 8 л? Какое наименьшее число переливаний необходимо при этом сделать?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0081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9195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Однажды </a:t>
            </a:r>
            <a:r>
              <a:rPr lang="ru-RU" dirty="0" err="1" smtClean="0"/>
              <a:t>Винни-Пух</a:t>
            </a:r>
            <a:r>
              <a:rPr lang="ru-RU" dirty="0" smtClean="0"/>
              <a:t> захотел полакомиться медом и пошел к пчелам в гости. По дороге нарвал букет цветов, чтобы подарить труженицам пчелкам. </a:t>
            </a:r>
          </a:p>
          <a:p>
            <a:pPr algn="just"/>
            <a:r>
              <a:rPr lang="ru-RU" dirty="0" smtClean="0"/>
              <a:t>Пчелки очень обрадовались, увидев мишку с букетом цветов, и сказали: «У нас есть большая бочка с медом. Мы дадим тебе меда, если ты сможешь с помощью двух сосудов вместимостью 3 л и 5 л налить себе 4 л!»</a:t>
            </a:r>
          </a:p>
          <a:p>
            <a:pPr algn="just"/>
            <a:r>
              <a:rPr lang="ru-RU" dirty="0" smtClean="0"/>
              <a:t> </a:t>
            </a:r>
            <a:r>
              <a:rPr lang="ru-RU" dirty="0" err="1" smtClean="0"/>
              <a:t>Винни-Пух</a:t>
            </a:r>
            <a:r>
              <a:rPr lang="ru-RU" dirty="0" smtClean="0"/>
              <a:t> долго думал, но все-таки смог решить задачку. Как он это сделал?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54094" y="4422090"/>
          <a:ext cx="812800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/>
                <a:gridCol w="1161143"/>
                <a:gridCol w="1161143"/>
                <a:gridCol w="1161143"/>
                <a:gridCol w="1161143"/>
                <a:gridCol w="1161143"/>
                <a:gridCol w="11611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6C54468A-93DB-4DB2-895F-F5C6AE0E3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на переливание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2675" y="394447"/>
            <a:ext cx="9753600" cy="9493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Пара советов напоследок: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47012" y="1825625"/>
            <a:ext cx="5342964" cy="3857999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u-RU" dirty="0" smtClean="0"/>
              <a:t>Не </a:t>
            </a:r>
            <a:r>
              <a:rPr lang="ru-RU" dirty="0" smtClean="0"/>
              <a:t>ограничивайтесь только точными науками. </a:t>
            </a:r>
            <a:r>
              <a:rPr lang="ru-RU" dirty="0" smtClean="0"/>
              <a:t>Проводите  </a:t>
            </a:r>
            <a:r>
              <a:rPr lang="ru-RU" dirty="0" smtClean="0"/>
              <a:t>с </a:t>
            </a:r>
            <a:r>
              <a:rPr lang="ru-RU" dirty="0" smtClean="0"/>
              <a:t>учениками  </a:t>
            </a:r>
            <a:r>
              <a:rPr lang="ru-RU" dirty="0" smtClean="0"/>
              <a:t>творческие игры: предложите нарисовать предмет по описанию его свойств, или составить рассказ, используя заданные словосочетания. Такие занятия не только тренируют логическое мышление, но и развивают фантазию и помогают ребёнку раскрыть творческий потенциал.</a:t>
            </a:r>
          </a:p>
          <a:p>
            <a:pPr lvl="0" algn="just"/>
            <a:r>
              <a:rPr lang="ru-RU" dirty="0" smtClean="0"/>
              <a:t>Не стоит заниматься развитием логики ребёнка слишком серьёзно. Лучше превратите занятия в игру. В будущем </a:t>
            </a:r>
            <a:r>
              <a:rPr lang="ru-RU" dirty="0" smtClean="0"/>
              <a:t>нашим ученикам </a:t>
            </a:r>
            <a:r>
              <a:rPr lang="ru-RU" dirty="0" smtClean="0"/>
              <a:t>придётся решить немало по-настоящему серьёзных задач и находить выходы из непростых ситуаций. А пока пусть </a:t>
            </a:r>
            <a:r>
              <a:rPr lang="ru-RU" dirty="0" smtClean="0"/>
              <a:t>учатся </a:t>
            </a:r>
            <a:r>
              <a:rPr lang="ru-RU" dirty="0" smtClean="0"/>
              <a:t>справляться с трудностями в игре.</a:t>
            </a:r>
          </a:p>
          <a:p>
            <a:endParaRPr lang="ru-RU" dirty="0"/>
          </a:p>
        </p:txBody>
      </p:sp>
      <p:pic>
        <p:nvPicPr>
          <p:cNvPr id="6146" name="Picture 2" descr="https://image.shutterstock.com/image-photo/brainstorming-idea-concept-smart-successful-260nw-1506030215.jpg"/>
          <p:cNvPicPr>
            <a:picLocks noChangeAspect="1" noChangeArrowheads="1"/>
          </p:cNvPicPr>
          <p:nvPr/>
        </p:nvPicPr>
        <p:blipFill>
          <a:blip r:embed="rId2" cstate="print"/>
          <a:srcRect b="7385"/>
          <a:stretch>
            <a:fillRect/>
          </a:stretch>
        </p:blipFill>
        <p:spPr bwMode="auto">
          <a:xfrm>
            <a:off x="587314" y="1680621"/>
            <a:ext cx="5386547" cy="3581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976282" y="60422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="" xmlns:a16="http://schemas.microsoft.com/office/drawing/2014/main" id="{1FA8EA5E-FA61-4A90-814C-B130A4FCA6C1}"/>
              </a:ext>
            </a:extLst>
          </p:cNvPr>
          <p:cNvSpPr txBox="1">
            <a:spLocks/>
          </p:cNvSpPr>
          <p:nvPr/>
        </p:nvSpPr>
        <p:spPr>
          <a:xfrm>
            <a:off x="699247" y="2437362"/>
            <a:ext cx="10775577" cy="41248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</a:t>
            </a:r>
            <a:endParaRPr lang="ru-RU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3019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3B5309-E3B5-40D7-BCB7-8AD6BD63E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Зачем развивать логику у ученика?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9D9A64-0052-4B4A-A5CA-D486AF49C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7" y="1720850"/>
            <a:ext cx="2510118" cy="4351338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 fontScale="92500" lnSpcReduction="10000"/>
          </a:bodyPr>
          <a:lstStyle/>
          <a:p>
            <a:pPr lvl="0"/>
            <a:r>
              <a:rPr lang="ru-RU" sz="2600" b="1" dirty="0" smtClean="0">
                <a:solidFill>
                  <a:schemeClr val="bg1"/>
                </a:solidFill>
              </a:rPr>
              <a:t>Чтобы постоянно развиваться</a:t>
            </a:r>
            <a:r>
              <a:rPr lang="ru-RU" sz="2600" dirty="0" smtClean="0">
                <a:solidFill>
                  <a:schemeClr val="bg1"/>
                </a:solidFill>
              </a:rPr>
              <a:t>. </a:t>
            </a:r>
          </a:p>
          <a:p>
            <a:pPr lvl="0"/>
            <a:r>
              <a:rPr lang="ru-RU" sz="2200" dirty="0" smtClean="0">
                <a:solidFill>
                  <a:schemeClr val="bg1"/>
                </a:solidFill>
              </a:rPr>
              <a:t>Технологии прогрессируют с огромной скоростью и требует того же от человека. Не оказаться за бортом цивилизации сможет только живой и пластичный ум. 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B194E05A-EC23-4BD6-8683-FBF47732B49A}"/>
              </a:ext>
            </a:extLst>
          </p:cNvPr>
          <p:cNvSpPr txBox="1">
            <a:spLocks/>
          </p:cNvSpPr>
          <p:nvPr/>
        </p:nvSpPr>
        <p:spPr>
          <a:xfrm>
            <a:off x="3497916" y="1702920"/>
            <a:ext cx="2517402" cy="435133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200" b="1" dirty="0" smtClean="0">
                <a:solidFill>
                  <a:schemeClr val="bg1"/>
                </a:solidFill>
              </a:rPr>
              <a:t>Чтобы правильно формулировать вопросы</a:t>
            </a:r>
            <a:r>
              <a:rPr lang="ru-RU" sz="2200" dirty="0" smtClean="0">
                <a:solidFill>
                  <a:schemeClr val="bg1"/>
                </a:solidFill>
              </a:rPr>
              <a:t>. 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</a:rPr>
              <a:t>Это важнейшее умение и для учёбы, и для жизни. Чтобы получать быстрые и точные ответы, вопросы нужно уметь грамотно задавать. 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A5A405CD-F697-4B79-80C2-75189248ACF1}"/>
              </a:ext>
            </a:extLst>
          </p:cNvPr>
          <p:cNvSpPr txBox="1">
            <a:spLocks/>
          </p:cNvSpPr>
          <p:nvPr/>
        </p:nvSpPr>
        <p:spPr>
          <a:xfrm>
            <a:off x="9251575" y="1720850"/>
            <a:ext cx="2698378" cy="43513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200" b="1" dirty="0" smtClean="0">
                <a:solidFill>
                  <a:schemeClr val="bg1"/>
                </a:solidFill>
              </a:rPr>
              <a:t>Чтобы находить нестандартные решения</a:t>
            </a:r>
            <a:r>
              <a:rPr lang="ru-RU" sz="2200" dirty="0" smtClean="0">
                <a:solidFill>
                  <a:schemeClr val="bg1"/>
                </a:solidFill>
              </a:rPr>
              <a:t>. </a:t>
            </a:r>
          </a:p>
          <a:p>
            <a:pPr lvl="0"/>
            <a:r>
              <a:rPr lang="ru-RU" sz="1900" dirty="0" smtClean="0">
                <a:solidFill>
                  <a:schemeClr val="bg1"/>
                </a:solidFill>
              </a:rPr>
              <a:t>И дело даже не в том, что это ключевой навык для работы в самой высокооплачиваемой сфере — IT. Ни в одной профессии, подразумевающей интеллектуальный труд, не обойтись без изобретательности.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7C6D3FEC-7266-4190-8AE0-D296208AF55C}"/>
              </a:ext>
            </a:extLst>
          </p:cNvPr>
          <p:cNvSpPr/>
          <p:nvPr/>
        </p:nvSpPr>
        <p:spPr>
          <a:xfrm>
            <a:off x="1300444" y="5715001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916DCB5E-6E1D-4436-96E1-DB6919EB92B7}"/>
              </a:ext>
            </a:extLst>
          </p:cNvPr>
          <p:cNvSpPr/>
          <p:nvPr/>
        </p:nvSpPr>
        <p:spPr>
          <a:xfrm>
            <a:off x="4232181" y="5715000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1B228D4A-3532-488E-B05B-CAD7EFE09BD9}"/>
              </a:ext>
            </a:extLst>
          </p:cNvPr>
          <p:cNvSpPr/>
          <p:nvPr/>
        </p:nvSpPr>
        <p:spPr>
          <a:xfrm>
            <a:off x="10251982" y="5687545"/>
            <a:ext cx="733425" cy="7334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77186D8-6EC3-4BBB-81BD-CCDAEDEBD364}"/>
              </a:ext>
            </a:extLst>
          </p:cNvPr>
          <p:cNvSpPr txBox="1"/>
          <p:nvPr/>
        </p:nvSpPr>
        <p:spPr>
          <a:xfrm>
            <a:off x="1318372" y="5715000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717899F-CA27-40C3-9CC0-CD67DEA74099}"/>
              </a:ext>
            </a:extLst>
          </p:cNvPr>
          <p:cNvSpPr txBox="1"/>
          <p:nvPr/>
        </p:nvSpPr>
        <p:spPr>
          <a:xfrm>
            <a:off x="4223217" y="5726206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9031939-71EA-4DF4-95A9-FF7EF1CB2DCD}"/>
              </a:ext>
            </a:extLst>
          </p:cNvPr>
          <p:cNvSpPr txBox="1"/>
          <p:nvPr/>
        </p:nvSpPr>
        <p:spPr>
          <a:xfrm>
            <a:off x="10251981" y="5723405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3"/>
                </a:solidFill>
              </a:rPr>
              <a:t>4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A5A405CD-F697-4B79-80C2-75189248ACF1}"/>
              </a:ext>
            </a:extLst>
          </p:cNvPr>
          <p:cNvSpPr txBox="1">
            <a:spLocks/>
          </p:cNvSpPr>
          <p:nvPr/>
        </p:nvSpPr>
        <p:spPr>
          <a:xfrm>
            <a:off x="6397998" y="1720851"/>
            <a:ext cx="2566708" cy="4351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b="1" dirty="0" smtClean="0">
                <a:solidFill>
                  <a:schemeClr val="bg1"/>
                </a:solidFill>
              </a:rPr>
              <a:t>Чтобы отличать правду ото лжи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Информационное пространство переполнено противоречивыми сведениями. Развитая логика поможет сопоставить факты, сравнить источники и не стать жертвой обмана. 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1B228D4A-3532-488E-B05B-CAD7EFE09BD9}"/>
              </a:ext>
            </a:extLst>
          </p:cNvPr>
          <p:cNvSpPr/>
          <p:nvPr/>
        </p:nvSpPr>
        <p:spPr>
          <a:xfrm>
            <a:off x="7293629" y="5714439"/>
            <a:ext cx="733425" cy="7334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9031939-71EA-4DF4-95A9-FF7EF1CB2DCD}"/>
              </a:ext>
            </a:extLst>
          </p:cNvPr>
          <p:cNvSpPr txBox="1"/>
          <p:nvPr/>
        </p:nvSpPr>
        <p:spPr>
          <a:xfrm>
            <a:off x="7302594" y="5741334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29967150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D65700DF-C020-4475-A195-AAB8F5D3EBCD}"/>
              </a:ext>
            </a:extLst>
          </p:cNvPr>
          <p:cNvSpPr/>
          <p:nvPr/>
        </p:nvSpPr>
        <p:spPr>
          <a:xfrm>
            <a:off x="-14400" y="-19800"/>
            <a:ext cx="1461000" cy="687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C3F872B-93FD-494E-8019-646DC54C255D}"/>
              </a:ext>
            </a:extLst>
          </p:cNvPr>
          <p:cNvSpPr/>
          <p:nvPr/>
        </p:nvSpPr>
        <p:spPr>
          <a:xfrm>
            <a:off x="2456090" y="1442029"/>
            <a:ext cx="43373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Многие задачки на логику придуманы тысячи лет назад, но актуальны до сих пор. Зачастую они сформулированы забавно, так что искать остроумные ответы на них весело и увлекательно..</a:t>
            </a:r>
            <a:endParaRPr lang="ru-RU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2559EEF-8A1A-4FD8-B972-EBE0390098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050" y="1225666"/>
            <a:ext cx="2247534" cy="15755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9AD2CE76-E3DB-4BFE-9962-A0D60434F46C}"/>
              </a:ext>
            </a:extLst>
          </p:cNvPr>
          <p:cNvSpPr/>
          <p:nvPr/>
        </p:nvSpPr>
        <p:spPr>
          <a:xfrm>
            <a:off x="2454541" y="3550023"/>
            <a:ext cx="43373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 Играя с ребёнком в домино, шашки, шахматы, точки, вы не только весело проводите время, но и развиваете мышление ребёнка. </a:t>
            </a:r>
            <a:endParaRPr lang="ru-RU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AF509ABF-0D95-4D05-B5B6-1A62F26B15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466" y="3036182"/>
            <a:ext cx="2247534" cy="15755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DB7DB949-9FD2-42BC-A0E4-28E21624B559}"/>
              </a:ext>
            </a:extLst>
          </p:cNvPr>
          <p:cNvSpPr/>
          <p:nvPr/>
        </p:nvSpPr>
        <p:spPr>
          <a:xfrm>
            <a:off x="2442614" y="3056974"/>
            <a:ext cx="4006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Интеллектуальные игры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D9D19921-8937-49B1-A24A-B1A8A6BEBE81}"/>
              </a:ext>
            </a:extLst>
          </p:cNvPr>
          <p:cNvSpPr/>
          <p:nvPr/>
        </p:nvSpPr>
        <p:spPr>
          <a:xfrm>
            <a:off x="2463506" y="5280212"/>
            <a:ext cx="43373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Ассортимент «игр для ума» на любой вкус и возраст — всевозможные лабиринты, </a:t>
            </a:r>
            <a:r>
              <a:rPr lang="ru-RU" dirty="0" err="1" smtClean="0"/>
              <a:t>пазлы</a:t>
            </a:r>
            <a:r>
              <a:rPr lang="ru-RU" dirty="0" smtClean="0"/>
              <a:t>, кубики </a:t>
            </a:r>
            <a:r>
              <a:rPr lang="ru-RU" dirty="0" err="1" smtClean="0"/>
              <a:t>Рубика</a:t>
            </a:r>
            <a:r>
              <a:rPr lang="ru-RU" dirty="0" smtClean="0"/>
              <a:t> и целые научно-исследовательские наборы. </a:t>
            </a:r>
            <a:endParaRPr lang="ru-RU" dirty="0"/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23C7716F-D108-4285-AA70-0F246A2AF1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466" y="4869038"/>
            <a:ext cx="2247534" cy="15755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1DF64AE5-2F89-47B6-8E81-98BA9923C0F0}"/>
              </a:ext>
            </a:extLst>
          </p:cNvPr>
          <p:cNvSpPr/>
          <p:nvPr/>
        </p:nvSpPr>
        <p:spPr>
          <a:xfrm>
            <a:off x="2505368" y="4779391"/>
            <a:ext cx="233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Головоломки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E2D02090-894B-462D-A786-0D2916A55811}"/>
              </a:ext>
            </a:extLst>
          </p:cNvPr>
          <p:cNvSpPr/>
          <p:nvPr/>
        </p:nvSpPr>
        <p:spPr>
          <a:xfrm>
            <a:off x="2514333" y="1001178"/>
            <a:ext cx="3252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Логические задачи 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2" name="Заголовок 51">
            <a:extLst>
              <a:ext uri="{FF2B5EF4-FFF2-40B4-BE49-F238E27FC236}">
                <a16:creationId xmlns:a16="http://schemas.microsoft.com/office/drawing/2014/main" xmlns="" id="{862AE188-DBE6-43ED-9B17-6C4457E06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050" y="83779"/>
            <a:ext cx="10093853" cy="114151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Приемы работы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https://kuda-mo.ru/uploads/f1e1f5c005b726c9e5ae7d06d7d4e9d5.jpe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print"/>
          <a:srcRect l="8874" r="8874"/>
          <a:stretch>
            <a:fillRect/>
          </a:stretch>
        </p:blipFill>
        <p:spPr bwMode="auto">
          <a:xfrm>
            <a:off x="6800850" y="1549400"/>
            <a:ext cx="5219700" cy="423068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07576" y="1192304"/>
            <a:ext cx="2294965" cy="162261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https://fb.ru/misc/i/gallery/41272/2278758.jpg"/>
          <p:cNvPicPr>
            <a:picLocks noChangeAspect="1" noChangeArrowheads="1"/>
          </p:cNvPicPr>
          <p:nvPr/>
        </p:nvPicPr>
        <p:blipFill>
          <a:blip r:embed="rId4" cstate="print"/>
          <a:srcRect l="2173" t="6740" r="4536" b="12377"/>
          <a:stretch>
            <a:fillRect/>
          </a:stretch>
        </p:blipFill>
        <p:spPr bwMode="auto">
          <a:xfrm>
            <a:off x="197227" y="1279172"/>
            <a:ext cx="2133598" cy="1428169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07576" y="3039034"/>
            <a:ext cx="2294965" cy="162261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25505" y="4867833"/>
            <a:ext cx="2294965" cy="162261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https://cdn.culture.ru/images/2f0646af-fdc2-5847-bbd2-bd44e77da7e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294" y="4966446"/>
            <a:ext cx="2138081" cy="1425387"/>
          </a:xfrm>
          <a:prstGeom prst="rect">
            <a:avLst/>
          </a:prstGeom>
          <a:noFill/>
        </p:spPr>
      </p:pic>
      <p:pic>
        <p:nvPicPr>
          <p:cNvPr id="2056" name="Picture 8" descr="https://cdn.culture.ru/images/33e99e53-6e7b-5f3d-bc67-5fa232ae5c1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151" y="3146610"/>
            <a:ext cx="2042901" cy="1362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371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D65700DF-C020-4475-A195-AAB8F5D3EBCD}"/>
              </a:ext>
            </a:extLst>
          </p:cNvPr>
          <p:cNvSpPr/>
          <p:nvPr/>
        </p:nvSpPr>
        <p:spPr>
          <a:xfrm>
            <a:off x="-14400" y="-19800"/>
            <a:ext cx="1461000" cy="687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C3F872B-93FD-494E-8019-646DC54C255D}"/>
              </a:ext>
            </a:extLst>
          </p:cNvPr>
          <p:cNvSpPr/>
          <p:nvPr/>
        </p:nvSpPr>
        <p:spPr>
          <a:xfrm>
            <a:off x="2447126" y="1970947"/>
            <a:ext cx="43373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В Сети существуют специальные платформы, на которых собраны различные задачи на развитие логики у детей. Процесс их решения напоминает игру с разными уровнями сложности. </a:t>
            </a:r>
            <a:endParaRPr lang="ru-RU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2559EEF-8A1A-4FD8-B972-EBE0390098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1909" y="1584254"/>
            <a:ext cx="2247534" cy="15755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9AD2CE76-E3DB-4BFE-9962-A0D60434F46C}"/>
              </a:ext>
            </a:extLst>
          </p:cNvPr>
          <p:cNvSpPr/>
          <p:nvPr/>
        </p:nvSpPr>
        <p:spPr>
          <a:xfrm>
            <a:off x="2463506" y="4722756"/>
            <a:ext cx="43373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Вопреки распространённому убеждению, далеко не все они пустая трата времени. В интернете найдётся огромное количество игр на развитие логики — от простейших «Тетриса» и «</a:t>
            </a:r>
            <a:r>
              <a:rPr lang="ru-RU" dirty="0" err="1" smtClean="0"/>
              <a:t>Лайнс</a:t>
            </a:r>
            <a:r>
              <a:rPr lang="ru-RU" dirty="0" smtClean="0"/>
              <a:t>» до «</a:t>
            </a:r>
            <a:r>
              <a:rPr lang="ru-RU" dirty="0" err="1" smtClean="0"/>
              <a:t>Майнкрафта</a:t>
            </a:r>
            <a:r>
              <a:rPr lang="ru-RU" dirty="0" smtClean="0"/>
              <a:t>» с его неисчислимыми возможностями.</a:t>
            </a:r>
            <a:endParaRPr lang="ru-RU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AF509ABF-0D95-4D05-B5B6-1A62F26B15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9325" y="4004370"/>
            <a:ext cx="2247534" cy="15755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DB7DB949-9FD2-42BC-A0E4-28E21624B559}"/>
              </a:ext>
            </a:extLst>
          </p:cNvPr>
          <p:cNvSpPr/>
          <p:nvPr/>
        </p:nvSpPr>
        <p:spPr>
          <a:xfrm>
            <a:off x="2648801" y="4025164"/>
            <a:ext cx="3550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Компьютерные игры 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E2D02090-894B-462D-A786-0D2916A55811}"/>
              </a:ext>
            </a:extLst>
          </p:cNvPr>
          <p:cNvSpPr/>
          <p:nvPr/>
        </p:nvSpPr>
        <p:spPr>
          <a:xfrm>
            <a:off x="2478475" y="1314942"/>
            <a:ext cx="3849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Развивающие сервисы 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2" name="Заголовок 51">
            <a:extLst>
              <a:ext uri="{FF2B5EF4-FFF2-40B4-BE49-F238E27FC236}">
                <a16:creationId xmlns:a16="http://schemas.microsoft.com/office/drawing/2014/main" xmlns="" id="{862AE188-DBE6-43ED-9B17-6C4457E06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050" y="83779"/>
            <a:ext cx="10093853" cy="114151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Приемы работы</a:t>
            </a:r>
            <a:endParaRPr lang="ru-RU" sz="6000" dirty="0"/>
          </a:p>
        </p:txBody>
      </p:sp>
      <p:pic>
        <p:nvPicPr>
          <p:cNvPr id="1026" name="Picture 2" descr="https://cdn.culture.ru/images/90bfa745-3a13-5ed1-b880-8e8ae9fb79c6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print"/>
          <a:srcRect l="8884" r="8884"/>
          <a:stretch>
            <a:fillRect/>
          </a:stretch>
        </p:blipFill>
        <p:spPr bwMode="auto">
          <a:xfrm>
            <a:off x="6800850" y="1549400"/>
            <a:ext cx="5219700" cy="423068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34471" y="1559858"/>
            <a:ext cx="2241176" cy="159571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3436" y="3989294"/>
            <a:ext cx="2241176" cy="159571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i.pinimg.com/originals/2c/27/66/2c2766eb44317b9b1594b8f1722d9cf2.jpg"/>
          <p:cNvPicPr>
            <a:picLocks noChangeAspect="1" noChangeArrowheads="1"/>
          </p:cNvPicPr>
          <p:nvPr/>
        </p:nvPicPr>
        <p:blipFill>
          <a:blip r:embed="rId4" cstate="print"/>
          <a:srcRect l="1203" t="6183" r="2754" b="30222"/>
          <a:stretch>
            <a:fillRect/>
          </a:stretch>
        </p:blipFill>
        <p:spPr bwMode="auto">
          <a:xfrm>
            <a:off x="224119" y="4130064"/>
            <a:ext cx="2061881" cy="1365300"/>
          </a:xfrm>
          <a:prstGeom prst="rect">
            <a:avLst/>
          </a:prstGeom>
          <a:noFill/>
        </p:spPr>
      </p:pic>
      <p:pic>
        <p:nvPicPr>
          <p:cNvPr id="1030" name="Picture 6" descr="https://img2.freepng.ru/20180810/vrr/kisspng-customer-service-fowler-printing-and-graphics-comp--5b6df75a145469.7402833615339334020833.jpg"/>
          <p:cNvPicPr>
            <a:picLocks noChangeAspect="1" noChangeArrowheads="1"/>
          </p:cNvPicPr>
          <p:nvPr/>
        </p:nvPicPr>
        <p:blipFill>
          <a:blip r:embed="rId5" cstate="print"/>
          <a:srcRect b="15327"/>
          <a:stretch>
            <a:fillRect/>
          </a:stretch>
        </p:blipFill>
        <p:spPr bwMode="auto">
          <a:xfrm>
            <a:off x="352798" y="1658470"/>
            <a:ext cx="1869086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371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2675" y="18255"/>
            <a:ext cx="8261537" cy="1325563"/>
          </a:xfrm>
        </p:spPr>
        <p:txBody>
          <a:bodyPr/>
          <a:lstStyle/>
          <a:p>
            <a:pPr algn="ctr"/>
            <a:r>
              <a:rPr lang="ru-RU" dirty="0" smtClean="0"/>
              <a:t>Виды логических задач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039905" y="1640541"/>
          <a:ext cx="10219765" cy="4497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2675" y="340659"/>
            <a:ext cx="9753600" cy="10031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логического мышления в 1-2 классе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Упражнения на развитие логического мышления"/>
          <p:cNvPicPr>
            <a:picLocks noGrp="1"/>
          </p:cNvPicPr>
          <p:nvPr>
            <p:ph idx="1"/>
          </p:nvPr>
        </p:nvPicPr>
        <p:blipFill>
          <a:blip r:embed="rId2" cstate="print"/>
          <a:srcRect l="12352" t="15113" r="12468" b="9483"/>
          <a:stretch>
            <a:fillRect/>
          </a:stretch>
        </p:blipFill>
        <p:spPr bwMode="auto">
          <a:xfrm>
            <a:off x="179295" y="1846729"/>
            <a:ext cx="3343835" cy="220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6118" t="17635" r="17195" b="24481"/>
          <a:stretch>
            <a:fillRect/>
          </a:stretch>
        </p:blipFill>
        <p:spPr bwMode="auto">
          <a:xfrm>
            <a:off x="7144871" y="4103187"/>
            <a:ext cx="4796982" cy="260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31857" t="17427" r="16845" b="14315"/>
          <a:stretch>
            <a:fillRect/>
          </a:stretch>
        </p:blipFill>
        <p:spPr bwMode="auto">
          <a:xfrm>
            <a:off x="384615" y="4392707"/>
            <a:ext cx="2636489" cy="2031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https://fsd.multiurok.ru/html/2018/01/15/s_5a5cabd9e160a/img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1183341"/>
            <a:ext cx="4643717" cy="2709769"/>
          </a:xfrm>
          <a:prstGeom prst="rect">
            <a:avLst/>
          </a:prstGeom>
          <a:noFill/>
        </p:spPr>
      </p:pic>
      <p:pic>
        <p:nvPicPr>
          <p:cNvPr id="4100" name="Picture 4" descr="https://sun9-46.userapi.com/impg/5hod077mlzsPBFLfM1HO55rE9u6Vn9jh1wDBIw/o0p6fvVsA9g.jpg?size=451x604&amp;quality=96&amp;sign=c4ffef829de4f549f1761a6455f2e009&amp;type=album"/>
          <p:cNvPicPr>
            <a:picLocks noChangeAspect="1" noChangeArrowheads="1"/>
          </p:cNvPicPr>
          <p:nvPr/>
        </p:nvPicPr>
        <p:blipFill>
          <a:blip r:embed="rId6" cstate="print"/>
          <a:srcRect r="3035"/>
          <a:stretch>
            <a:fillRect/>
          </a:stretch>
        </p:blipFill>
        <p:spPr bwMode="auto">
          <a:xfrm>
            <a:off x="3513029" y="1775011"/>
            <a:ext cx="3362188" cy="46437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звитие логического мышления в начальных классах"/>
          <p:cNvPicPr>
            <a:picLocks noGrp="1"/>
          </p:cNvPicPr>
          <p:nvPr>
            <p:ph idx="1"/>
          </p:nvPr>
        </p:nvPicPr>
        <p:blipFill>
          <a:blip r:embed="rId2" cstate="print"/>
          <a:srcRect t="15517"/>
          <a:stretch>
            <a:fillRect/>
          </a:stretch>
        </p:blipFill>
        <p:spPr bwMode="auto">
          <a:xfrm>
            <a:off x="134471" y="1694329"/>
            <a:ext cx="4473388" cy="236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Развитие логического мышления у младших школьников"/>
          <p:cNvPicPr>
            <a:picLocks noChangeAspect="1" noChangeArrowheads="1"/>
          </p:cNvPicPr>
          <p:nvPr/>
        </p:nvPicPr>
        <p:blipFill>
          <a:blip r:embed="rId3" cstate="print"/>
          <a:srcRect t="16824"/>
          <a:stretch>
            <a:fillRect/>
          </a:stretch>
        </p:blipFill>
        <p:spPr bwMode="auto">
          <a:xfrm>
            <a:off x="684494" y="4080341"/>
            <a:ext cx="4219200" cy="2480890"/>
          </a:xfrm>
          <a:prstGeom prst="rect">
            <a:avLst/>
          </a:prstGeom>
          <a:noFill/>
        </p:spPr>
      </p:pic>
      <p:pic>
        <p:nvPicPr>
          <p:cNvPr id="6" name="Содержимое 3" descr="Задания на развитие логического мышления"/>
          <p:cNvPicPr>
            <a:picLocks/>
          </p:cNvPicPr>
          <p:nvPr/>
        </p:nvPicPr>
        <p:blipFill>
          <a:blip r:embed="rId4" cstate="print"/>
          <a:srcRect l="3831" t="10580" r="3831" b="8659"/>
          <a:stretch>
            <a:fillRect/>
          </a:stretch>
        </p:blipFill>
        <p:spPr bwMode="auto">
          <a:xfrm>
            <a:off x="4876800" y="1577789"/>
            <a:ext cx="3128682" cy="20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Упражнения на развитие логического мышления"/>
          <p:cNvPicPr/>
          <p:nvPr/>
        </p:nvPicPr>
        <p:blipFill>
          <a:blip r:embed="rId5" cstate="print"/>
          <a:srcRect l="4050" t="10370" r="4330" b="8260"/>
          <a:stretch>
            <a:fillRect/>
          </a:stretch>
        </p:blipFill>
        <p:spPr bwMode="auto">
          <a:xfrm>
            <a:off x="8399929" y="1541928"/>
            <a:ext cx="3236259" cy="204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адания на развитие логического мышления"/>
          <p:cNvPicPr/>
          <p:nvPr/>
        </p:nvPicPr>
        <p:blipFill>
          <a:blip r:embed="rId6" cstate="print"/>
          <a:srcRect l="1839" t="16703" r="9549" b="11008"/>
          <a:stretch>
            <a:fillRect/>
          </a:stretch>
        </p:blipFill>
        <p:spPr bwMode="auto">
          <a:xfrm>
            <a:off x="5782237" y="3711387"/>
            <a:ext cx="5100917" cy="288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352675" y="412376"/>
            <a:ext cx="9753600" cy="9314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логического мышления в 3 классе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дания на развитие логического мышления"/>
          <p:cNvPicPr>
            <a:picLocks noGrp="1"/>
          </p:cNvPicPr>
          <p:nvPr>
            <p:ph idx="1"/>
          </p:nvPr>
        </p:nvPicPr>
        <p:blipFill>
          <a:blip r:embed="rId2" cstate="print"/>
          <a:srcRect l="9300" t="17997" r="6285"/>
          <a:stretch>
            <a:fillRect/>
          </a:stretch>
        </p:blipFill>
        <p:spPr bwMode="auto">
          <a:xfrm>
            <a:off x="322730" y="1497105"/>
            <a:ext cx="4365811" cy="2384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Как научить ребёнка думать"/>
          <p:cNvPicPr/>
          <p:nvPr/>
        </p:nvPicPr>
        <p:blipFill>
          <a:blip r:embed="rId3" cstate="print"/>
          <a:srcRect t="10898" r="6287" b="4304"/>
          <a:stretch>
            <a:fillRect/>
          </a:stretch>
        </p:blipFill>
        <p:spPr bwMode="auto">
          <a:xfrm>
            <a:off x="367554" y="4159623"/>
            <a:ext cx="4356846" cy="2465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s://i.pinimg.com/originals/7e/f4/ad/7ef4ad2b6f80c118b6d07936dc85d96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52965" y="1119141"/>
            <a:ext cx="2868706" cy="259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s://i.u-mama.ru/files/upload/565384e52c8efaa73088c267db1750b5.jpg"/>
          <p:cNvPicPr>
            <a:picLocks noChangeAspect="1" noChangeArrowheads="1"/>
          </p:cNvPicPr>
          <p:nvPr/>
        </p:nvPicPr>
        <p:blipFill>
          <a:blip r:embed="rId5" cstate="print"/>
          <a:srcRect b="9436"/>
          <a:stretch>
            <a:fillRect/>
          </a:stretch>
        </p:blipFill>
        <p:spPr bwMode="auto">
          <a:xfrm>
            <a:off x="5011271" y="3621741"/>
            <a:ext cx="5118847" cy="3030070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352675" y="215153"/>
            <a:ext cx="9753600" cy="11286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логического мышления в 4 классе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30" name="Picture 6" descr="https://i.ytimg.com/vi/K_yCMY8vie0/maxresdefault.jpg"/>
          <p:cNvPicPr>
            <a:picLocks noChangeAspect="1" noChangeArrowheads="1"/>
          </p:cNvPicPr>
          <p:nvPr/>
        </p:nvPicPr>
        <p:blipFill>
          <a:blip r:embed="rId6" cstate="print"/>
          <a:srcRect l="4018" t="21581" r="4585" b="20772"/>
          <a:stretch>
            <a:fillRect/>
          </a:stretch>
        </p:blipFill>
        <p:spPr bwMode="auto">
          <a:xfrm>
            <a:off x="4921625" y="1827272"/>
            <a:ext cx="3971364" cy="1408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1341</Words>
  <Application>Microsoft Office PowerPoint</Application>
  <PresentationFormat>Произвольный</PresentationFormat>
  <Paragraphs>164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Логические задачи,  как средство развития мышления младших школьников на уроках математики в начальных классах.</vt:lpstr>
      <vt:lpstr>Логическое мышление —  это не врождённый талант, его необходимо развивать.</vt:lpstr>
      <vt:lpstr>Зачем развивать логику у ученика?</vt:lpstr>
      <vt:lpstr>Приемы работы</vt:lpstr>
      <vt:lpstr>Приемы работы</vt:lpstr>
      <vt:lpstr>Виды логических задач</vt:lpstr>
      <vt:lpstr>Развитие логического мышления в 1-2 классе </vt:lpstr>
      <vt:lpstr>Развитие логического мышления в 3 классе </vt:lpstr>
      <vt:lpstr>Развитие логического мышления в 4 классе </vt:lpstr>
      <vt:lpstr>Решение задач  с помощью кругов Эйлера</vt:lpstr>
      <vt:lpstr>Слайд 11</vt:lpstr>
      <vt:lpstr>Решение задач  с помощью кругов Эйлера</vt:lpstr>
      <vt:lpstr>Решение задач  с помощью кругов Эйлера</vt:lpstr>
      <vt:lpstr>Слайд 14</vt:lpstr>
      <vt:lpstr>Слайд 15</vt:lpstr>
      <vt:lpstr>Решение задач  с помощью кругов Эйлера</vt:lpstr>
      <vt:lpstr>Решение задач  с помощью кругов Эйлера</vt:lpstr>
      <vt:lpstr>Решение задач  с помощью кругов Эйлера</vt:lpstr>
      <vt:lpstr>Решение задач  с помощью кругов Эйлера</vt:lpstr>
      <vt:lpstr>Задачи на переливание</vt:lpstr>
      <vt:lpstr>Задачи на переливание</vt:lpstr>
      <vt:lpstr>Пара советов напоследок: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Ольга</cp:lastModifiedBy>
  <cp:revision>79</cp:revision>
  <dcterms:created xsi:type="dcterms:W3CDTF">2021-05-01T17:59:24Z</dcterms:created>
  <dcterms:modified xsi:type="dcterms:W3CDTF">2023-01-27T08:08:11Z</dcterms:modified>
</cp:coreProperties>
</file>