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39" r:id="rId1"/>
  </p:sldMasterIdLst>
  <p:notesMasterIdLst>
    <p:notesMasterId r:id="rId9"/>
  </p:notesMasterIdLst>
  <p:sldIdLst>
    <p:sldId id="545" r:id="rId2"/>
    <p:sldId id="602" r:id="rId3"/>
    <p:sldId id="596" r:id="rId4"/>
    <p:sldId id="597" r:id="rId5"/>
    <p:sldId id="599" r:id="rId6"/>
    <p:sldId id="600" r:id="rId7"/>
    <p:sldId id="601" r:id="rId8"/>
  </p:sldIdLst>
  <p:sldSz cx="9144000" cy="6858000" type="screen4x3"/>
  <p:notesSz cx="6797675" cy="9926638"/>
  <p:defaultTextStyle>
    <a:lvl1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1pPr>
    <a:lvl2pPr marL="457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2pPr>
    <a:lvl3pPr marL="914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3pPr>
    <a:lvl4pPr marL="1371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4pPr>
    <a:lvl5pPr marL="18288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5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smNativeData">
      <pr:smAppRevision xmlns="" xmlns:p14="http://schemas.microsoft.com/office/powerpoint/2010/main" xmlns:pr="smNativeData" dt="1676280935" val="976" revOS="4"/>
      <pr:smFileRevision xmlns="" xmlns:p14="http://schemas.microsoft.com/office/powerpoint/2010/main" xmlns:pr="smNativeData" dt="1676280935" val="101"/>
      <pr:guideOptions xmlns="" xmlns:p14="http://schemas.microsoft.com/office/powerpoint/2010/main" xmlns:pr="smNativeData" dt="1676280935" snapToGrid="1" snapToBorders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96" y="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notesViewPr>
    <p:cSldViewPr>
      <p:cViewPr>
        <p:scale>
          <a:sx n="74" d="100"/>
          <a:sy n="74" d="100"/>
        </p:scale>
        <p:origin x="1137" y="213"/>
      </p:cViewPr>
      <p:guideLst/>
    </p:cSldViewPr>
  </p:notesViewPr>
  <p:gridSpacing cx="71755" cy="7175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ZwTqYxMAAAAlAAAAZAAAAA0AAAAAjwAAAEgAAACP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AAAAAAAAAACASAAAMAwAAEAAAACYAAAAIAAAA//////////8="/>
              </a:ext>
            </a:extLst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805" tIns="45720" rIns="90805" bIns="45720" numCol="1" spcCol="215900" anchor="t">
            <a:prstTxWarp prst="textNoShape">
              <a:avLst/>
            </a:prstTxWarp>
          </a:bodyPr>
          <a:lstStyle>
            <a:lvl1pPr>
              <a:spcBef>
                <a:spcPts val="0"/>
              </a:spcBef>
              <a:defRPr sz="1200"/>
            </a:lvl1pPr>
          </a:lstStyle>
          <a:p>
            <a:endParaRPr/>
          </a:p>
        </p:txBody>
      </p:sp>
      <p:sp>
        <p:nvSpPr>
          <p:cNvPr id="3" name="Дата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ZwTqYxMAAAAlAAAAZAAAAA0AAAAAjwAAAEgAAACP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vFwAAAAAAAM8pAAAMAwAAEAAAACYAAAAIAAAA//////////8="/>
              </a:ext>
            </a:extLst>
          </p:cNvSpPr>
          <p:nvPr>
            <p:ph type="dt" idx="1"/>
          </p:nvPr>
        </p:nvSpPr>
        <p:spPr>
          <a:xfrm>
            <a:off x="3850005" y="0"/>
            <a:ext cx="2946400" cy="4953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805" tIns="45720" rIns="90805" bIns="45720" numCol="1" spcCol="215900" anchor="t">
            <a:prstTxWarp prst="textNoShape">
              <a:avLst/>
            </a:prstTxWarp>
          </a:bodyPr>
          <a:lstStyle>
            <a:lvl1pPr algn="r">
              <a:spcBef>
                <a:spcPts val="0"/>
              </a:spcBef>
            </a:lvl1pPr>
          </a:lstStyle>
          <a:p>
            <a:fld id="{9BBF673C-7276-EA91-3807-84C42949CED1}" type="datetime13">
              <a:rPr lang="ru-RU" sz="1200"/>
              <a:t>9:59:33 </a:t>
            </a:fld>
            <a:endParaRPr sz="1200"/>
          </a:p>
        </p:txBody>
      </p:sp>
      <p:sp>
        <p:nvSpPr>
          <p:cNvPr id="4" name="Образ слайда 3"/>
          <p:cNvSpPr>
            <a:spLocks noGrp="1" noRot="1" noChangeAspect="1" noChangeArrowheads="1"/>
            <a:extLst>
              <a:ext uri="smNativeData">
                <pr:smNativeData xmlns="" xmlns:p14="http://schemas.microsoft.com/office/powerpoint/2010/main" xmlns:pr="smNativeData" val="SMDATA_13_ZwTqYxMAAAAlAAAAZAAAAC0AAAAAjwAAAEgAAACP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AU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hrHQEMAAAAEAAAAAAAAAAAAAAAAAAAAAAAAAAeAAAAaAAAAAAAAAAAAAAAAAAAAAAAAAAAAAAAECcAABAnAAAAAAAAAAAAAAAAAAAAAAAAAAAAAAAAAAAAAAAAAAAAABQAAAAAAAAAwMD/AAAAAABkAAAAMgAAAAAAAABkAAAAAAAAAH9/fwAKAAAAHwAAAFQAAAAAAAAFAAAAAQAAAAAAAAAAAAAAAAAAAAAAAAAAAAAAAAAAAAAAAAAAAAAAAH9/fwAAAAADzMzMAMDA/wB/f38AAAAAAAAAAAAAAAAAAAAAAAAAAAAhAAAAGAAAABQAAAClBQAAlQQAACwkAAB7GwAAEAAAACYAAAAIAAAA//////////8="/>
              </a:ext>
            </a:extLst>
          </p:cNvSpPr>
          <p:nvPr>
            <p:ph type="sldImg" idx="2"/>
          </p:nvPr>
        </p:nvSpPr>
        <p:spPr>
          <a:xfrm>
            <a:off x="917575" y="744855"/>
            <a:ext cx="4962525" cy="372237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headEnd type="none"/>
            <a:tailEnd type="none"/>
          </a:ln>
          <a:effectLst/>
        </p:spPr>
      </p:sp>
      <p:sp>
        <p:nvSpPr>
          <p:cNvPr id="5" name="Заметки 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ZwTqYxMAAAAlAAAAZAAAAA0AAAAAjwAAAEgAAACP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uBAAAAR0AAKMlAAB8OAAAEAAAACYAAAAIAAAA//////////8="/>
              </a:ext>
            </a:extLst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805" tIns="45720" rIns="90805" bIns="45720" numCol="1" spcCol="215900" anchor="t">
            <a:prstTxWarp prst="textNoShape">
              <a:avLst/>
            </a:prstTxWarp>
          </a:bodyPr>
          <a:lstStyle/>
          <a:p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ZwTqYxMAAAAlAAAAZAAAAA0AAAAAjwAAAEgAAACPAAAASAAAAAAAAAAC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AAAAAAjoAACASAAAOPQAAEAAAACYAAAAIAAAA//////////8="/>
              </a:ext>
            </a:extLst>
          </p:cNvSpPr>
          <p:nvPr>
            <p:ph type="ftr" sz="quarter" idx="4"/>
          </p:nvPr>
        </p:nvSpPr>
        <p:spPr>
          <a:xfrm>
            <a:off x="0" y="9429750"/>
            <a:ext cx="2946400" cy="4953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805" tIns="45720" rIns="90805" bIns="45720" numCol="1" spcCol="215900" anchor="b">
            <a:prstTxWarp prst="textNoShape">
              <a:avLst/>
            </a:prstTxWarp>
          </a:bodyPr>
          <a:lstStyle>
            <a:lvl1pPr>
              <a:spcBef>
                <a:spcPts val="0"/>
              </a:spcBef>
              <a:defRPr sz="1200"/>
            </a:lvl1pPr>
          </a:lstStyle>
          <a:p>
            <a:endParaRPr/>
          </a:p>
        </p:txBody>
      </p:sp>
      <p:sp>
        <p:nvSpPr>
          <p:cNvPr id="7" name="Номер слайда 6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ZwTqYxMAAAAlAAAAZAAAAA0AAAAAjwAAAEgAAACPAAAASAAAAAAAAAAC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vFwAAAjoAAM8pAAAOPQAAEAAAACYAAAAIAAAA//////////8="/>
              </a:ext>
            </a:extLst>
          </p:cNvSpPr>
          <p:nvPr>
            <p:ph type="sldNum" sz="quarter" idx="5"/>
          </p:nvPr>
        </p:nvSpPr>
        <p:spPr>
          <a:xfrm>
            <a:off x="3850005" y="9429750"/>
            <a:ext cx="2946400" cy="4953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805" tIns="45720" rIns="90805" bIns="45720" numCol="1" spcCol="215900" anchor="b">
            <a:prstTxWarp prst="textNoShape">
              <a:avLst/>
            </a:prstTxWarp>
          </a:bodyPr>
          <a:lstStyle>
            <a:lvl1pPr algn="r">
              <a:spcBef>
                <a:spcPts val="0"/>
              </a:spcBef>
            </a:lvl1pPr>
          </a:lstStyle>
          <a:p>
            <a:fld id="{9BBF09C2-8C76-EAFF-3807-7AAA4749CE2F}" type="slidenum">
              <a:rPr sz="1200"/>
              <a:t>‹#›</a:t>
            </a:fld>
            <a:endParaRPr sz="1200"/>
          </a:p>
        </p:txBody>
      </p:sp>
    </p:spTree>
    <p:extLst>
      <p:ext uri="{BB962C8B-B14F-4D97-AF65-F5344CB8AC3E}">
        <p14:creationId xmlns:p14="http://schemas.microsoft.com/office/powerpoint/2010/main" val="194003368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1pPr>
    <a:lvl2pPr marL="457200" marR="0" indent="0" algn="l" defTabSz="914400">
      <a:lnSpc>
        <a:spcPct val="100000"/>
      </a:lnSpc>
      <a:spcBef>
        <a:spcPts val="430"/>
      </a:spcBef>
      <a:spcAft>
        <a:spcPts val="0"/>
      </a:spcAft>
      <a:buNone/>
      <a:tabLst/>
      <a:defRPr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2pPr>
    <a:lvl3pPr marL="914400" marR="0" indent="0" algn="l" defTabSz="914400">
      <a:lnSpc>
        <a:spcPct val="100000"/>
      </a:lnSpc>
      <a:spcBef>
        <a:spcPts val="430"/>
      </a:spcBef>
      <a:spcAft>
        <a:spcPts val="0"/>
      </a:spcAft>
      <a:buNone/>
      <a:tabLst/>
      <a:defRPr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3pPr>
    <a:lvl4pPr marL="1371600" marR="0" indent="0" algn="l" defTabSz="914400">
      <a:lnSpc>
        <a:spcPct val="100000"/>
      </a:lnSpc>
      <a:spcBef>
        <a:spcPts val="430"/>
      </a:spcBef>
      <a:spcAft>
        <a:spcPts val="0"/>
      </a:spcAft>
      <a:buNone/>
      <a:tabLst/>
      <a:defRPr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4pPr>
    <a:lvl5pPr marL="1828800" marR="0" indent="0" algn="l" defTabSz="914400">
      <a:lnSpc>
        <a:spcPct val="100000"/>
      </a:lnSpc>
      <a:spcBef>
        <a:spcPts val="430"/>
      </a:spcBef>
      <a:spcAft>
        <a:spcPts val="0"/>
      </a:spcAft>
      <a:buNone/>
      <a:tabLst/>
      <a:defRPr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5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F6F38-7676-EA99-3807-80CC2149CED5}" type="datetime13">
              <a:rPr lang="ru-RU" smtClean="0"/>
              <a:t>9:59:33 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F1E81-CF76-EAE8-3807-39BD5049CE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531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F72BA-F476-EA84-3807-02D13C49CE57}" type="datetime13">
              <a:rPr lang="ru-RU" smtClean="0"/>
              <a:t>9:59:33 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F5353-1D76-EAA5-3807-EBF01D49CE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0625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F2907-4976-EADF-3807-BF8A6749CEEA}" type="datetime13">
              <a:rPr lang="ru-RU" smtClean="0"/>
              <a:t>9:59:33 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F6A4C-0276-EA9C-3807-F4C92449CE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772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F7E8A-C476-EA88-3807-32DD3049CE67}" type="datetime13">
              <a:rPr lang="ru-RU" smtClean="0"/>
              <a:t>9:59:33 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F7D1B-5576-EA8B-3807-A3DE3349C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53659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F049A-D476-EAF2-3807-22A74A49CE77}" type="datetime13">
              <a:rPr lang="ru-RU" smtClean="0"/>
              <a:t>9:59:33 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F3D17-5976-EACB-3807-AF9E7349CE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2700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F7E8A-C476-EA88-3807-32DD3049CE67}" type="datetime13">
              <a:rPr lang="ru-RU" smtClean="0"/>
              <a:t>9:59:33 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F7D1B-5576-EA8B-3807-A3DE3349C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2129923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F4BEE-A076-EABD-3807-56E80549CE03}" type="datetime13">
              <a:rPr lang="ru-RU" smtClean="0"/>
              <a:t>9:59:33 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F755F-1176-EA83-3807-E7D63B49CE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532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F2C11-5F76-EADA-3807-A98F6249CEFC}" type="datetime13">
              <a:rPr lang="ru-RU" smtClean="0"/>
              <a:t>9:59:33 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F2F08-4676-EAD9-3807-B08C6149CE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6356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F7E8A-C476-EA88-3807-32DD3049CE67}" type="datetime13">
              <a:rPr lang="ru-RU" smtClean="0"/>
              <a:t>9:59:33 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F7D1B-5576-EA8B-3807-A3DE3349C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323245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F4513-5D76-EAB3-3807-ABE60B49CEFE}" type="datetime13">
              <a:rPr lang="ru-RU" smtClean="0"/>
              <a:t>9:59:33 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F6F9D-D376-EA99-3807-25CC2149CE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5202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F6C43-0D76-EA9A-3807-FBCF2249CEAE}" type="datetime13">
              <a:rPr lang="ru-RU" smtClean="0"/>
              <a:t>9:59:33 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F498E-C076-EABF-3807-36EA0749CE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6959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F7E8A-C476-EA88-3807-32DD3049CE67}" type="datetime13">
              <a:rPr lang="ru-RU" smtClean="0"/>
              <a:t>9:59:33 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F7D1B-5576-EA8B-3807-A3DE3349C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63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ZwTqYx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kag+U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DOBAAAIgkAAJ40AAAOEwAAEAAAACYAAAAIAAAAv78AAAAAAAA="/>
              </a:ext>
            </a:extLst>
          </p:cNvSpPr>
          <p:nvPr>
            <p:ph type="ctrTitle" idx="4294967295"/>
          </p:nvPr>
        </p:nvSpPr>
        <p:spPr>
          <a:xfrm>
            <a:off x="1465580" y="1650417"/>
            <a:ext cx="6357620" cy="1612900"/>
          </a:xfrm>
          <a:prstGeom prst="rect">
            <a:avLst/>
          </a:prstGeom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  <a:normAutofit fontScale="90000"/>
          </a:bodyPr>
          <a:lstStyle/>
          <a:p>
            <a:pPr algn="ctr">
              <a:spcBef>
                <a:spcPts val="0"/>
              </a:spcBef>
            </a:pPr>
            <a:r>
              <a:rPr lang="kk-KZ" sz="3600" b="1" noProof="1" smtClean="0">
                <a:solidFill>
                  <a:srgbClr val="002060"/>
                </a:solidFill>
                <a:latin typeface="+mn-lt"/>
              </a:rPr>
              <a:t>«ҚАРЖЫ ӘЛЕМІ» </a:t>
            </a:r>
            <a:r>
              <a:rPr lang="kk-KZ" b="1" noProof="1" smtClean="0">
                <a:latin typeface="+mn-lt"/>
              </a:rPr>
              <a:t/>
            </a:r>
            <a:br>
              <a:rPr lang="kk-KZ" b="1" noProof="1" smtClean="0">
                <a:latin typeface="+mn-lt"/>
              </a:rPr>
            </a:br>
            <a:r>
              <a:rPr lang="kk-KZ" sz="3600" b="1" noProof="1" smtClean="0">
                <a:solidFill>
                  <a:srgbClr val="002060"/>
                </a:solidFill>
                <a:latin typeface="+mn-lt"/>
              </a:rPr>
              <a:t>қаржылық сауаттылық апталығы</a:t>
            </a:r>
            <a:r>
              <a:rPr lang="kk-KZ" b="1" noProof="1" smtClean="0">
                <a:latin typeface="+mn-lt"/>
              </a:rPr>
              <a:t/>
            </a:r>
            <a:br>
              <a:rPr lang="kk-KZ" b="1" noProof="1" smtClean="0">
                <a:latin typeface="+mn-lt"/>
              </a:rPr>
            </a:br>
            <a:r>
              <a:rPr lang="kk-KZ" sz="3100" b="1" noProof="1" smtClean="0"/>
              <a:t>27 ақпан-3 наурыз 2023 жыл</a:t>
            </a:r>
            <a:r>
              <a:rPr lang="kk-KZ" sz="3600" b="1" noProof="1" smtClean="0"/>
              <a:t/>
            </a:r>
            <a:br>
              <a:rPr lang="kk-KZ" sz="3600" b="1" noProof="1" smtClean="0"/>
            </a:br>
            <a:endParaRPr lang="kk-KZ" sz="3600" b="1" noProof="1">
              <a:solidFill>
                <a:srgbClr val="002060"/>
              </a:solidFill>
              <a:latin typeface="+mn-lt"/>
              <a:ea typeface="Times New Roman" pitchFamily="1" charset="-52"/>
              <a:cs typeface="Times New Roman" pitchFamily="1" charset="-52"/>
            </a:endParaRPr>
          </a:p>
        </p:txBody>
      </p:sp>
      <p:sp>
        <p:nvSpPr>
          <p:cNvPr id="4" name="TextBox 3"/>
          <p:cNvSpPr txBox="1">
            <a:extLst>
              <a:ext uri="smNativeData">
                <pr:smNativeData xmlns="" xmlns:p14="http://schemas.microsoft.com/office/powerpoint/2010/main" xmlns:pr="smNativeData" val="SMDATA_13_ZwTqYxMAAAAlAAAAEgAAAE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DVYNxo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BJDwAAOyQAANspAAALJwAAACAAACYAAAAIAAAA//////////8="/>
              </a:ext>
            </a:extLst>
          </p:cNvSpPr>
          <p:nvPr/>
        </p:nvSpPr>
        <p:spPr>
          <a:xfrm>
            <a:off x="2484755" y="5889625"/>
            <a:ext cx="431927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2400" b="1" dirty="0">
                <a:solidFill>
                  <a:schemeClr val="tx2"/>
                </a:solidFill>
              </a:rPr>
              <a:t>             ҚАРАҒАНДЫ, 2023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" y="3157484"/>
            <a:ext cx="9144000" cy="105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481965" y="3572510"/>
            <a:ext cx="81800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b="1" dirty="0" smtClean="0"/>
              <a:t>Мақсаты: </a:t>
            </a:r>
            <a:r>
              <a:rPr lang="kk-KZ" dirty="0" smtClean="0"/>
              <a:t>Құндылыққа негізделген білім беру арқылы оқушылардың қаржылық сауаттылығы және кәсіпкерлік </a:t>
            </a:r>
            <a:r>
              <a:rPr lang="kk-KZ" smtClean="0"/>
              <a:t>ойлауын дамыту.</a:t>
            </a:r>
            <a:endParaRPr lang="kk-KZ" dirty="0"/>
          </a:p>
        </p:txBody>
      </p:sp>
      <p:pic>
        <p:nvPicPr>
          <p:cNvPr id="7" name="Picture 3" descr="D:\Жансая\2020-2021\Рисунок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7177" y="248587"/>
            <a:ext cx="1024858" cy="831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ZwTqYx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kag+U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DOBAAAIgkAAJ40AAAOEwAAEAAAACYAAAAIAAAAv78AAAAAAAA="/>
              </a:ext>
            </a:extLst>
          </p:cNvSpPr>
          <p:nvPr>
            <p:ph type="ctrTitle" idx="4294967295"/>
          </p:nvPr>
        </p:nvSpPr>
        <p:spPr>
          <a:xfrm>
            <a:off x="984250" y="295176"/>
            <a:ext cx="6357620" cy="1612900"/>
          </a:xfrm>
          <a:prstGeom prst="rect">
            <a:avLst/>
          </a:prstGeom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  <a:normAutofit fontScale="90000"/>
          </a:bodyPr>
          <a:lstStyle/>
          <a:p>
            <a:pPr algn="ctr">
              <a:spcBef>
                <a:spcPts val="0"/>
              </a:spcBef>
            </a:pPr>
            <a:r>
              <a:rPr lang="kk-KZ" sz="3600" b="1" noProof="1" smtClean="0">
                <a:solidFill>
                  <a:srgbClr val="002060"/>
                </a:solidFill>
                <a:latin typeface="+mn-lt"/>
              </a:rPr>
              <a:t>«ҚАРЖЫ ӘЛЕМІ» </a:t>
            </a:r>
            <a:r>
              <a:rPr lang="kk-KZ" b="1" noProof="1" smtClean="0">
                <a:latin typeface="+mn-lt"/>
              </a:rPr>
              <a:t/>
            </a:r>
            <a:br>
              <a:rPr lang="kk-KZ" b="1" noProof="1" smtClean="0">
                <a:latin typeface="+mn-lt"/>
              </a:rPr>
            </a:br>
            <a:r>
              <a:rPr lang="kk-KZ" sz="3600" b="1" noProof="1" smtClean="0">
                <a:solidFill>
                  <a:srgbClr val="002060"/>
                </a:solidFill>
                <a:latin typeface="+mn-lt"/>
              </a:rPr>
              <a:t>қаржылық сауаттылық апталығы</a:t>
            </a:r>
            <a:r>
              <a:rPr lang="kk-KZ" b="1" noProof="1" smtClean="0">
                <a:latin typeface="+mn-lt"/>
              </a:rPr>
              <a:t/>
            </a:r>
            <a:br>
              <a:rPr lang="kk-KZ" b="1" noProof="1" smtClean="0">
                <a:latin typeface="+mn-lt"/>
              </a:rPr>
            </a:br>
            <a:endParaRPr lang="kk-KZ" sz="3600" b="1" noProof="1">
              <a:solidFill>
                <a:srgbClr val="002060"/>
              </a:solidFill>
              <a:latin typeface="+mn-lt"/>
              <a:ea typeface="Times New Roman" pitchFamily="1" charset="-52"/>
              <a:cs typeface="Times New Roman" pitchFamily="1" charset="-52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" y="2423894"/>
            <a:ext cx="9144000" cy="105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338455" y="1595894"/>
            <a:ext cx="81800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b="1" dirty="0" smtClean="0"/>
              <a:t>Мақсаты: </a:t>
            </a:r>
            <a:r>
              <a:rPr lang="kk-KZ" dirty="0" smtClean="0"/>
              <a:t>Құндылыққа негізделген білім беру арқылы оқушылардың қаржылық сауаттылығы және кәсіпкерлік ойлауын дамыту.</a:t>
            </a:r>
            <a:endParaRPr lang="kk-KZ" dirty="0"/>
          </a:p>
        </p:txBody>
      </p:sp>
      <p:pic>
        <p:nvPicPr>
          <p:cNvPr id="7" name="Picture 3" descr="D:\Жансая\2020-2021\Рисунок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7177" y="248587"/>
            <a:ext cx="1024858" cy="831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05423" y="2667456"/>
            <a:ext cx="8097838" cy="4233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ct val="0"/>
              </a:spcBef>
            </a:pPr>
            <a:r>
              <a:rPr lang="kk-KZ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Міндеттері:</a:t>
            </a:r>
            <a:endParaRPr lang="ru-RU" altLang="ru-RU" sz="1600" dirty="0"/>
          </a:p>
          <a:p>
            <a:pPr algn="just">
              <a:lnSpc>
                <a:spcPct val="115000"/>
              </a:lnSpc>
              <a:spcBef>
                <a:spcPct val="0"/>
              </a:spcBef>
            </a:pPr>
            <a:r>
              <a:rPr lang="kk-KZ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kk-KZ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оқушылардың қаржы туралы, және олардың адам мен қоғам өміріндегі рөлі туралы білімдерін кеңейту;</a:t>
            </a:r>
            <a:endParaRPr lang="ru-RU" altLang="ru-RU" sz="1600" dirty="0"/>
          </a:p>
          <a:p>
            <a:pPr algn="just">
              <a:lnSpc>
                <a:spcPct val="115000"/>
              </a:lnSpc>
              <a:spcBef>
                <a:spcPct val="0"/>
              </a:spcBef>
            </a:pPr>
            <a:r>
              <a:rPr lang="kk-KZ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ақша мен қаржыға ұқыпты қарауға тәрбиелеу;</a:t>
            </a:r>
            <a:endParaRPr lang="ru-RU" altLang="ru-RU" sz="1600" dirty="0"/>
          </a:p>
          <a:p>
            <a:pPr algn="just">
              <a:lnSpc>
                <a:spcPct val="115000"/>
              </a:lnSpc>
              <a:spcBef>
                <a:spcPct val="0"/>
              </a:spcBef>
            </a:pPr>
            <a:r>
              <a:rPr lang="kk-KZ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қоғамның қаржылық қатынастары мен қаржы институттары туралы түсінік беру;</a:t>
            </a:r>
            <a:endParaRPr lang="ru-RU" altLang="ru-RU" sz="1600" dirty="0"/>
          </a:p>
          <a:p>
            <a:pPr algn="just">
              <a:lnSpc>
                <a:spcPct val="115000"/>
              </a:lnSpc>
              <a:spcBef>
                <a:spcPct val="0"/>
              </a:spcBef>
            </a:pPr>
            <a:r>
              <a:rPr lang="kk-KZ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оқушылардың ақшамен жұмыс істей білуін қалыптастыру, кірістер мен шығыстардың есебін жүргізу, жеке қаржылық жоспар құру;</a:t>
            </a:r>
            <a:endParaRPr lang="ru-RU" altLang="ru-RU" sz="1600" dirty="0"/>
          </a:p>
          <a:p>
            <a:pPr algn="just">
              <a:lnSpc>
                <a:spcPct val="115000"/>
              </a:lnSpc>
              <a:spcBef>
                <a:spcPct val="0"/>
              </a:spcBef>
            </a:pPr>
            <a:r>
              <a:rPr lang="kk-KZ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экономика және кәсіпкерлік саласындағы проблемалар мен болып жатқан өзгерістерді талдауға мүмкіндік беретін функционалдық экономикалық сауаттылықты қалыптастыру;</a:t>
            </a:r>
            <a:endParaRPr lang="ru-RU" altLang="ru-RU" sz="1600" dirty="0"/>
          </a:p>
          <a:p>
            <a:pPr algn="just">
              <a:lnSpc>
                <a:spcPct val="115000"/>
              </a:lnSpc>
              <a:spcBef>
                <a:spcPct val="0"/>
              </a:spcBef>
            </a:pPr>
            <a:r>
              <a:rPr lang="kk-KZ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өз ісін құру технологиясын игеру, бизнестің ең тиімді салаларын анықтау, кәсіпкерлік қызметті жоспарлау және бизнес-жоспар құру.</a:t>
            </a:r>
            <a:endParaRPr lang="ru-RU" altLang="ru-RU" sz="1600" dirty="0"/>
          </a:p>
        </p:txBody>
      </p:sp>
    </p:spTree>
    <p:extLst>
      <p:ext uri="{BB962C8B-B14F-4D97-AF65-F5344CB8AC3E}">
        <p14:creationId xmlns:p14="http://schemas.microsoft.com/office/powerpoint/2010/main" val="241671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ZwTqYx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OjW7h4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DQAgAAsQEAAHA1AAC5CAAAAAAAACYAAAAIAAAAv78AAAAAAAA="/>
              </a:ext>
            </a:extLst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 algn="ctr">
              <a:spcBef>
                <a:spcPts val="0"/>
              </a:spcBef>
            </a:pPr>
            <a:r>
              <a:rPr sz="2400" b="1" dirty="0">
                <a:solidFill>
                  <a:srgbClr val="002060"/>
                </a:solidFill>
              </a:rPr>
              <a:t>І </a:t>
            </a:r>
            <a:r>
              <a:rPr sz="2400" b="1" dirty="0" err="1">
                <a:solidFill>
                  <a:srgbClr val="002060"/>
                </a:solidFill>
              </a:rPr>
              <a:t>күн</a:t>
            </a:r>
            <a:r>
              <a:rPr sz="2400" b="1" dirty="0">
                <a:solidFill>
                  <a:srgbClr val="002060"/>
                </a:solidFill>
              </a:rPr>
              <a:t> - 27 </a:t>
            </a:r>
            <a:r>
              <a:rPr sz="2400" b="1" dirty="0" err="1">
                <a:solidFill>
                  <a:srgbClr val="002060"/>
                </a:solidFill>
              </a:rPr>
              <a:t>ақпан</a:t>
            </a:r>
            <a:r>
              <a:rPr sz="2400" b="1" dirty="0">
                <a:solidFill>
                  <a:srgbClr val="002060"/>
                </a:solidFill>
              </a:rPr>
              <a:t> 2023ж. </a:t>
            </a:r>
          </a:p>
          <a:p>
            <a:pPr algn="ctr">
              <a:spcBef>
                <a:spcPts val="0"/>
              </a:spcBef>
            </a:pPr>
            <a:r>
              <a:rPr sz="2400" b="1" dirty="0">
                <a:solidFill>
                  <a:srgbClr val="002060"/>
                </a:solidFill>
              </a:rPr>
              <a:t>ҚАРЖЫЛЫҚ САУАТТЫЛЫҚ АПТАЛЫҒЫНЫҢ АШЫЛУЫ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916908"/>
              </p:ext>
            </p:extLst>
          </p:nvPr>
        </p:nvGraphicFramePr>
        <p:xfrm>
          <a:off x="457200" y="1417955"/>
          <a:ext cx="7777480" cy="484060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571500"/>
                <a:gridCol w="3951605"/>
                <a:gridCol w="1696720"/>
                <a:gridCol w="1557655"/>
              </a:tblGrid>
              <a:tr h="7016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</a:rPr>
                        <a:t>№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sz="2000" b="1">
                          <a:solidFill>
                            <a:srgbClr val="FFFFFF"/>
                          </a:solidFill>
                        </a:rPr>
                        <a:t>ІС-шара атауы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sz="2000" b="1">
                          <a:solidFill>
                            <a:srgbClr val="FFFFFF"/>
                          </a:solidFill>
                        </a:rPr>
                        <a:t>Өткізу түрі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sz="2000" b="1">
                          <a:solidFill>
                            <a:srgbClr val="FFFFFF"/>
                          </a:solidFill>
                        </a:rPr>
                        <a:t>Қатысушылар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smNativeData">
                    <pr:rowheight xmlns:p14="http://schemas.microsoft.com/office/powerpoint/2010/main" xmlns="" xmlns:pr="smNativeData" dt="1676280935" type="min" val="701675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sz="2000" b="1">
                          <a:solidFill>
                            <a:srgbClr val="FFFFFF"/>
                          </a:solidFill>
                        </a:rPr>
                        <a:t>1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lang="kk-KZ" sz="2000" dirty="0" smtClean="0">
                          <a:solidFill>
                            <a:srgbClr val="000000"/>
                          </a:solidFill>
                        </a:rPr>
                        <a:t>«100 теңгең болғанша, 100 досың болсын»</a:t>
                      </a:r>
                      <a:endParaRPr sz="2000" dirty="0">
                        <a:solidFill>
                          <a:srgbClr val="000000"/>
                        </a:solidFill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sz="2000" dirty="0">
                          <a:solidFill>
                            <a:srgbClr val="000000"/>
                          </a:solidFill>
                        </a:rPr>
                        <a:t> 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sz="2000">
                          <a:solidFill>
                            <a:srgbClr val="000000"/>
                          </a:solidFill>
                        </a:rPr>
                        <a:t>Сынып сағаты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sz="2000">
                          <a:solidFill>
                            <a:srgbClr val="000000"/>
                          </a:solidFill>
                        </a:rPr>
                        <a:t>1-4 сынып оқушылары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smNativeData">
                    <pr:rowheight xmlns:p14="http://schemas.microsoft.com/office/powerpoint/2010/main" xmlns="" xmlns:pr="smNativeData" dt="1676280935" type="min" val="914400"/>
                  </a:ext>
                </a:extLst>
              </a:tr>
              <a:tr h="9156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sz="2000" b="1">
                          <a:solidFill>
                            <a:srgbClr val="FFFFFF"/>
                          </a:solidFill>
                        </a:rPr>
                        <a:t>3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lang="kk-KZ" sz="2000" dirty="0" smtClean="0">
                          <a:solidFill>
                            <a:srgbClr val="000000"/>
                          </a:solidFill>
                        </a:rPr>
                        <a:t>«Еңбек еткен — мұратқа жеткен</a:t>
                      </a:r>
                      <a:r>
                        <a:rPr sz="2000" dirty="0" smtClean="0">
                          <a:solidFill>
                            <a:srgbClr val="000000"/>
                          </a:solidFill>
                        </a:rPr>
                        <a:t>»</a:t>
                      </a:r>
                      <a:endParaRPr sz="2000"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sz="2000">
                          <a:solidFill>
                            <a:srgbClr val="000000"/>
                          </a:solidFill>
                        </a:rPr>
                        <a:t>Сынып сағаты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sz="2000">
                          <a:solidFill>
                            <a:srgbClr val="000000"/>
                          </a:solidFill>
                        </a:rPr>
                        <a:t>5-7 сынып оқушылары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smNativeData">
                    <pr:rowheight xmlns:p14="http://schemas.microsoft.com/office/powerpoint/2010/main" xmlns="" xmlns:pr="smNativeData" dt="1676280935" type="min" val="915670"/>
                  </a:ext>
                </a:extLst>
              </a:tr>
              <a:tr h="9150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sz="2000" b="1">
                          <a:solidFill>
                            <a:srgbClr val="FFFFFF"/>
                          </a:solidFill>
                        </a:rPr>
                        <a:t>4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sz="2000" dirty="0" smtClean="0">
                          <a:solidFill>
                            <a:srgbClr val="000000"/>
                          </a:solidFill>
                        </a:rPr>
                        <a:t>«</a:t>
                      </a:r>
                      <a:r>
                        <a:rPr lang="kk-KZ" sz="2000" dirty="0" smtClean="0">
                          <a:solidFill>
                            <a:srgbClr val="000000"/>
                          </a:solidFill>
                        </a:rPr>
                        <a:t>Қ</a:t>
                      </a:r>
                      <a:r>
                        <a:rPr sz="2000" dirty="0" err="1" smtClean="0">
                          <a:solidFill>
                            <a:srgbClr val="000000"/>
                          </a:solidFill>
                        </a:rPr>
                        <a:t>аржылық</a:t>
                      </a:r>
                      <a:r>
                        <a:rPr sz="20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kk-KZ" sz="2000" dirty="0" smtClean="0">
                          <a:solidFill>
                            <a:srgbClr val="000000"/>
                          </a:solidFill>
                        </a:rPr>
                        <a:t>сауаттылық</a:t>
                      </a:r>
                      <a:r>
                        <a:rPr lang="kk-KZ" sz="2000" baseline="0" dirty="0" smtClean="0">
                          <a:solidFill>
                            <a:srgbClr val="000000"/>
                          </a:solidFill>
                        </a:rPr>
                        <a:t> еліне саяхат</a:t>
                      </a:r>
                      <a:r>
                        <a:rPr sz="2000" dirty="0" smtClean="0">
                          <a:solidFill>
                            <a:srgbClr val="000000"/>
                          </a:solidFill>
                        </a:rPr>
                        <a:t>»</a:t>
                      </a:r>
                      <a:endParaRPr sz="2000"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sz="2000">
                          <a:solidFill>
                            <a:srgbClr val="000000"/>
                          </a:solidFill>
                        </a:rPr>
                        <a:t>Сынып сағаты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sz="2000">
                          <a:solidFill>
                            <a:srgbClr val="000000"/>
                          </a:solidFill>
                        </a:rPr>
                        <a:t>8-9 сынып оқушылары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smNativeData">
                    <pr:rowheight xmlns:p14="http://schemas.microsoft.com/office/powerpoint/2010/main" xmlns="" xmlns:pr="smNativeData" dt="1676280935" type="min" val="915035"/>
                  </a:ext>
                </a:extLst>
              </a:tr>
              <a:tr h="9156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sz="2000" b="1">
                          <a:solidFill>
                            <a:srgbClr val="FFFFFF"/>
                          </a:solidFill>
                        </a:rPr>
                        <a:t>5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</a:rPr>
                        <a:t>«</a:t>
                      </a:r>
                      <a:r>
                        <a:rPr lang="ru-RU" sz="2000" dirty="0" err="1" smtClean="0">
                          <a:solidFill>
                            <a:srgbClr val="000000"/>
                          </a:solidFill>
                        </a:rPr>
                        <a:t>Материалдық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rgbClr val="000000"/>
                          </a:solidFill>
                        </a:rPr>
                        <a:t>және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rgbClr val="000000"/>
                          </a:solidFill>
                        </a:rPr>
                        <a:t>рухани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rgbClr val="000000"/>
                          </a:solidFill>
                        </a:rPr>
                        <a:t>құндылықтар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</a:rPr>
                        <a:t>: </a:t>
                      </a:r>
                      <a:r>
                        <a:rPr lang="ru-RU" sz="2000" dirty="0" err="1" smtClean="0">
                          <a:solidFill>
                            <a:srgbClr val="000000"/>
                          </a:solidFill>
                        </a:rPr>
                        <a:t>адам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rgbClr val="000000"/>
                          </a:solidFill>
                        </a:rPr>
                        <a:t>өміріндегі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rgbClr val="000000"/>
                          </a:solidFill>
                        </a:rPr>
                        <a:t>рөлі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</a:rPr>
                        <a:t>»</a:t>
                      </a:r>
                      <a:endParaRPr sz="2000"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lang="kk-KZ" sz="2000" dirty="0" smtClean="0">
                          <a:solidFill>
                            <a:srgbClr val="000000"/>
                          </a:solidFill>
                        </a:rPr>
                        <a:t>Эссе</a:t>
                      </a:r>
                      <a:endParaRPr sz="2000"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sz="2000" dirty="0">
                          <a:solidFill>
                            <a:srgbClr val="000000"/>
                          </a:solidFill>
                        </a:rPr>
                        <a:t>10-11 </a:t>
                      </a:r>
                      <a:r>
                        <a:rPr sz="2000" dirty="0" err="1">
                          <a:solidFill>
                            <a:srgbClr val="000000"/>
                          </a:solidFill>
                        </a:rPr>
                        <a:t>сынып</a:t>
                      </a:r>
                      <a:r>
                        <a:rPr sz="200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sz="2000" dirty="0" err="1">
                          <a:solidFill>
                            <a:srgbClr val="000000"/>
                          </a:solidFill>
                        </a:rPr>
                        <a:t>оқушылары</a:t>
                      </a:r>
                      <a:endParaRPr sz="2000"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smNativeData">
                    <pr:rowheight xmlns:p14="http://schemas.microsoft.com/office/powerpoint/2010/main" xmlns="" xmlns:pr="smNativeData" dt="1676280935" type="min" val="91567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ZwTqYx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HfzNoQ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DiAgAAAAAAAII1AAAIBwAAAAAAACYAAAAIAAAAv78AAAAAAAA="/>
              </a:ext>
            </a:extLst>
          </p:cNvSpPr>
          <p:nvPr>
            <p:ph type="title" idx="4294967295"/>
          </p:nvPr>
        </p:nvSpPr>
        <p:spPr>
          <a:xfrm>
            <a:off x="914400" y="0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</a:pPr>
            <a:r>
              <a:rPr sz="2400" b="1">
                <a:solidFill>
                  <a:srgbClr val="002060"/>
                </a:solidFill>
              </a:rPr>
              <a:t>ІІ күн – 28 ақпан 2023ж. </a:t>
            </a:r>
          </a:p>
          <a:p>
            <a:pPr>
              <a:spcBef>
                <a:spcPts val="0"/>
              </a:spcBef>
            </a:pPr>
            <a:r>
              <a:rPr sz="2400" b="1">
                <a:solidFill>
                  <a:srgbClr val="002060"/>
                </a:solidFill>
              </a:rPr>
              <a:t>ОЛИМПИАДАЛАР БАЙҚАУЛАР, КЕЗДЕСУЛЕР, САЯХАТТАР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7940717"/>
              </p:ext>
            </p:extLst>
          </p:nvPr>
        </p:nvGraphicFramePr>
        <p:xfrm>
          <a:off x="395605" y="981075"/>
          <a:ext cx="7992745" cy="599376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587375"/>
                <a:gridCol w="4060825"/>
                <a:gridCol w="1744345"/>
                <a:gridCol w="1600200"/>
              </a:tblGrid>
              <a:tr h="3765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defRPr sz="1400"/>
                      </a:pPr>
                      <a:r>
                        <a:rPr b="1" dirty="0">
                          <a:solidFill>
                            <a:srgbClr val="FFFFFF"/>
                          </a:solidFill>
                        </a:rPr>
                        <a:t>№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defRPr sz="1400"/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ІС-шара атауы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defRPr sz="1400"/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Өткізу түрі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defRPr sz="1400"/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Қатысушылар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smNativeData">
                    <pr:rowheight xmlns:p14="http://schemas.microsoft.com/office/powerpoint/2010/main" xmlns="" xmlns:pr="smNativeData" dt="1676280935" type="min" val="376555"/>
                  </a:ext>
                </a:extLst>
              </a:tr>
              <a:tr h="49022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1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noFill/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defRPr sz="1600"/>
                      </a:pPr>
                      <a:r>
                        <a:rPr>
                          <a:solidFill>
                            <a:srgbClr val="000000"/>
                          </a:solidFill>
                        </a:rPr>
                        <a:t>«Энергияны үнемдеу» бояу қағазы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noFill/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defRPr sz="1600"/>
                      </a:pPr>
                      <a:r>
                        <a:rPr>
                          <a:solidFill>
                            <a:srgbClr val="000000"/>
                          </a:solidFill>
                        </a:rPr>
                        <a:t>Суреттер байқауы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noFill/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defRPr sz="1600"/>
                      </a:pPr>
                      <a:r>
                        <a:rPr>
                          <a:solidFill>
                            <a:srgbClr val="000000"/>
                          </a:solidFill>
                        </a:rPr>
                        <a:t>1 сынып оқушылары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noFill/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smNativeData">
                    <pr:rowheight xmlns:p14="http://schemas.microsoft.com/office/powerpoint/2010/main" xmlns="" xmlns:pr="smNativeData" dt="1676280935" type="min" val="490220"/>
                  </a:ext>
                </a:extLst>
              </a:tr>
              <a:tr h="63246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2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defRPr sz="1600"/>
                      </a:pPr>
                      <a:r>
                        <a:rPr dirty="0">
                          <a:solidFill>
                            <a:srgbClr val="000000"/>
                          </a:solidFill>
                        </a:rPr>
                        <a:t>«</a:t>
                      </a:r>
                      <a:r>
                        <a:rPr dirty="0" err="1">
                          <a:solidFill>
                            <a:srgbClr val="000000"/>
                          </a:solidFill>
                        </a:rPr>
                        <a:t>Егер</a:t>
                      </a:r>
                      <a:r>
                        <a:rPr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dirty="0" err="1">
                          <a:solidFill>
                            <a:srgbClr val="000000"/>
                          </a:solidFill>
                        </a:rPr>
                        <a:t>мен</a:t>
                      </a:r>
                      <a:r>
                        <a:rPr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ru-RU" dirty="0" err="1" smtClean="0">
                          <a:solidFill>
                            <a:srgbClr val="000000"/>
                          </a:solidFill>
                        </a:rPr>
                        <a:t>үлкен</a:t>
                      </a:r>
                      <a:r>
                        <a:rPr lang="ru-RU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ru-RU" baseline="0" dirty="0" err="1" smtClean="0">
                          <a:solidFill>
                            <a:srgbClr val="000000"/>
                          </a:solidFill>
                        </a:rPr>
                        <a:t>жетістіктерге</a:t>
                      </a:r>
                      <a:r>
                        <a:rPr lang="ru-RU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ru-RU" baseline="0" dirty="0" err="1" smtClean="0">
                          <a:solidFill>
                            <a:srgbClr val="000000"/>
                          </a:solidFill>
                        </a:rPr>
                        <a:t>жетсем</a:t>
                      </a:r>
                      <a:r>
                        <a:rPr dirty="0" smtClean="0">
                          <a:solidFill>
                            <a:srgbClr val="000000"/>
                          </a:solidFill>
                        </a:rPr>
                        <a:t>......»</a:t>
                      </a:r>
                      <a:endParaRPr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defRPr sz="1600"/>
                      </a:pPr>
                      <a:r>
                        <a:rPr>
                          <a:solidFill>
                            <a:srgbClr val="000000"/>
                          </a:solidFill>
                        </a:rPr>
                        <a:t>Суреттер байқауы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defRPr sz="1600"/>
                      </a:pPr>
                      <a:r>
                        <a:rPr>
                          <a:solidFill>
                            <a:srgbClr val="000000"/>
                          </a:solidFill>
                        </a:rPr>
                        <a:t>2 сынып оқушылары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smNativeData">
                    <pr:rowheight xmlns:p14="http://schemas.microsoft.com/office/powerpoint/2010/main" xmlns="" xmlns:pr="smNativeData" dt="1676280935" type="min" val="632460"/>
                  </a:ext>
                </a:extLst>
              </a:tr>
              <a:tr h="57277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3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defRPr sz="1600"/>
                      </a:pPr>
                      <a:r>
                        <a:rPr>
                          <a:solidFill>
                            <a:srgbClr val="000000"/>
                          </a:solidFill>
                        </a:rPr>
                        <a:t>7 сынып оқушылары үшін «ЭКОНОМ и К» олимпиадасын өткізу.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defRPr sz="1600"/>
                      </a:pPr>
                      <a:r>
                        <a:rPr>
                          <a:solidFill>
                            <a:srgbClr val="000000"/>
                          </a:solidFill>
                        </a:rPr>
                        <a:t>олимпиада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defRPr sz="1600"/>
                      </a:pPr>
                      <a:r>
                        <a:rPr>
                          <a:solidFill>
                            <a:srgbClr val="000000"/>
                          </a:solidFill>
                        </a:rPr>
                        <a:t>7 сынып оқушылары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smNativeData">
                    <pr:rowheight xmlns:p14="http://schemas.microsoft.com/office/powerpoint/2010/main" xmlns="" xmlns:pr="smNativeData" dt="1676280935" type="min" val="572770"/>
                  </a:ext>
                </a:extLst>
              </a:tr>
              <a:tr h="540385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4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defRPr sz="1600"/>
                      </a:pPr>
                      <a:r>
                        <a:rPr>
                          <a:solidFill>
                            <a:srgbClr val="000000"/>
                          </a:solidFill>
                        </a:rPr>
                        <a:t>Оқушылардың стартап бизнес жобалар байқауы.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defRPr sz="1600"/>
                      </a:pPr>
                      <a:r>
                        <a:rPr>
                          <a:solidFill>
                            <a:srgbClr val="000000"/>
                          </a:solidFill>
                        </a:rPr>
                        <a:t>байқау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defRPr sz="1600"/>
                      </a:pPr>
                      <a:r>
                        <a:rPr>
                          <a:solidFill>
                            <a:srgbClr val="000000"/>
                          </a:solidFill>
                        </a:rPr>
                        <a:t>8-9 сынып оқушылары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smNativeData">
                    <pr:rowheight xmlns:p14="http://schemas.microsoft.com/office/powerpoint/2010/main" xmlns="" xmlns:pr="smNativeData" dt="1676280935" type="min" val="540385"/>
                  </a:ext>
                </a:extLst>
              </a:tr>
              <a:tr h="53213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5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defRPr sz="1600"/>
                      </a:pPr>
                      <a:r>
                        <a:rPr>
                          <a:solidFill>
                            <a:srgbClr val="000000"/>
                          </a:solidFill>
                        </a:rPr>
                        <a:t>«Бизнес START» олимпиадасын өткізу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defRPr sz="1600"/>
                      </a:pPr>
                      <a:r>
                        <a:rPr>
                          <a:solidFill>
                            <a:srgbClr val="000000"/>
                          </a:solidFill>
                        </a:rPr>
                        <a:t>олимпиада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defRPr sz="1600"/>
                      </a:pPr>
                      <a:r>
                        <a:rPr>
                          <a:solidFill>
                            <a:srgbClr val="000000"/>
                          </a:solidFill>
                        </a:rPr>
                        <a:t>10  сынып оқушылары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smNativeData">
                    <pr:rowheight xmlns:p14="http://schemas.microsoft.com/office/powerpoint/2010/main" xmlns="" xmlns:pr="smNativeData" dt="1676280935" type="min" val="532130"/>
                  </a:ext>
                </a:extLst>
              </a:tr>
              <a:tr h="65532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defRPr sz="1600"/>
                      </a:pPr>
                      <a:r>
                        <a:rPr>
                          <a:solidFill>
                            <a:srgbClr val="000000"/>
                          </a:solidFill>
                        </a:rPr>
                        <a:t>Табысты бизнесмендермен кездесу / "Өнегелі өмір" жобасы аясында»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defRPr sz="1600"/>
                      </a:pPr>
                      <a:r>
                        <a:rPr>
                          <a:solidFill>
                            <a:srgbClr val="000000"/>
                          </a:solidFill>
                        </a:rPr>
                        <a:t>Кездесу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defRPr sz="1600"/>
                      </a:pPr>
                      <a:r>
                        <a:rPr>
                          <a:solidFill>
                            <a:srgbClr val="000000"/>
                          </a:solidFill>
                        </a:rPr>
                        <a:t>5-7 сынып оқушылары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smNativeData">
                    <pr:rowheight xmlns:p14="http://schemas.microsoft.com/office/powerpoint/2010/main" xmlns="" xmlns:pr="smNativeData" dt="1676280935" type="min" val="655320"/>
                  </a:ext>
                </a:extLst>
              </a:tr>
              <a:tr h="777875">
                <a:tc>
                  <a:txBody>
                    <a:bodyPr/>
                    <a:lstStyle/>
                    <a:p>
                      <a:pPr>
                        <a:defRPr sz="1600">
                          <a:solidFill>
                            <a:srgbClr val="FFFFFF"/>
                          </a:solidFill>
                        </a:defRPr>
                      </a:pPr>
                      <a:r>
                        <a:t>7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defRPr sz="1600"/>
                      </a:pPr>
                      <a:r>
                        <a:rPr>
                          <a:solidFill>
                            <a:srgbClr val="000000"/>
                          </a:solidFill>
                        </a:rPr>
                        <a:t>"Қаржылық жоспарлау: ақшаны қалай есептеуді үйрену керек" / қаржы саласының өкілдерімен кездесулер (банкирлер, салық қызметі, Атамекен өкілдері, кәсіпкерлер, бизнесмендер және т.б.).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defRPr sz="1600"/>
                      </a:pPr>
                      <a:r>
                        <a:rPr>
                          <a:solidFill>
                            <a:srgbClr val="000000"/>
                          </a:solidFill>
                        </a:rPr>
                        <a:t>Дөңгелек үстелдер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defRPr sz="1600"/>
                      </a:pPr>
                      <a:r>
                        <a:rPr>
                          <a:solidFill>
                            <a:srgbClr val="000000"/>
                          </a:solidFill>
                        </a:rPr>
                        <a:t>8-9 сынып оқушылары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smNativeData">
                    <pr:rowheight xmlns:p14="http://schemas.microsoft.com/office/powerpoint/2010/main" xmlns="" xmlns:pr="smNativeData" dt="1676280935" type="min" val="777875"/>
                  </a:ext>
                </a:extLst>
              </a:tr>
              <a:tr h="777875">
                <a:tc>
                  <a:txBody>
                    <a:bodyPr/>
                    <a:lstStyle/>
                    <a:p>
                      <a:pPr>
                        <a:defRPr sz="1600">
                          <a:solidFill>
                            <a:srgbClr val="FFFFFF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defRPr sz="1600"/>
                      </a:pPr>
                      <a:r>
                        <a:rPr>
                          <a:solidFill>
                            <a:srgbClr val="000000"/>
                          </a:solidFill>
                        </a:rPr>
                        <a:t>Әлеуметтік серіктестермен кездесулер ("Атамекен" Кәсіпкерлер Палатасы, Мемлекеттік кірістер комитеті).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defRPr sz="1600"/>
                      </a:pPr>
                      <a:r>
                        <a:rPr>
                          <a:solidFill>
                            <a:srgbClr val="000000"/>
                          </a:solidFill>
                        </a:rPr>
                        <a:t>Кездесу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defRPr sz="1600"/>
                      </a:pPr>
                      <a:r>
                        <a:rPr>
                          <a:solidFill>
                            <a:srgbClr val="000000"/>
                          </a:solidFill>
                        </a:rPr>
                        <a:t>11 сынып оқушылары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smNativeData">
                    <pr:rowheight xmlns:p14="http://schemas.microsoft.com/office/powerpoint/2010/main" xmlns="" xmlns:pr="smNativeData" dt="1676280935" type="min" val="77787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ZwTqYx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P///+8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DQAgAARgAAAHA1AABOBwAAAAAAACYAAAAIAAAAv78AAAAAAAA="/>
              </a:ext>
            </a:extLst>
          </p:cNvSpPr>
          <p:nvPr>
            <p:ph type="title" idx="4294967295"/>
          </p:nvPr>
        </p:nvSpPr>
        <p:spPr>
          <a:xfrm>
            <a:off x="0" y="44450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</a:pPr>
            <a:r>
              <a:rPr sz="2400" b="1">
                <a:solidFill>
                  <a:srgbClr val="002060"/>
                </a:solidFill>
              </a:rPr>
              <a:t>III күн - 1 наурыз 2023ж. </a:t>
            </a:r>
          </a:p>
          <a:p>
            <a:pPr>
              <a:spcBef>
                <a:spcPts val="0"/>
              </a:spcBef>
            </a:pPr>
            <a:r>
              <a:rPr sz="2400" b="1">
                <a:solidFill>
                  <a:srgbClr val="002060"/>
                </a:solidFill>
              </a:rPr>
              <a:t>ӘҢГІМЕЛЕСУ, ТАЛҚЫЛАУ, ФИЛЬМДЕР КӨРУ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57200" y="1187450"/>
          <a:ext cx="8002905" cy="508825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589280"/>
                <a:gridCol w="4064000"/>
                <a:gridCol w="1747520"/>
                <a:gridCol w="1602105"/>
              </a:tblGrid>
              <a:tr h="3683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№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ІС-шара атауы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Өткізу түрі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Қатысушылар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smNativeData">
                    <pr:rowheight xmlns:p14="http://schemas.microsoft.com/office/powerpoint/2010/main" xmlns="" xmlns:pr="smNativeData" dt="1676280935" type="min" val="368300"/>
                  </a:ext>
                </a:extLst>
              </a:tr>
              <a:tr h="15449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16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>
                          <a:solidFill>
                            <a:srgbClr val="000000"/>
                          </a:solidFill>
                        </a:rPr>
                        <a:t>Тұтынушы мен сатушының қарым-қатынасы, бизнесті, банктерді, қаржыны дамыту мәселелері бойынша оқушылармен әңгімелер өткізу.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>
                          <a:solidFill>
                            <a:srgbClr val="000000"/>
                          </a:solidFill>
                        </a:rPr>
                        <a:t>әңгімелесу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>
                          <a:solidFill>
                            <a:srgbClr val="000000"/>
                          </a:solidFill>
                        </a:rPr>
                        <a:t>1-4 сынып оқушылары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smNativeData">
                    <pr:rowheight xmlns:p14="http://schemas.microsoft.com/office/powerpoint/2010/main" xmlns="" xmlns:pr="smNativeData" dt="1676280935" type="min" val="1544955"/>
                  </a:ext>
                </a:extLst>
              </a:tr>
              <a:tr h="11525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17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>
                          <a:solidFill>
                            <a:srgbClr val="000000"/>
                          </a:solidFill>
                        </a:rPr>
                        <a:t>Бизнес және табысқа жету туралы фильмдер көру( Силикон алқабының қарақшылары, Бойлерная) 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>
                          <a:solidFill>
                            <a:srgbClr val="000000"/>
                          </a:solidFill>
                        </a:rPr>
                        <a:t>Фильмдер көру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>
                          <a:solidFill>
                            <a:srgbClr val="000000"/>
                          </a:solidFill>
                        </a:rPr>
                        <a:t>5-7 сынып оқушылары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smNativeData">
                    <pr:rowheight xmlns:p14="http://schemas.microsoft.com/office/powerpoint/2010/main" xmlns="" xmlns:pr="smNativeData" dt="1676280935" type="min" val="1152525"/>
                  </a:ext>
                </a:extLst>
              </a:tr>
              <a:tr h="12617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18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>
                          <a:solidFill>
                            <a:srgbClr val="000000"/>
                          </a:solidFill>
                        </a:rPr>
                        <a:t>"Бизнестегі гамификация": ойын тетіктерін қолдана отырып, клиентті ұстап қалудың 6 тәсілі обсуждение книги.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>
                          <a:solidFill>
                            <a:srgbClr val="000000"/>
                          </a:solidFill>
                        </a:rPr>
                        <a:t>Фильмдер көру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>
                          <a:solidFill>
                            <a:srgbClr val="000000"/>
                          </a:solidFill>
                        </a:rPr>
                        <a:t>8-10 сынып оқушылары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smNativeData">
                    <pr:rowheight xmlns:p14="http://schemas.microsoft.com/office/powerpoint/2010/main" xmlns="" xmlns:pr="smNativeData" dt="1676280935" type="min" val="1261745"/>
                  </a:ext>
                </a:extLst>
              </a:tr>
              <a:tr h="7607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19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defTabSz="0">
                        <a:lnSpc>
                          <a:spcPct val="115000"/>
                        </a:lnSpc>
                        <a:spcBef>
                          <a:spcPts val="0"/>
                        </a:spcBef>
                        <a:tabLst>
                          <a:tab pos="806450" algn="l"/>
                        </a:tabLst>
                      </a:pPr>
                      <a:r>
                        <a:rPr>
                          <a:solidFill>
                            <a:srgbClr val="000000"/>
                          </a:solidFill>
                        </a:rPr>
                        <a:t>Қаржы ұйымдарына саяхат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>
                          <a:solidFill>
                            <a:srgbClr val="000000"/>
                          </a:solidFill>
                        </a:rPr>
                        <a:t>Саяхат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>
                          <a:solidFill>
                            <a:srgbClr val="000000"/>
                          </a:solidFill>
                        </a:rPr>
                        <a:t>11 сынып оқушылары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smNativeData">
                    <pr:rowheight xmlns:p14="http://schemas.microsoft.com/office/powerpoint/2010/main" xmlns="" xmlns:pr="smNativeData" dt="1676280935" type="min" val="76073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ZwTqYx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DQAgAAsQEAAHA1AAC5CAAAAAAAACYAAAAIAAAAv78AAAAAAAA="/>
              </a:ext>
            </a:extLst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</a:pPr>
            <a:r>
              <a:rPr sz="2400" b="1">
                <a:solidFill>
                  <a:srgbClr val="002060"/>
                </a:solidFill>
              </a:rPr>
              <a:t>I</a:t>
            </a:r>
            <a:r>
              <a:rPr sz="2400" b="1">
                <a:solidFill>
                  <a:srgbClr val="002060"/>
                </a:solidFill>
                <a:latin typeface="Times New Roman" pitchFamily="1" charset="-52"/>
                <a:ea typeface="Times New Roman" pitchFamily="1" charset="-52"/>
                <a:cs typeface="Times New Roman" pitchFamily="1" charset="-52"/>
              </a:rPr>
              <a:t>V күн – 2 наурыз 2023ж. </a:t>
            </a:r>
          </a:p>
          <a:p>
            <a:pPr>
              <a:spcBef>
                <a:spcPts val="0"/>
              </a:spcBef>
            </a:pPr>
            <a:r>
              <a:rPr sz="2400" b="1">
                <a:solidFill>
                  <a:srgbClr val="002060"/>
                </a:solidFill>
                <a:latin typeface="Times New Roman" pitchFamily="1" charset="-52"/>
                <a:ea typeface="Times New Roman" pitchFamily="1" charset="-52"/>
                <a:cs typeface="Times New Roman" pitchFamily="1" charset="-52"/>
              </a:rPr>
              <a:t>ТАНЫМДЫҚ, ІСКЕРЛІК ЖӘНЕ КВЕСТ ОЙЫНДАРЫ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6807025"/>
              </p:ext>
            </p:extLst>
          </p:nvPr>
        </p:nvGraphicFramePr>
        <p:xfrm>
          <a:off x="455930" y="1341755"/>
          <a:ext cx="8004175" cy="47510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589280"/>
                <a:gridCol w="4065270"/>
                <a:gridCol w="1746250"/>
                <a:gridCol w="1603375"/>
              </a:tblGrid>
              <a:tr h="3841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b="1" dirty="0">
                          <a:solidFill>
                            <a:srgbClr val="FFFFFF"/>
                          </a:solidFill>
                        </a:rPr>
                        <a:t>№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ІС-шара атауы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Өткізу түрі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Қатысушылар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smNativeData">
                    <pr:rowheight xmlns:p14="http://schemas.microsoft.com/office/powerpoint/2010/main" xmlns="" xmlns:pr="smNativeData" dt="1676280935" type="min" val="384175"/>
                  </a:ext>
                </a:extLst>
              </a:tr>
              <a:tr h="7918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20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lang="ru-RU" dirty="0" smtClean="0">
                          <a:solidFill>
                            <a:srgbClr val="000000"/>
                          </a:solidFill>
                        </a:rPr>
                        <a:t>«Қаржылық</a:t>
                      </a:r>
                      <a:r>
                        <a:rPr lang="ru-RU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ru-RU" baseline="0" dirty="0" err="1" smtClean="0">
                          <a:solidFill>
                            <a:srgbClr val="000000"/>
                          </a:solidFill>
                        </a:rPr>
                        <a:t>сауаттылық</a:t>
                      </a:r>
                      <a:r>
                        <a:rPr lang="ru-RU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ru-RU" baseline="0" dirty="0" err="1" smtClean="0">
                          <a:solidFill>
                            <a:srgbClr val="000000"/>
                          </a:solidFill>
                        </a:rPr>
                        <a:t>еліне</a:t>
                      </a:r>
                      <a:r>
                        <a:rPr lang="ru-RU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ru-RU" baseline="0" dirty="0" err="1" smtClean="0">
                          <a:solidFill>
                            <a:srgbClr val="000000"/>
                          </a:solidFill>
                        </a:rPr>
                        <a:t>саяхат</a:t>
                      </a:r>
                      <a:r>
                        <a:rPr lang="ru-RU" dirty="0" smtClean="0">
                          <a:solidFill>
                            <a:srgbClr val="000000"/>
                          </a:solidFill>
                        </a:rPr>
                        <a:t>»</a:t>
                      </a: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endParaRPr lang="ru-RU" dirty="0" smtClean="0">
                        <a:solidFill>
                          <a:srgbClr val="000000"/>
                        </a:solidFill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lang="ru-RU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endParaRPr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lang="kk-KZ" dirty="0" smtClean="0">
                          <a:solidFill>
                            <a:srgbClr val="000000"/>
                          </a:solidFill>
                        </a:rPr>
                        <a:t>Іскерлік</a:t>
                      </a:r>
                      <a:r>
                        <a:rPr lang="kk-KZ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dirty="0" err="1">
                          <a:solidFill>
                            <a:srgbClr val="000000"/>
                          </a:solidFill>
                        </a:rPr>
                        <a:t>ойын</a:t>
                      </a:r>
                      <a:endParaRPr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>
                          <a:solidFill>
                            <a:srgbClr val="000000"/>
                          </a:solidFill>
                        </a:rPr>
                        <a:t>2-4 сынып оқушылары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smNativeData">
                    <pr:rowheight xmlns:p14="http://schemas.microsoft.com/office/powerpoint/2010/main" xmlns="" xmlns:pr="smNativeData" dt="1676280935" type="min" val="791845"/>
                  </a:ext>
                </a:extLst>
              </a:tr>
              <a:tr h="7924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21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lang="kk-KZ" dirty="0" smtClean="0">
                          <a:solidFill>
                            <a:srgbClr val="000000"/>
                          </a:solidFill>
                        </a:rPr>
                        <a:t>«Жас финансист» виртуалды марафоны</a:t>
                      </a:r>
                      <a:endParaRPr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lang="kk-KZ" dirty="0" smtClean="0">
                          <a:solidFill>
                            <a:srgbClr val="000000"/>
                          </a:solidFill>
                        </a:rPr>
                        <a:t>Интерактивті</a:t>
                      </a:r>
                      <a:r>
                        <a:rPr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dirty="0" err="1">
                          <a:solidFill>
                            <a:srgbClr val="000000"/>
                          </a:solidFill>
                        </a:rPr>
                        <a:t>ойын</a:t>
                      </a:r>
                      <a:endParaRPr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>
                          <a:solidFill>
                            <a:srgbClr val="000000"/>
                          </a:solidFill>
                        </a:rPr>
                        <a:t>3-4 сынып оқушылары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smNativeData">
                    <pr:rowheight xmlns:p14="http://schemas.microsoft.com/office/powerpoint/2010/main" xmlns="" xmlns:pr="smNativeData" dt="1676280935" type="min" val="792480"/>
                  </a:ext>
                </a:extLst>
              </a:tr>
              <a:tr h="7905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22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dirty="0" smtClean="0">
                          <a:solidFill>
                            <a:srgbClr val="000000"/>
                          </a:solidFill>
                        </a:rPr>
                        <a:t>"</a:t>
                      </a:r>
                      <a:r>
                        <a:rPr lang="kk-KZ" dirty="0" smtClean="0">
                          <a:solidFill>
                            <a:srgbClr val="000000"/>
                          </a:solidFill>
                        </a:rPr>
                        <a:t>Қаржылық</a:t>
                      </a:r>
                      <a:r>
                        <a:rPr lang="kk-KZ" baseline="0" dirty="0" smtClean="0">
                          <a:solidFill>
                            <a:srgbClr val="000000"/>
                          </a:solidFill>
                        </a:rPr>
                        <a:t> детектив</a:t>
                      </a:r>
                      <a:r>
                        <a:rPr dirty="0" smtClean="0">
                          <a:solidFill>
                            <a:srgbClr val="000000"/>
                          </a:solidFill>
                        </a:rPr>
                        <a:t>»</a:t>
                      </a:r>
                      <a:endParaRPr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lang="kk-KZ" dirty="0" smtClean="0">
                          <a:solidFill>
                            <a:srgbClr val="000000"/>
                          </a:solidFill>
                        </a:rPr>
                        <a:t>Экономикалық</a:t>
                      </a:r>
                      <a:r>
                        <a:rPr lang="kk-KZ" baseline="0" dirty="0" smtClean="0">
                          <a:solidFill>
                            <a:srgbClr val="000000"/>
                          </a:solidFill>
                        </a:rPr>
                        <a:t> квест</a:t>
                      </a:r>
                      <a:r>
                        <a:rPr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dirty="0" err="1">
                          <a:solidFill>
                            <a:srgbClr val="000000"/>
                          </a:solidFill>
                        </a:rPr>
                        <a:t>ойын</a:t>
                      </a:r>
                      <a:endParaRPr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>
                          <a:solidFill>
                            <a:srgbClr val="000000"/>
                          </a:solidFill>
                        </a:rPr>
                        <a:t>5-7 сынып оқушылары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smNativeData">
                    <pr:rowheight xmlns:p14="http://schemas.microsoft.com/office/powerpoint/2010/main" xmlns="" xmlns:pr="smNativeData" dt="1676280935" type="min" val="790575"/>
                  </a:ext>
                </a:extLst>
              </a:tr>
              <a:tr h="7918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23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>
                          <a:solidFill>
                            <a:srgbClr val="000000"/>
                          </a:solidFill>
                        </a:rPr>
                        <a:t>"Қаладағы экономикалық өмір сүру негіздері»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dirty="0" err="1">
                          <a:solidFill>
                            <a:srgbClr val="000000"/>
                          </a:solidFill>
                        </a:rPr>
                        <a:t>Экономикалық</a:t>
                      </a:r>
                      <a:r>
                        <a:rPr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dirty="0" err="1">
                          <a:solidFill>
                            <a:srgbClr val="000000"/>
                          </a:solidFill>
                        </a:rPr>
                        <a:t>квест</a:t>
                      </a:r>
                      <a:r>
                        <a:rPr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dirty="0" err="1">
                          <a:solidFill>
                            <a:srgbClr val="000000"/>
                          </a:solidFill>
                        </a:rPr>
                        <a:t>ойыны</a:t>
                      </a:r>
                      <a:endParaRPr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>
                          <a:solidFill>
                            <a:srgbClr val="000000"/>
                          </a:solidFill>
                        </a:rPr>
                        <a:t>8-9 сынып оқушылары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smNativeData">
                    <pr:rowheight xmlns:p14="http://schemas.microsoft.com/office/powerpoint/2010/main" xmlns="" xmlns:pr="smNativeData" dt="1676280935" type="min" val="791845"/>
                  </a:ext>
                </a:extLst>
              </a:tr>
              <a:tr h="1200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24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>
                          <a:solidFill>
                            <a:srgbClr val="000000"/>
                          </a:solidFill>
                        </a:rPr>
                        <a:t>Экономикалық КТК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>
                          <a:solidFill>
                            <a:srgbClr val="000000"/>
                          </a:solidFill>
                        </a:rPr>
                        <a:t>Танымдық, іскерлік және квест ойындары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>
                          <a:solidFill>
                            <a:srgbClr val="000000"/>
                          </a:solidFill>
                        </a:rPr>
                        <a:t>10-11 сынып оқушылары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smNativeData">
                    <pr:rowheight xmlns:p14="http://schemas.microsoft.com/office/powerpoint/2010/main" xmlns="" xmlns:pr="smNativeData" dt="1676280935" type="min" val="120015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ZwTqYx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P////8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DQAgAAsQEAAHA1AAC5CAAAAAAAACYAAAAIAAAAv78AAAAAAAA="/>
              </a:ext>
            </a:extLst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</a:pPr>
            <a:r>
              <a:rPr sz="2400" b="1">
                <a:solidFill>
                  <a:srgbClr val="002060"/>
                </a:solidFill>
              </a:rPr>
              <a:t>V күн - 3 наурыз 2023ж. </a:t>
            </a:r>
          </a:p>
          <a:p>
            <a:pPr>
              <a:spcBef>
                <a:spcPts val="0"/>
              </a:spcBef>
            </a:pPr>
            <a:r>
              <a:rPr sz="2400" b="1">
                <a:solidFill>
                  <a:srgbClr val="002060"/>
                </a:solidFill>
              </a:rPr>
              <a:t>Аптаның жабылуы. СУРЕТТЕР КӨРМЕСІ, БАЙҚАУЛАРДЫ МАРАПАТТАУ, ОЛИМПИАДА НӘТИЖЕЛЕРІ, КОНФЕРЕНЦИЯ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90855" y="1557655"/>
          <a:ext cx="7969250" cy="516382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586105"/>
                <a:gridCol w="4047490"/>
                <a:gridCol w="1740535"/>
                <a:gridCol w="1595120"/>
              </a:tblGrid>
              <a:tr h="3162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№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ІС-шара атауы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Өткізу түрі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Қатысушылар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smNativeData">
                    <pr:rowheight xmlns:p14="http://schemas.microsoft.com/office/powerpoint/2010/main" xmlns="" xmlns:pr="smNativeData" dt="1676280935" type="min" val="316230"/>
                  </a:ext>
                </a:extLst>
              </a:tr>
              <a:tr h="6299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25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>
                          <a:solidFill>
                            <a:srgbClr val="000000"/>
                          </a:solidFill>
                        </a:rPr>
                        <a:t>"Қаржы әлемі балалар көзімен"суреттер көрмесі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>
                          <a:solidFill>
                            <a:srgbClr val="000000"/>
                          </a:solidFill>
                        </a:rPr>
                        <a:t>көрме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>
                          <a:solidFill>
                            <a:srgbClr val="000000"/>
                          </a:solidFill>
                        </a:rPr>
                        <a:t>2-4 сынып оқушылары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smNativeData">
                    <pr:rowheight xmlns:p14="http://schemas.microsoft.com/office/powerpoint/2010/main" xmlns="" xmlns:pr="smNativeData" dt="1676280935" type="min" val="629920"/>
                  </a:ext>
                </a:extLst>
              </a:tr>
              <a:tr h="9480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26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>
                          <a:solidFill>
                            <a:srgbClr val="000000"/>
                          </a:solidFill>
                        </a:rPr>
                        <a:t>"ЭКОНОМ и К"мектеп оқушылары олимпиадасының нәтижелері.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>
                          <a:solidFill>
                            <a:srgbClr val="000000"/>
                          </a:solidFill>
                        </a:rPr>
                        <a:t>олимпиада жеңімпаздарын марапаттау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>
                          <a:solidFill>
                            <a:srgbClr val="000000"/>
                          </a:solidFill>
                        </a:rPr>
                        <a:t>7 сынып оқушылары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smNativeData">
                    <pr:rowheight xmlns:p14="http://schemas.microsoft.com/office/powerpoint/2010/main" xmlns="" xmlns:pr="smNativeData" dt="1676280935" type="min" val="948055"/>
                  </a:ext>
                </a:extLst>
              </a:tr>
              <a:tr h="946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27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>
                          <a:solidFill>
                            <a:srgbClr val="000000"/>
                          </a:solidFill>
                        </a:rPr>
                        <a:t>Оқушылардың стартап бизнес жобалары байқауының нәтижелері.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>
                          <a:solidFill>
                            <a:srgbClr val="000000"/>
                          </a:solidFill>
                        </a:rPr>
                        <a:t>Байқау жеңімпаздарын марапаттау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>
                          <a:solidFill>
                            <a:srgbClr val="000000"/>
                          </a:solidFill>
                        </a:rPr>
                        <a:t>оқушылар, мұғалімдер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smNativeData">
                    <pr:rowheight xmlns:p14="http://schemas.microsoft.com/office/powerpoint/2010/main" xmlns="" xmlns:pr="smNativeData" dt="1676280935" type="min" val="946150"/>
                  </a:ext>
                </a:extLst>
              </a:tr>
              <a:tr h="946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28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>
                          <a:solidFill>
                            <a:srgbClr val="000000"/>
                          </a:solidFill>
                        </a:rPr>
                        <a:t>Бизнес START оқушылар олимпиадасының нәтижелері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>
                          <a:solidFill>
                            <a:srgbClr val="000000"/>
                          </a:solidFill>
                        </a:rPr>
                        <a:t>олимпиада жеңімпаздарын марапаттау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>
                          <a:solidFill>
                            <a:srgbClr val="000000"/>
                          </a:solidFill>
                        </a:rPr>
                        <a:t>10 сынып оқушылары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smNativeData">
                    <pr:rowheight xmlns:p14="http://schemas.microsoft.com/office/powerpoint/2010/main" xmlns="" xmlns:pr="smNativeData" dt="1676280935" type="min" val="946150"/>
                  </a:ext>
                </a:extLst>
              </a:tr>
              <a:tr h="6318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29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>
                          <a:solidFill>
                            <a:srgbClr val="000000"/>
                          </a:solidFill>
                        </a:rPr>
                        <a:t>"Қаржылық сауатты азамат"тақырыбындағы Конференция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>
                          <a:solidFill>
                            <a:srgbClr val="000000"/>
                          </a:solidFill>
                        </a:rPr>
                        <a:t>Конференция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>
                          <a:solidFill>
                            <a:srgbClr val="000000"/>
                          </a:solidFill>
                        </a:rPr>
                        <a:t>оқушылар, мұғалімдер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smNativeData">
                    <pr:rowheight xmlns:p14="http://schemas.microsoft.com/office/powerpoint/2010/main" xmlns="" xmlns:pr="smNativeData" dt="1676280935" type="min" val="631825"/>
                  </a:ext>
                </a:extLst>
              </a:tr>
              <a:tr h="6299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30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>
                          <a:solidFill>
                            <a:srgbClr val="000000"/>
                          </a:solidFill>
                        </a:rPr>
                        <a:t>Қаржылық сауаттылық бойынша тапсырмалар жинағы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>
                          <a:solidFill>
                            <a:srgbClr val="000000"/>
                          </a:solidFill>
                        </a:rPr>
                        <a:t>жинақ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>
                          <a:solidFill>
                            <a:srgbClr val="000000"/>
                          </a:solidFill>
                        </a:rPr>
                        <a:t>оқушылар, мұғалімдер</a:t>
                      </a:r>
                    </a:p>
                  </a:txBody>
                  <a:tcPr marL="68580" marR="0" marT="68580" marB="0">
                    <a:lnL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smNativeData">
                    <pr:rowheight xmlns:p14="http://schemas.microsoft.com/office/powerpoint/2010/main" xmlns="" xmlns:pr="smNativeData" dt="1676280935" type="min" val="62992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resentation">
  <a:themeElements>
    <a:clrScheme name="Presentation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0000FF"/>
      </a:hlink>
      <a:folHlink>
        <a:srgbClr val="800080"/>
      </a:folHlink>
    </a:clrScheme>
    <a:fontScheme name="Presentation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 cap="flat" cmpd="sng" algn="ctr">
          <a:solidFill>
            <a:schemeClr val="tx1"/>
          </a:solidFill>
          <a:prstDash val="solid"/>
          <a:headEnd type="none"/>
          <a:tailEnd type="none"/>
        </a:ln>
      </a:spPr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</TotalTime>
  <Words>633</Words>
  <Application>Microsoft Office PowerPoint</Application>
  <PresentationFormat>Экран (4:3)</PresentationFormat>
  <Paragraphs>153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«ҚАРЖЫ ӘЛЕМІ»  қаржылық сауаттылық апталығы 27 ақпан-3 наурыз 2023 жыл </vt:lpstr>
      <vt:lpstr>«ҚАРЖЫ ӘЛЕМІ»  қаржылық сауаттылық апталығы </vt:lpstr>
      <vt:lpstr>І күн - 27 ақпан 2023ж.  ҚАРЖЫЛЫҚ САУАТТЫЛЫҚ АПТАЛЫҒЫНЫҢ АШЫЛУЫ</vt:lpstr>
      <vt:lpstr>ІІ күн – 28 ақпан 2023ж.  ОЛИМПИАДАЛАР БАЙҚАУЛАР, КЕЗДЕСУЛЕР, САЯХАТТАР</vt:lpstr>
      <vt:lpstr>III күн - 1 наурыз 2023ж.  ӘҢГІМЕЛЕСУ, ТАЛҚЫЛАУ, ФИЛЬМДЕР КӨРУ</vt:lpstr>
      <vt:lpstr>IV күн – 2 наурыз 2023ж.  ТАНЫМДЫҚ, ІСКЕРЛІК ЖӘНЕ КВЕСТ ОЙЫНДАРЫ</vt:lpstr>
      <vt:lpstr>V күн - 3 наурыз 2023ж.  Аптаның жабылуы. СУРЕТТЕР КӨРМЕСІ, БАЙҚАУЛАРДЫ МАРАПАТТАУ, ОЛИМПИАДА НӘТИЖЕЛЕРІ, КОНФЕРЕНЦИЯ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обучения детей в сельской местности</dc:title>
  <dc:subject/>
  <dc:creator>RePack by SPecialiST</dc:creator>
  <cp:keywords/>
  <dc:description/>
  <cp:lastModifiedBy>Каламкач</cp:lastModifiedBy>
  <cp:revision>13</cp:revision>
  <cp:lastPrinted>2020-08-25T03:25:56Z</cp:lastPrinted>
  <dcterms:created xsi:type="dcterms:W3CDTF">2018-01-10T10:54:50Z</dcterms:created>
  <dcterms:modified xsi:type="dcterms:W3CDTF">2023-02-16T04:15:10Z</dcterms:modified>
</cp:coreProperties>
</file>