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9"/>
  </p:notesMasterIdLst>
  <p:sldIdLst>
    <p:sldId id="545" r:id="rId2"/>
    <p:sldId id="602" r:id="rId3"/>
    <p:sldId id="596" r:id="rId4"/>
    <p:sldId id="597" r:id="rId5"/>
    <p:sldId id="599" r:id="rId6"/>
    <p:sldId id="600" r:id="rId7"/>
    <p:sldId id="601" r:id="rId8"/>
  </p:sldIdLst>
  <p:sldSz cx="9144000" cy="6858000" type="screen4x3"/>
  <p:notesSz cx="6797675" cy="9926638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76279531" val="976" revOS="4"/>
      <pr:smFileRevision xmlns="" xmlns:p14="http://schemas.microsoft.com/office/powerpoint/2010/main" xmlns:pr="smNativeData" dt="1676279531" val="101"/>
      <pr:guideOptions xmlns="" xmlns:p14="http://schemas.microsoft.com/office/powerpoint/2010/main" xmlns:pr="smNativeData" dt="167627953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>
        <p:scale>
          <a:sx n="74" d="100"/>
          <a:sy n="74" d="100"/>
        </p:scale>
        <p:origin x="1137" y="18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CASAAAMAw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AAAAAM8pAAAMAwAAEAAAACYAAAAIAAAA//////////8="/>
              </a:ext>
            </a:extLst>
          </p:cNvSpPr>
          <p:nvPr>
            <p:ph type="dt" idx="1"/>
          </p:nvPr>
        </p:nvSpPr>
        <p:spPr>
          <a:xfrm>
            <a:off x="3850005" y="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fld id="{9BBF9753-1D76-EA61-3807-EB34D949CEBE}" type="datetime13">
              <a:rPr lang="ru-RU" sz="1200"/>
              <a:t>10:22:31 </a:t>
            </a:fld>
            <a:endParaRPr sz="1200"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6/7pYxMAAAAlAAAAZAAAAC0AAAAAjwAAAEgAAACP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lBQAAlQQAACwkAAB7GwAAEAAAACYAAAAIAAAA//////////8="/>
              </a:ext>
            </a:extLst>
          </p:cNvSpPr>
          <p:nvPr>
            <p:ph type="sldImg" idx="2"/>
          </p:nvPr>
        </p:nvSpPr>
        <p:spPr>
          <a:xfrm>
            <a:off x="917575" y="744855"/>
            <a:ext cx="4962525" cy="372237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BAAAAR0AAKMlAAB8OAAAEAAAACYAAAAIAAAA//////////8="/>
              </a:ext>
            </a:extLst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jwAAAEgAAACP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joAACASAAAOPQAAEAAAACYAAAAIAAAA//////////8="/>
              </a:ext>
            </a:extLst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jwAAAEgAAACP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AjoAAM8pAAAOPQAAEAAAACYAAAAIAAAA//////////8="/>
              </a:ext>
            </a:extLst>
          </p:cNvSpPr>
          <p:nvPr>
            <p:ph type="sldNum" sz="quarter" idx="5"/>
          </p:nvPr>
        </p:nvSpPr>
        <p:spPr>
          <a:xfrm>
            <a:off x="3850005" y="942975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fld id="{9BBF8441-0F76-EA72-3807-F927CA49CEAC}" type="slidenum">
              <a:rPr sz="1200"/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763929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33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E20A-4476-EA14-3807-B241AC49CEE7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B41F-5176-EA42-3807-A717FA49C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7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E15A-1476-EA17-3807-E242AF49CEB7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F1EB-A576-EA07-3807-5352BF49C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6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6FB-B576-EA00-3807-4355B849CE16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6ED-A376-EA20-3807-55759849C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7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AEDF-9176-EA58-3807-670DE049CE32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B4F-0176-EA6D-3807-F738D549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646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DB8F-C176-EA2D-3807-37789549CE62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64D-0376-EA60-3807-F535D849C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2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AEDF-9176-EA58-3807-670DE049CE32}" type="datetime13">
              <a:rPr lang="ru-RU" smtClean="0"/>
              <a:t>10:22:31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B4F-0176-EA6D-3807-F738D549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892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E158-1676-EA17-3807-E042AF49CEB5}" type="datetime13">
              <a:rPr lang="ru-RU" smtClean="0"/>
              <a:t>10:22:31 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80E4-AA76-EA76-3807-5C23CE49C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7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D7F-3176-EA3B-3807-C76E8349CE92}" type="datetime13">
              <a:rPr lang="ru-RU" smtClean="0"/>
              <a:t>10:22:31 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AFB4-FA76-EA59-3807-0C0CE149C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5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AEDF-9176-EA58-3807-670DE049CE32}" type="datetime13">
              <a:rPr lang="ru-RU" smtClean="0"/>
              <a:t>10:22:31 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B4F-0176-EA6D-3807-F738D549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807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972A-6476-EA61-3807-9234D949CEC7}" type="datetime13">
              <a:rPr lang="ru-RU" smtClean="0"/>
              <a:t>10:22:31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DC57-1976-EA2A-3807-EF7F9249C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9C30-7E76-EA6A-3807-883FD249CEDD}" type="datetime13">
              <a:rPr lang="ru-RU" smtClean="0"/>
              <a:t>10:22:31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B12-5C76-EA6D-3807-AA38D549C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82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AEDF-9176-EA58-3807-670DE049CE32}" type="datetime13">
              <a:rPr lang="ru-RU" smtClean="0"/>
              <a:t>10:22:31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9B4F-0176-EA6D-3807-F738D549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9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Vnq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pBAAAGwYAAHk0AAByGAAAEAAAACYAAAAIAAAAv78AAAAAAAA="/>
              </a:ext>
            </a:extLst>
          </p:cNvSpPr>
          <p:nvPr>
            <p:ph type="ctrTitle" idx="4294967295"/>
          </p:nvPr>
        </p:nvSpPr>
        <p:spPr>
          <a:xfrm>
            <a:off x="758190" y="1778635"/>
            <a:ext cx="7772400" cy="215265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Неделя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 </a:t>
            </a: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финансовой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грамотности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dirty="0"/>
              <a:t/>
            </a:r>
            <a:br>
              <a:rPr dirty="0"/>
            </a:b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«МИР ФИНАНСОВ</a:t>
            </a:r>
            <a:r>
              <a:rPr sz="3600" b="1" dirty="0" smtClean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</a:br>
            <a:r>
              <a:rPr lang="ru-RU" sz="3600" b="1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27 февраля- 3 марта 2023 года</a:t>
            </a:r>
            <a:r>
              <a:rPr dirty="0"/>
              <a:t/>
            </a:r>
            <a:br>
              <a:rPr dirty="0"/>
            </a:br>
            <a:endParaRPr sz="3600" b="1" dirty="0">
              <a:latin typeface="Times New Roman" pitchFamily="1" charset="-52"/>
              <a:ea typeface="Times New Roman" pitchFamily="1" charset="-52"/>
              <a:cs typeface="Times New Roman" pitchFamily="1" charset="-52"/>
            </a:endParaRPr>
          </a:p>
        </p:txBody>
      </p:sp>
      <p:sp>
        <p:nvSpPr>
          <p:cNvPr id="4" name="TextBox 3"/>
          <p:cNvSpPr txBox="1">
            <a:extLst>
              <a:ext uri="smNativeData">
                <pr:smNativeData xmlns="" xmlns:p14="http://schemas.microsoft.com/office/powerpoint/2010/main" xmlns:pr="smNativeData" val="SMDATA_13_6/7pYx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/wUP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DwAAOyQAANspAAALJwAAACAAACYAAAAIAAAA//////////8="/>
              </a:ext>
            </a:extLst>
          </p:cNvSpPr>
          <p:nvPr/>
        </p:nvSpPr>
        <p:spPr>
          <a:xfrm>
            <a:off x="2484755" y="5889625"/>
            <a:ext cx="431927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 b="1"/>
              <a:t>             КАРАГАНДА, 2023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" y="3500755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D:\Жансая\2020-2021\Рисунок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220" y="286566"/>
            <a:ext cx="1024858" cy="8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14705" y="3710125"/>
            <a:ext cx="774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Vnq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pBAAAGwYAAHk0AAByGAAAEAAAACYAAAAIAAAAv78AAAAAAAA="/>
              </a:ext>
            </a:extLst>
          </p:cNvSpPr>
          <p:nvPr>
            <p:ph type="ctrTitle" idx="4294967295"/>
          </p:nvPr>
        </p:nvSpPr>
        <p:spPr>
          <a:xfrm>
            <a:off x="469249" y="41730"/>
            <a:ext cx="7772400" cy="215265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Неделя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 </a:t>
            </a: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финансовой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sz="3600" b="1" dirty="0" err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грамотности</a:t>
            </a: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dirty="0"/>
              <a:t/>
            </a:r>
            <a:br>
              <a:rPr dirty="0"/>
            </a:br>
            <a:r>
              <a:rPr sz="36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«МИР ФИНАНСОВ</a:t>
            </a:r>
            <a:r>
              <a:rPr sz="3600" b="1" dirty="0" smtClean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dirty="0"/>
              <a:t/>
            </a:r>
            <a:br>
              <a:rPr dirty="0"/>
            </a:br>
            <a:endParaRPr sz="3600" b="1" dirty="0">
              <a:latin typeface="Times New Roman" pitchFamily="1" charset="-52"/>
              <a:ea typeface="Times New Roman" pitchFamily="1" charset="-52"/>
              <a:cs typeface="Times New Roman" pitchFamily="1" charset="-5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" y="2452340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2109" y="1594215"/>
            <a:ext cx="7749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</a:rPr>
              <a:t>Цель мероприятия </a:t>
            </a:r>
            <a:r>
              <a:rPr lang="kk-KZ" b="1" i="1" dirty="0" smtClean="0"/>
              <a:t>-</a:t>
            </a:r>
            <a:r>
              <a:rPr lang="kk-KZ" dirty="0" smtClean="0"/>
              <a:t> </a:t>
            </a:r>
            <a:r>
              <a:rPr lang="kk-KZ" dirty="0"/>
              <a:t>развитие финансовой грамотности и предпринимательского мышления </a:t>
            </a:r>
            <a:r>
              <a:rPr lang="kk-KZ" dirty="0" smtClean="0"/>
              <a:t>школьников через ценностно-ориентированного обучения. .</a:t>
            </a: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2111" y="2767556"/>
            <a:ext cx="83953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002060"/>
                </a:solidFill>
              </a:rPr>
              <a:t>Задачи:</a:t>
            </a: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-расширить знания учащихся о финансах, их роли в жизни человека и общества;</a:t>
            </a:r>
            <a:br>
              <a:rPr lang="ru-RU" altLang="ru-RU" dirty="0"/>
            </a:br>
            <a:r>
              <a:rPr lang="ru-RU" altLang="ru-RU" dirty="0"/>
              <a:t>-воспитывать бережливое отношение к деньгам и финансам;</a:t>
            </a:r>
            <a:br>
              <a:rPr lang="ru-RU" altLang="ru-RU" dirty="0"/>
            </a:br>
            <a:r>
              <a:rPr lang="ru-RU" altLang="ru-RU" dirty="0"/>
              <a:t>-дать представление о финансовых отношениях и финансовых институтах общества;</a:t>
            </a:r>
            <a:br>
              <a:rPr lang="ru-RU" altLang="ru-RU" dirty="0"/>
            </a:br>
            <a:r>
              <a:rPr lang="ru-RU" altLang="ru-RU" dirty="0"/>
              <a:t>-формировать умения учащихся обращаться с деньгами, вести учет доходов и расходов, составлять личный финансовый план;</a:t>
            </a:r>
            <a:br>
              <a:rPr lang="ru-RU" altLang="ru-RU" dirty="0"/>
            </a:br>
            <a:r>
              <a:rPr lang="ru-RU" altLang="ru-RU" dirty="0"/>
              <a:t>-формирование функциональной экономической грамотности, позволяющей анализировать проблемы и происходящие изменения в сфере экономики и предпринимательства;</a:t>
            </a:r>
            <a:br>
              <a:rPr lang="ru-RU" altLang="ru-RU" dirty="0"/>
            </a:br>
            <a:r>
              <a:rPr lang="ru-RU" altLang="ru-RU" dirty="0"/>
              <a:t>-освоение технологии создания собственного дела, определение наиболее выгодных сфер бизнеса, планирования </a:t>
            </a:r>
            <a:r>
              <a:rPr lang="ru-RU" altLang="ru-RU" dirty="0" err="1"/>
              <a:t>предприниматель¬ской</a:t>
            </a:r>
            <a:r>
              <a:rPr lang="ru-RU" altLang="ru-RU" dirty="0"/>
              <a:t> деятельности и составления бизнес-плана.</a:t>
            </a:r>
            <a:br>
              <a:rPr lang="ru-RU" altLang="ru-RU" dirty="0"/>
            </a:br>
            <a:r>
              <a:rPr lang="ru-RU" altLang="ru-RU" sz="2800" dirty="0"/>
              <a:t/>
            </a:r>
            <a:br>
              <a:rPr lang="ru-RU" alt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2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xB4es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CYAAAAIAAAAv78AAAAAAAA="/>
              </a:ext>
            </a:extLst>
          </p:cNvSpPr>
          <p:nvPr>
            <p:ph type="title" idx="4294967295"/>
          </p:nvPr>
        </p:nvSpPr>
        <p:spPr>
          <a:xfrm>
            <a:off x="338455" y="128270"/>
            <a:ext cx="8229600" cy="786447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І </a:t>
            </a:r>
            <a:r>
              <a:rPr sz="2400" b="1" dirty="0" err="1">
                <a:solidFill>
                  <a:srgbClr val="002060"/>
                </a:solidFill>
              </a:rPr>
              <a:t>день</a:t>
            </a:r>
            <a:r>
              <a:rPr sz="2400" b="1" dirty="0">
                <a:solidFill>
                  <a:srgbClr val="002060"/>
                </a:solidFill>
              </a:rPr>
              <a:t> – 27 </a:t>
            </a:r>
            <a:r>
              <a:rPr sz="2400" b="1" dirty="0" err="1">
                <a:solidFill>
                  <a:srgbClr val="002060"/>
                </a:solidFill>
              </a:rPr>
              <a:t>февраля</a:t>
            </a:r>
            <a:r>
              <a:rPr sz="2400" b="1" dirty="0">
                <a:solidFill>
                  <a:srgbClr val="002060"/>
                </a:solidFill>
              </a:rPr>
              <a:t> 2023г. </a:t>
            </a:r>
          </a:p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ОТКРЫТИЕ НЕДЕЛИ ФИНАНСОВОЙ ГРАМОТНОСТИ</a:t>
            </a: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7309"/>
              </p:ext>
            </p:extLst>
          </p:nvPr>
        </p:nvGraphicFramePr>
        <p:xfrm>
          <a:off x="481965" y="1061085"/>
          <a:ext cx="8323580" cy="43287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12140"/>
                <a:gridCol w="4228465"/>
                <a:gridCol w="1817370"/>
                <a:gridCol w="1665605"/>
              </a:tblGrid>
              <a:tr h="8655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</a:rPr>
                        <a:t>Наименование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2000" b="1" dirty="0" err="1">
                          <a:solidFill>
                            <a:srgbClr val="FFFFFF"/>
                          </a:solidFill>
                        </a:rPr>
                        <a:t>мероприятия</a:t>
                      </a:r>
                      <a:endParaRPr sz="2000" b="1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Форма проведения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Участники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65505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2000"/>
                      </a:pP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Не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</a:rPr>
                        <a:t> имей 100 рублей, а имей 100 друзей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Классные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часы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учащиеся 1-4 классов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65505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Без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</a:rPr>
                        <a:t> труда не выловишь и рыбку из пруда 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Классные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часы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учащиеся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5-7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классов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65505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Путешествие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</a:rPr>
                        <a:t> в страну финансовой грамотности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Классные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часы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учащиеся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8-9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классов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65505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Материальные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</a:rPr>
                        <a:t> духовные ценности: роль в жизни человека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Эссе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учащиеся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10-11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классов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667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SAwAARgAAAPI1AABMBQAAAAAAACYAAAAIAAAAv78AAAAAAAA="/>
              </a:ext>
            </a:extLst>
          </p:cNvSpPr>
          <p:nvPr>
            <p:ph type="title" idx="4294967295"/>
          </p:nvPr>
        </p:nvSpPr>
        <p:spPr>
          <a:xfrm>
            <a:off x="914400" y="44450"/>
            <a:ext cx="8229600" cy="81597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defRPr sz="2200" b="1">
                <a:solidFill>
                  <a:srgbClr val="002060"/>
                </a:solidFill>
              </a:defRPr>
            </a:pPr>
            <a:r>
              <a:rPr dirty="0"/>
              <a:t>ІІ </a:t>
            </a:r>
            <a:r>
              <a:rPr dirty="0" err="1"/>
              <a:t>день</a:t>
            </a:r>
            <a:r>
              <a:rPr dirty="0"/>
              <a:t> – 28 </a:t>
            </a:r>
            <a:r>
              <a:rPr dirty="0" err="1"/>
              <a:t>февраля</a:t>
            </a:r>
            <a:r>
              <a:rPr dirty="0"/>
              <a:t> 2023г. </a:t>
            </a:r>
          </a:p>
          <a:p>
            <a:pPr algn="ctr">
              <a:spcBef>
                <a:spcPts val="0"/>
              </a:spcBef>
              <a:defRPr sz="2200" b="1">
                <a:solidFill>
                  <a:srgbClr val="002060"/>
                </a:solidFill>
              </a:defRPr>
            </a:pPr>
            <a:r>
              <a:rPr dirty="0"/>
              <a:t>ОЛИМПИАДЫ,КОНКУРСЫ, ВСТРЕЧИ, ЭКСКУРСИИ в ОО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41412"/>
              </p:ext>
            </p:extLst>
          </p:nvPr>
        </p:nvGraphicFramePr>
        <p:xfrm>
          <a:off x="287020" y="765175"/>
          <a:ext cx="8651875" cy="5353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34340"/>
                <a:gridCol w="5228590"/>
                <a:gridCol w="1415415"/>
                <a:gridCol w="1573530"/>
              </a:tblGrid>
              <a:tr h="5264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№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Наименование мероприятия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Форма проведения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Участники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52641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Раскраска энергосбережение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Конкурс рисунков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для учащихся 1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434340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«Если я стану </a:t>
                      </a: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успешным.......»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Конкурс рисунков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для учащихся 2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57404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 b="1">
                          <a:solidFill>
                            <a:srgbClr val="FFFFFF"/>
                          </a:solidFill>
                        </a:defRPr>
                      </a:pPr>
                      <a:r>
                        <a:rPr lang="kk-KZ" sz="1400" noProof="1" smtClean="0"/>
                        <a:t>3</a:t>
                      </a:r>
                      <a:endParaRPr lang="kk-KZ" sz="1400" noProof="1"/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Проведение олимпиады школьников для учащихся 7 классов «ЭКОНОМ и К»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олимпиада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для учащихся 7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59436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Конкурс стартап бизнес проектов учащихся.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Конкурс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для учащихся 8-9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512445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Проведение олимпиады школьников «Бизнес START»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олимпиада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sz="1800"/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для учащихся 10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471170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pPr lvl="8">
                        <a:spcAft>
                          <a:spcPts val="0"/>
                        </a:spcAft>
                        <a:defRPr>
                          <a:solidFill>
                            <a:schemeClr val="bg1"/>
                          </a:solidFill>
                        </a:defRPr>
                      </a:pPr>
                      <a:r>
                        <a:rPr lang="kk-KZ" sz="1400" noProof="1" smtClean="0"/>
                        <a:t>67</a:t>
                      </a:r>
                      <a:endParaRPr lang="kk-KZ" sz="1400" noProof="1"/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Встреча с успешными бизнесменами / в рамках проекта «Өнегелі өмір»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Встречи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1-7 классов.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419735"/>
                  </a:ext>
                </a:extLst>
              </a:tr>
              <a:tr h="737870">
                <a:tc>
                  <a:txBody>
                    <a:bodyPr/>
                    <a:lstStyle/>
                    <a:p>
                      <a:pPr marL="1828800" lvl="5">
                        <a:spcAft>
                          <a:spcPts val="0"/>
                        </a:spcAf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rPr lang="kk-KZ" sz="1400" noProof="1" smtClean="0"/>
                        <a:t>8</a:t>
                      </a:r>
                      <a:endParaRPr lang="kk-KZ" sz="1400" noProof="1"/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«Финансовое планирование: как научиться считать деньги»/ встречи с представителями финансовой сферы (банкиры, налоговая служба, представители Атамекен, предприниматели, бизнесмены и др.). 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круглый стол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8-9 классов.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37870"/>
                  </a:ext>
                </a:extLst>
              </a:tr>
              <a:tr h="737870">
                <a:tc>
                  <a:txBody>
                    <a:bodyPr/>
                    <a:lstStyle/>
                    <a:p>
                      <a:pPr marL="1828800" lvl="1">
                        <a:spcAft>
                          <a:spcPts val="0"/>
                        </a:spcAf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rPr lang="kk-KZ" sz="1400" noProof="1" smtClean="0"/>
                        <a:t>9</a:t>
                      </a:r>
                      <a:endParaRPr lang="kk-KZ" sz="1400" noProof="1"/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Встречи с социальными партнерами (Палата предпринимателей «Атамекен», Комитет по государственным доходам.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Встречи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учащеся 11 классы.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378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RgAAAHA1AABOBwAAAAAAACYAAAAIAAAAv78AAAAAAAA="/>
              </a:ext>
            </a:extLst>
          </p:cNvSpPr>
          <p:nvPr>
            <p:ph type="title" idx="4294967295"/>
          </p:nvPr>
        </p:nvSpPr>
        <p:spPr>
          <a:xfrm>
            <a:off x="0" y="444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III </a:t>
            </a:r>
            <a:r>
              <a:rPr sz="2400" b="1" dirty="0" err="1">
                <a:solidFill>
                  <a:srgbClr val="002060"/>
                </a:solidFill>
              </a:rPr>
              <a:t>день</a:t>
            </a:r>
            <a:r>
              <a:rPr sz="2400" b="1" dirty="0">
                <a:solidFill>
                  <a:srgbClr val="002060"/>
                </a:solidFill>
              </a:rPr>
              <a:t> - 1 </a:t>
            </a:r>
            <a:r>
              <a:rPr sz="2400" b="1" dirty="0" err="1">
                <a:solidFill>
                  <a:srgbClr val="002060"/>
                </a:solidFill>
              </a:rPr>
              <a:t>марта</a:t>
            </a:r>
            <a:r>
              <a:rPr sz="2400" b="1" dirty="0">
                <a:solidFill>
                  <a:srgbClr val="002060"/>
                </a:solidFill>
              </a:rPr>
              <a:t> 2023г. </a:t>
            </a:r>
          </a:p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БЕСЕДЫ, ОБСУЖДЕНИЕ, ПРОСМОТР ФИЛЬМОВ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5825"/>
              </p:ext>
            </p:extLst>
          </p:nvPr>
        </p:nvGraphicFramePr>
        <p:xfrm>
          <a:off x="484505" y="1187450"/>
          <a:ext cx="8269605" cy="5095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7695"/>
                <a:gridCol w="4497705"/>
                <a:gridCol w="1646555"/>
                <a:gridCol w="1517650"/>
              </a:tblGrid>
              <a:tr h="8566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№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Наименование мероприятия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Форма проведения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Участники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856615"/>
                  </a:ext>
                </a:extLst>
              </a:tr>
              <a:tr h="115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Проведение с учащимися бесед,  посвященных вопросам отношений потребителя и продавца, открытие и развитие бизнеса,  банков, финансов и пр.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беседа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1-4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1154430"/>
                  </a:ext>
                </a:extLst>
              </a:tr>
              <a:tr h="115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Просмотр фильмов о бизнесе и успехе (Пираты Силиконовой Долины, Бойлерная)/ учащиеся 6-10 классов.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Просмотр фильмов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5-7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1154430"/>
                  </a:ext>
                </a:extLst>
              </a:tr>
              <a:tr h="115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«Геймификация в бизнесе»: 6 способов удержать клиента с помощью игровых механизмов / обсуждение книги, 9-10 классы.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Просмотр фильмов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9-10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1154430"/>
                  </a:ext>
                </a:extLst>
              </a:tr>
              <a:tr h="775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806450" algn="l"/>
                        </a:tabLs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Экскурсия в финансовые организации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Экскурсия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11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7533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CYAAAAIAAAAv78AAAAAAAA="/>
              </a:ext>
            </a:extLst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IV </a:t>
            </a:r>
            <a:r>
              <a:rPr sz="2400" b="1" dirty="0" err="1">
                <a:solidFill>
                  <a:srgbClr val="002060"/>
                </a:solidFill>
              </a:rPr>
              <a:t>день</a:t>
            </a:r>
            <a:r>
              <a:rPr sz="2400" b="1" dirty="0">
                <a:solidFill>
                  <a:srgbClr val="002060"/>
                </a:solidFill>
              </a:rPr>
              <a:t> - 2 </a:t>
            </a:r>
            <a:r>
              <a:rPr sz="2400" b="1" dirty="0" err="1">
                <a:solidFill>
                  <a:srgbClr val="002060"/>
                </a:solidFill>
              </a:rPr>
              <a:t>марта</a:t>
            </a:r>
            <a:r>
              <a:rPr sz="2400" b="1" dirty="0">
                <a:solidFill>
                  <a:srgbClr val="002060"/>
                </a:solidFill>
              </a:rPr>
              <a:t> 2023г.</a:t>
            </a:r>
          </a:p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ПОЗНАВАТЕЛЬНЫЕ, ДЕЛОВЫЕ И КВЕСТ ИГРЫ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04948"/>
              </p:ext>
            </p:extLst>
          </p:nvPr>
        </p:nvGraphicFramePr>
        <p:xfrm>
          <a:off x="214630" y="1406525"/>
          <a:ext cx="8611235" cy="6104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3095"/>
                <a:gridCol w="4166235"/>
                <a:gridCol w="2087245"/>
                <a:gridCol w="1724660"/>
              </a:tblGrid>
              <a:tr h="9505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Наименование мероприятия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Форма проведения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Участники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950595"/>
                  </a:ext>
                </a:extLst>
              </a:tr>
              <a:tr h="786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«Путешествие в страну финансовой грамотности»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endParaRPr lang="ru-RU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Деловая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игра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учащиеся 2-4 классов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86765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Виртуальный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марафон «Юный 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финансист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Интерактивная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игра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учащиеся 3-4 классов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25170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Финансовый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детектив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Деловая игра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учащиеся 5-7 классов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612140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«Основы экономического выживания в городе»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Экономическая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квест игра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учащиеся 8-9 классов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35330"/>
                  </a:ext>
                </a:extLst>
              </a:tr>
              <a:tr h="98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Экономический КВН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Познавательные, деловые и квест игры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 sz="2000"/>
                      </a:pPr>
                      <a:r>
                        <a:rPr dirty="0" err="1">
                          <a:solidFill>
                            <a:srgbClr val="000000"/>
                          </a:solidFill>
                        </a:rPr>
                        <a:t>учащиеся</a:t>
                      </a:r>
                      <a:r>
                        <a:rPr dirty="0">
                          <a:solidFill>
                            <a:srgbClr val="000000"/>
                          </a:solidFill>
                        </a:rPr>
                        <a:t> 10-11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классов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9861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6/7p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JAgAA4gAAAGk1AADqBwAAAAAAACYAAAAIAAAAv78AAAAAAAA="/>
              </a:ext>
            </a:extLst>
          </p:cNvSpPr>
          <p:nvPr>
            <p:ph type="title" idx="4294967295"/>
          </p:nvPr>
        </p:nvSpPr>
        <p:spPr>
          <a:xfrm>
            <a:off x="0" y="14287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V </a:t>
            </a:r>
            <a:r>
              <a:rPr sz="2400" b="1" dirty="0" err="1">
                <a:solidFill>
                  <a:srgbClr val="002060"/>
                </a:solidFill>
              </a:rPr>
              <a:t>день</a:t>
            </a:r>
            <a:r>
              <a:rPr sz="2400" b="1" dirty="0">
                <a:solidFill>
                  <a:srgbClr val="002060"/>
                </a:solidFill>
              </a:rPr>
              <a:t> - 3 </a:t>
            </a:r>
            <a:r>
              <a:rPr sz="2400" b="1" dirty="0" err="1">
                <a:solidFill>
                  <a:srgbClr val="002060"/>
                </a:solidFill>
              </a:rPr>
              <a:t>марта</a:t>
            </a:r>
            <a:r>
              <a:rPr sz="2400" b="1" dirty="0">
                <a:solidFill>
                  <a:srgbClr val="002060"/>
                </a:solidFill>
              </a:rPr>
              <a:t> 2023г. </a:t>
            </a:r>
          </a:p>
          <a:p>
            <a:pPr algn="ctr">
              <a:spcBef>
                <a:spcPts val="0"/>
              </a:spcBef>
            </a:pPr>
            <a:r>
              <a:rPr sz="2400" b="1" dirty="0" err="1">
                <a:solidFill>
                  <a:srgbClr val="002060"/>
                </a:solidFill>
              </a:rPr>
              <a:t>Закрытие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недели</a:t>
            </a:r>
            <a:r>
              <a:rPr sz="2400" b="1" dirty="0">
                <a:solidFill>
                  <a:srgbClr val="002060"/>
                </a:solidFill>
              </a:rPr>
              <a:t>. ВЫСТАВКА РИСУНКОВ, НАГРАЖДЕНИЕ КОНКУРСОВ, РЕЗУЛЬТАТЫ ОЛИМПИАДЫ, КОНФЕРЕНЦИЯ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06707"/>
              </p:ext>
            </p:extLst>
          </p:nvPr>
        </p:nvGraphicFramePr>
        <p:xfrm>
          <a:off x="358775" y="1290320"/>
          <a:ext cx="8502015" cy="5010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25475"/>
                <a:gridCol w="4318635"/>
                <a:gridCol w="1856105"/>
                <a:gridCol w="1701800"/>
              </a:tblGrid>
              <a:tr h="4343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№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Наименование мероприятия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Форма проведения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Участники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434340"/>
                  </a:ext>
                </a:extLst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Выставка рисунков «Финансовый мир глазами детей».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выставка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2-4 классов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704215"/>
                  </a:ext>
                </a:extLst>
              </a:tr>
              <a:tr h="953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Результаты олимпиады школьников «ЭКОНОМ и К».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награждение победителей олимпиады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7 классов, учителя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953135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Результаты Конкурса стартап бизнес проектов учащихся.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награждение победителей конкурса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учащиеся, учителя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909320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Результаты олимпиады школьников Бизнес START 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награждение победителей олимпиады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 10 классов, учителя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90932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Конференция на тему «Финансово грамотный гражданин».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Конференция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учащиеся, учителя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437515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b="1" noProof="1" smtClean="0">
                          <a:solidFill>
                            <a:srgbClr val="FFFFFF"/>
                          </a:solidFill>
                        </a:rPr>
                        <a:t>6</a:t>
                      </a:r>
                      <a:endParaRPr lang="kk-KZ" sz="1400" b="1" noProof="1">
                        <a:solidFill>
                          <a:srgbClr val="FFFFFF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Сборник задании по финансовой грамотности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сборник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kk-KZ" sz="1400" noProof="1" smtClean="0">
                          <a:solidFill>
                            <a:srgbClr val="000000"/>
                          </a:solidFill>
                        </a:rPr>
                        <a:t>учащиеся, учителя</a:t>
                      </a:r>
                      <a:endParaRPr lang="kk-KZ" sz="1400" noProof="1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79531" type="min" val="6045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554</Words>
  <Application>Microsoft Office PowerPoint</Application>
  <PresentationFormat>Экран (4:3)</PresentationFormat>
  <Paragraphs>145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Неделя  финансовой грамотности  «МИР ФИНАНСОВ»  27 февраля- 3 марта 2023 года </vt:lpstr>
      <vt:lpstr>Неделя  финансовой грамотности  «МИР ФИНАНСОВ»  </vt:lpstr>
      <vt:lpstr>І день – 27 февраля 2023г.  ОТКРЫТИЕ НЕДЕЛИ ФИНАНСОВОЙ ГРАМОТНОСТИ</vt:lpstr>
      <vt:lpstr>ІІ день – 28 февраля 2023г.  ОЛИМПИАДЫ,КОНКУРСЫ, ВСТРЕЧИ, ЭКСКУРСИИ в ОО</vt:lpstr>
      <vt:lpstr>III день - 1 марта 2023г.  БЕСЕДЫ, ОБСУЖДЕНИЕ, ПРОСМОТР ФИЛЬМОВ</vt:lpstr>
      <vt:lpstr>IV день - 2 марта 2023г. ПОЗНАВАТЕЛЬНЫЕ, ДЕЛОВЫЕ И КВЕСТ ИГРЫ</vt:lpstr>
      <vt:lpstr>V день - 3 марта 2023г.  Закрытие недели. ВЫСТАВКА РИСУНКОВ, НАГРАЖДЕНИЕ КОНКУРСОВ, РЕЗУЛЬТАТЫ ОЛИМПИАДЫ, КОНФЕРЕНЦИЯ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subject/>
  <dc:creator>RePack by SPecialiST</dc:creator>
  <cp:keywords/>
  <dc:description/>
  <cp:lastModifiedBy>Каламкач</cp:lastModifiedBy>
  <cp:revision>15</cp:revision>
  <cp:lastPrinted>2020-08-25T03:25:56Z</cp:lastPrinted>
  <dcterms:created xsi:type="dcterms:W3CDTF">2018-01-10T10:54:50Z</dcterms:created>
  <dcterms:modified xsi:type="dcterms:W3CDTF">2023-02-16T04:43:29Z</dcterms:modified>
</cp:coreProperties>
</file>