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6" r:id="rId6"/>
    <p:sldId id="265" r:id="rId7"/>
    <p:sldId id="264" r:id="rId8"/>
    <p:sldId id="262" r:id="rId9"/>
    <p:sldId id="267" r:id="rId10"/>
    <p:sldId id="268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65758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1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4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3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2840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1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6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6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398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948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C77BE76-C0EF-4624-929C-FEF4A397A21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659E743-47B2-4ECD-A00C-E0F25D3475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25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ba.edu.kz/ru/globalc/7" TargetMode="External"/><Relationship Id="rId2" Type="http://schemas.openxmlformats.org/officeDocument/2006/relationships/hyperlink" Target="https://uba.edu.kz/qaz/globalc/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ba.edu.kz/ru/globalc/8" TargetMode="External"/><Relationship Id="rId2" Type="http://schemas.openxmlformats.org/officeDocument/2006/relationships/hyperlink" Target="https://uba.edu.kz/qaz/globalc/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232" y="246888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2023-2024 оқу жылында </a:t>
            </a:r>
            <a:br>
              <a:rPr lang="kk-KZ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kk-KZ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«Жаһандық құзыреттер» курсын оқытуды ұйымдастыру</a:t>
            </a:r>
            <a:br>
              <a:rPr lang="kk-KZ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kk-KZ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kk-KZ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kk-KZ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Организация обучения курса «Глобальные компетенции» в 2023-2024 учебном году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7968" y="214296"/>
            <a:ext cx="9279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  <a:cs typeface="Arial" pitchFamily="34" charset="0"/>
              </a:rPr>
              <a:t>КГКП «Учебно-методический центр развития </a:t>
            </a:r>
          </a:p>
          <a:p>
            <a:pPr algn="ctr"/>
            <a:r>
              <a:rPr lang="ru-RU" b="1" dirty="0">
                <a:latin typeface="Century Gothic" panose="020B0502020202020204" pitchFamily="34" charset="0"/>
                <a:cs typeface="Arial" pitchFamily="34" charset="0"/>
              </a:rPr>
              <a:t>образования Карагандинской области»</a:t>
            </a:r>
          </a:p>
        </p:txBody>
      </p:sp>
      <p:pic>
        <p:nvPicPr>
          <p:cNvPr id="4" name="Picture 2" descr="C:\Users\Айганым\Desktop\эмблема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11" y="391486"/>
            <a:ext cx="1233120" cy="4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2" y="391486"/>
            <a:ext cx="1408240" cy="5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354" y="2174630"/>
            <a:ext cx="5943600" cy="32297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жылдың қазан айында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«Жаһандық құзыреттер» курсының мұғалімдеріне арналған тәжірибе алмасуды ұйымдастыру мақсатында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онлайн платформа ашылады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октябре 2023 года откроется онлайн платформа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обмена опытом учителей курса «Глобальные компетенции»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>
          <a:xfrm>
            <a:off x="7785990" y="3569677"/>
            <a:ext cx="4243841" cy="308903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1282" r="7178" b="15043"/>
          <a:stretch/>
        </p:blipFill>
        <p:spPr>
          <a:xfrm>
            <a:off x="7785990" y="216877"/>
            <a:ext cx="4224859" cy="308903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02805" y="119115"/>
            <a:ext cx="5984149" cy="658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smtClean="0"/>
              <a:t>Курсты оқытуды әдістемелік қамтамасыз ету/ методическое обеспечение преподавания курса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12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815" y="132588"/>
            <a:ext cx="5751449" cy="1046988"/>
          </a:xfrm>
        </p:spPr>
        <p:txBody>
          <a:bodyPr>
            <a:normAutofit/>
          </a:bodyPr>
          <a:lstStyle/>
          <a:p>
            <a:r>
              <a:rPr lang="kk-KZ" sz="2000" b="1" dirty="0"/>
              <a:t>2023-2024 оқу жылында </a:t>
            </a:r>
            <a:r>
              <a:rPr lang="kk-KZ" sz="2000" b="1" dirty="0" smtClean="0"/>
              <a:t>оқу бағдарламалары/ </a:t>
            </a:r>
            <a:br>
              <a:rPr lang="kk-KZ" sz="2000" b="1" dirty="0" smtClean="0"/>
            </a:br>
            <a:r>
              <a:rPr lang="kk-KZ" sz="2000" b="1" dirty="0" smtClean="0"/>
              <a:t>В </a:t>
            </a:r>
            <a:r>
              <a:rPr lang="kk-KZ" sz="2000" b="1" dirty="0"/>
              <a:t>2023-2024 учебном году </a:t>
            </a:r>
            <a:r>
              <a:rPr lang="kk-KZ" sz="2000" b="1" dirty="0" smtClean="0"/>
              <a:t>учебные программы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215" y="1102170"/>
            <a:ext cx="5946648" cy="4351338"/>
          </a:xfrm>
        </p:spPr>
        <p:txBody>
          <a:bodyPr>
            <a:normAutofit fontScale="92500" lnSpcReduction="20000"/>
          </a:bodyPr>
          <a:lstStyle/>
          <a:p>
            <a:r>
              <a:rPr lang="kk-K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kk-K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Жаһандық құзыреттер» </a:t>
            </a:r>
            <a:r>
              <a:rPr lang="kk-K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курсы 5-9 сыныптарда </a:t>
            </a:r>
            <a:r>
              <a:rPr 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жылғы 21 қараша айының № 467 </a:t>
            </a:r>
            <a:r>
              <a:rPr 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бұйрығымен бекітілген </a:t>
            </a:r>
            <a:r>
              <a:rPr lang="kk-K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үлгілік оқу бағдарламасы </a:t>
            </a:r>
            <a:r>
              <a:rPr lang="kk-K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негізінде оқытылады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uba.edu.kz/qaz/globalc/7</a:t>
            </a:r>
            <a:r>
              <a:rPr lang="kk-K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kk-K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Курс «Глобальные компетенции» в 5-9 классах</a:t>
            </a:r>
            <a:r>
              <a:rPr lang="kk-K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будет преподаваться на основе </a:t>
            </a:r>
            <a:r>
              <a:rPr lang="kk-K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типовой учебной программы</a:t>
            </a:r>
            <a:r>
              <a:rPr lang="kk-K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k-K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утвержденной приказом МП РК </a:t>
            </a:r>
            <a:r>
              <a:rPr lang="kk-K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№ </a:t>
            </a:r>
            <a:r>
              <a:rPr 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467 от 21.11.2022г.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uba.edu.kz/ru/globalc/7</a:t>
            </a:r>
            <a:r>
              <a:rPr lang="kk-K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kk-K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k-K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kk-K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Жаһандық құзыреттер» курсы 10-11 сыныптарда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ҚР </a:t>
            </a:r>
            <a:r>
              <a:rPr 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Оқу-ағарту 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министрінің 2022 жылғы 16 қыркүйектегі №399 бұйрығымен бекітілген </a:t>
            </a:r>
            <a:r>
              <a:rPr lang="kk-K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үлгілік </a:t>
            </a:r>
            <a:r>
              <a:rPr lang="kk-K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оқу бағдарламасы 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негізінде оқытылады</a:t>
            </a:r>
          </a:p>
          <a:p>
            <a:r>
              <a:rPr lang="kk-K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Курс «</a:t>
            </a:r>
            <a:r>
              <a:rPr lang="kk-K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Глобальные компетенции» в 10-11 классах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будет преподаваться на основе </a:t>
            </a:r>
            <a:r>
              <a:rPr lang="kk-K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типовой учебной </a:t>
            </a:r>
            <a:r>
              <a:rPr lang="kk-K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программы</a:t>
            </a:r>
            <a:r>
              <a:rPr lang="kk-K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k-K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утвержденной приказом Министерства просвещения </a:t>
            </a:r>
            <a:r>
              <a:rPr lang="kk-K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399 от 19.09.2022г.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blob:https://web.whatsapp.com/0e03a6d8-bdc0-48a5-8908-359e025c65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7161202" y="174372"/>
            <a:ext cx="4634558" cy="3113214"/>
            <a:chOff x="6484546" y="160338"/>
            <a:chExt cx="4634558" cy="31132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4" t="6288" r="12557" b="22841"/>
            <a:stretch/>
          </p:blipFill>
          <p:spPr>
            <a:xfrm>
              <a:off x="6484546" y="160338"/>
              <a:ext cx="4634558" cy="3113214"/>
            </a:xfrm>
            <a:prstGeom prst="rect">
              <a:avLst/>
            </a:prstGeom>
          </p:spPr>
        </p:pic>
        <p:cxnSp>
          <p:nvCxnSpPr>
            <p:cNvPr id="8" name="Прямая со стрелкой 7"/>
            <p:cNvCxnSpPr/>
            <p:nvPr/>
          </p:nvCxnSpPr>
          <p:spPr>
            <a:xfrm>
              <a:off x="8074152" y="457200"/>
              <a:ext cx="36576" cy="1261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7161202" y="3511407"/>
            <a:ext cx="4634558" cy="2802636"/>
            <a:chOff x="6484546" y="3342926"/>
            <a:chExt cx="4634558" cy="280263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" t="4527" r="25067" b="38615"/>
            <a:stretch/>
          </p:blipFill>
          <p:spPr>
            <a:xfrm>
              <a:off x="6484546" y="3342926"/>
              <a:ext cx="4634558" cy="2802636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>
              <a:off x="8290560" y="3599688"/>
              <a:ext cx="27432" cy="13167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765143" y="5535804"/>
            <a:ext cx="6086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Bilimal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электрондық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журналында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2022 жылғы ҮОБ бойынша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жасалған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КТЖ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жүктелу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керек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электронном журнале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Bilimal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должен вводится КТП на основе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ТУП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2022 года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408" y="350235"/>
            <a:ext cx="5175504" cy="368227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«Жаһандық құзыреттер» курсы бойынша оқу жүктемесінің көлемі: </a:t>
            </a:r>
            <a:endParaRPr lang="kk-KZ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5-сыныпта-аптасына 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0,5 сағат, оқу жылында </a:t>
            </a:r>
            <a:r>
              <a:rPr lang="kk-KZ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сағат;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6-сыныпта-аптасына 0,5 сағат, оқу жылында </a:t>
            </a:r>
            <a:r>
              <a:rPr lang="kk-KZ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сағат; </a:t>
            </a:r>
            <a:endParaRPr lang="kk-KZ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7-сыныпта-аптасына 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0,5 сағат, оқу жылында </a:t>
            </a:r>
            <a:r>
              <a:rPr lang="kk-KZ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сағат; </a:t>
            </a:r>
            <a:endParaRPr lang="kk-KZ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8-сыныпта-аптасына 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0,5 сағат, оқу жылында </a:t>
            </a:r>
            <a:r>
              <a:rPr lang="kk-KZ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сағат; </a:t>
            </a:r>
            <a:endParaRPr lang="kk-KZ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9-сыныпта-аптасына </a:t>
            </a:r>
            <a:r>
              <a:rPr lang="kk-K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сағат, оқу жылында </a:t>
            </a:r>
            <a:r>
              <a:rPr lang="kk-KZ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 сағат.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600" dirty="0"/>
              <a:t>10-сыныпта-аптасына 1 сағат, оқу жылында 34 сағат;</a:t>
            </a:r>
            <a:endParaRPr lang="ru-RU" sz="16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1600" dirty="0"/>
              <a:t>11-сыныпта-аптасына 1 сағат, оқу жылында 34 сағат;</a:t>
            </a: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68431" y="478251"/>
            <a:ext cx="5255929" cy="5902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Объем учебной нагрузки по курсу «Глобальные компетенции» составляет: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5 классе - 0,5 часа в неделю, 17 часов в учебном году;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6 классе - 0,5 часа в неделю, 17 часов в учебном году;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7 классе - 0,5 часа в неделю, 17 часов в учебном году;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8 классе - 0,5 часа в неделю, 17 часов в учебном году;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9 классе - 1 час в неделю, 34 часа в учебном году.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в 10 классе - 1 час в неделю, 34 часа в учебном году;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в 11 классе - 1 час в неделю, 34 часа в учебном году;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6856" y="3676159"/>
            <a:ext cx="9190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«Жаһандық құзыреттер» курсы </a:t>
            </a:r>
            <a:r>
              <a:rPr lang="kk-KZ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бойынша сабақтар сабақ кестесіне қойылады, себебі ол міндетті вариативті курс!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Занятия по курсу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«Глобальные компетенции»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ставятся в расписание уроков, в связи с тем, что это обязательный вариативный курс!</a:t>
            </a:r>
            <a:endParaRPr lang="kk-KZ" dirty="0" smtClean="0">
              <a:solidFill>
                <a:srgbClr val="FF0000"/>
              </a:solidFill>
            </a:endParaRPr>
          </a:p>
          <a:p>
            <a:endParaRPr lang="kk-KZ" dirty="0" smtClean="0">
              <a:solidFill>
                <a:srgbClr val="FF0000"/>
              </a:solidFill>
            </a:endParaRPr>
          </a:p>
          <a:p>
            <a:endParaRPr lang="kk-KZ" dirty="0">
              <a:solidFill>
                <a:srgbClr val="FF0000"/>
              </a:solidFill>
            </a:endParaRPr>
          </a:p>
          <a:p>
            <a:endParaRPr lang="kk-KZ" dirty="0">
              <a:solidFill>
                <a:srgbClr val="FF0000"/>
              </a:solidFill>
            </a:endParaRPr>
          </a:p>
          <a:p>
            <a:r>
              <a:rPr lang="kk-KZ" dirty="0" smtClean="0">
                <a:solidFill>
                  <a:srgbClr val="FF0000"/>
                </a:solidFill>
              </a:rPr>
              <a:t>Сыныптардағы сағат саны, вариативті бөлімде бар сағат санына байланысты! Количество часов по классам связано с наличием часов в вариативном компоненте!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" y="301752"/>
            <a:ext cx="11283696" cy="822960"/>
          </a:xfrm>
        </p:spPr>
        <p:txBody>
          <a:bodyPr>
            <a:normAutofit fontScale="90000"/>
          </a:bodyPr>
          <a:lstStyle/>
          <a:p>
            <a:pPr lvl="0" algn="ctr"/>
            <a:r>
              <a:rPr lang="kk-KZ" sz="2000" b="1" dirty="0"/>
              <a:t>Курс бағдарламасы білім алушылардың жас ерекшеліктерін ескере отырып әзірленген алты бөлімнен </a:t>
            </a:r>
            <a:r>
              <a:rPr lang="kk-KZ" sz="2000" b="1" dirty="0" smtClean="0"/>
              <a:t>тұрады.</a:t>
            </a:r>
            <a:br>
              <a:rPr lang="kk-KZ" sz="2000" b="1" dirty="0" smtClean="0"/>
            </a:br>
            <a:r>
              <a:rPr lang="ru-RU" sz="2000" dirty="0"/>
              <a:t>Программа курса включает шесть </a:t>
            </a:r>
            <a:r>
              <a:rPr lang="ru-RU" sz="2000" dirty="0" smtClean="0"/>
              <a:t>разделов, </a:t>
            </a:r>
            <a:r>
              <a:rPr lang="ru-RU" sz="2000" dirty="0"/>
              <a:t>разработанных с учётом возрастных особенностей обучающихся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23565"/>
              </p:ext>
            </p:extLst>
          </p:nvPr>
        </p:nvGraphicFramePr>
        <p:xfrm>
          <a:off x="498564" y="1124712"/>
          <a:ext cx="11251472" cy="51297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6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65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5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5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65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9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2022ж. – 36 сағат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2023ж. – 34 сағат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Бөлімдер / разделы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«Этика және әдеп»/ </a:t>
                      </a:r>
                    </a:p>
                    <a:p>
                      <a:r>
                        <a:rPr lang="ru-RU" sz="1800" dirty="0" smtClean="0"/>
                        <a:t>«Этика и этикет»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«Азаматтық және патриотизм» / </a:t>
                      </a:r>
                    </a:p>
                    <a:p>
                      <a:r>
                        <a:rPr lang="ru-RU" sz="1800" dirty="0" smtClean="0"/>
                        <a:t>«Гражданственность и патриотизм»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«Медиасауаттылық және қаржылық сауаттылық» / </a:t>
                      </a:r>
                      <a:r>
                        <a:rPr lang="ru-RU" sz="1800" dirty="0" smtClean="0"/>
                        <a:t>«Медиаграмотность и финансовая грамотность»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«Өмір сүру қауіпсіздігі» / </a:t>
                      </a:r>
                    </a:p>
                    <a:p>
                      <a:r>
                        <a:rPr lang="ru-RU" sz="1800" dirty="0" smtClean="0"/>
                        <a:t>«Безопасность жизнедеятельности»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«Экологиялық мәдениет» / </a:t>
                      </a:r>
                    </a:p>
                    <a:p>
                      <a:r>
                        <a:rPr lang="ru-RU" sz="1800" dirty="0" smtClean="0"/>
                        <a:t>«Экологическая культура»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«Зайырлылық және дінтану негіздері» (9-сынып) / </a:t>
                      </a:r>
                      <a:r>
                        <a:rPr lang="ru-RU" sz="1800" dirty="0" smtClean="0"/>
                        <a:t>«Светскость и основы религиоведения» (9 класс)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56716" y="6339685"/>
            <a:ext cx="9902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Bilimal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электрондық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журналында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тіркелетін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бағалау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жүргізілмейді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Оценивание,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фиксируемое в электронном журнале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Bilimal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проводится.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" y="301752"/>
            <a:ext cx="11283696" cy="822960"/>
          </a:xfrm>
        </p:spPr>
        <p:txBody>
          <a:bodyPr>
            <a:normAutofit fontScale="90000"/>
          </a:bodyPr>
          <a:lstStyle/>
          <a:p>
            <a:pPr lvl="0" algn="ctr"/>
            <a:r>
              <a:rPr lang="kk-KZ" sz="2000" b="1" dirty="0"/>
              <a:t>Курс бағдарламасы білім алушылардың жас ерекшеліктерін ескере отырып әзірленген алты бөлімнен </a:t>
            </a:r>
            <a:r>
              <a:rPr lang="kk-KZ" sz="2000" b="1" dirty="0" smtClean="0"/>
              <a:t>тұрады.</a:t>
            </a:r>
            <a:br>
              <a:rPr lang="kk-KZ" sz="2000" b="1" dirty="0" smtClean="0"/>
            </a:br>
            <a:r>
              <a:rPr lang="ru-RU" sz="2000" dirty="0"/>
              <a:t>Программа курса включает шесть </a:t>
            </a:r>
            <a:r>
              <a:rPr lang="ru-RU" sz="2000" dirty="0" smtClean="0"/>
              <a:t>разделов, </a:t>
            </a:r>
            <a:r>
              <a:rPr lang="ru-RU" sz="2000" dirty="0"/>
              <a:t>разработанных с учётом возрастных особенностей обучающихся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511957"/>
              </p:ext>
            </p:extLst>
          </p:nvPr>
        </p:nvGraphicFramePr>
        <p:xfrm>
          <a:off x="498564" y="1124712"/>
          <a:ext cx="11447252" cy="55433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72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3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2022 ж.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36 сағат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2023 ж.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34 сағат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04">
                <a:tc gridSpan="3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10 сынып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Жаһандық</a:t>
                      </a:r>
                      <a:r>
                        <a:rPr lang="ru-RU" sz="1600" b="1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құзыреттер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Глобальные компетенции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33575" algn="l"/>
                        </a:tabLs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Жергілікті, жаһандық және мәдени маңызы мәселелерді  </a:t>
                      </a:r>
                      <a:r>
                        <a:rPr lang="kk-KZ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зерттеу</a:t>
                      </a:r>
                      <a:r>
                        <a:rPr lang="kk-K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Изучение некоторых вопросов местного, глобального  и культурного значения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Әртүрлі</a:t>
                      </a:r>
                      <a:r>
                        <a:rPr lang="kk-KZ" sz="16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дүниетанымдар</a:t>
                      </a:r>
                      <a:r>
                        <a:rPr lang="kk-KZ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мен</a:t>
                      </a:r>
                      <a:r>
                        <a:rPr lang="kk-KZ" sz="1600" b="1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көзқарастарды</a:t>
                      </a:r>
                      <a:r>
                        <a:rPr lang="kk-KZ" sz="1600" b="1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түсіну</a:t>
                      </a:r>
                      <a:r>
                        <a:rPr lang="kk-KZ" sz="16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және </a:t>
                      </a:r>
                      <a:r>
                        <a:rPr lang="ru-RU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құрметтеу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Понимание и уважение различных мировоззрений и точек зрения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pPr marL="66675" algn="just"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Мәдениеттер</a:t>
                      </a:r>
                      <a:r>
                        <a:rPr lang="kk-KZ" sz="1600" b="1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арасындағы</a:t>
                      </a:r>
                      <a:r>
                        <a:rPr lang="kk-KZ" sz="16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ашық</a:t>
                      </a:r>
                      <a:r>
                        <a:rPr lang="kk-KZ" sz="1600" b="1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және</a:t>
                      </a:r>
                      <a:r>
                        <a:rPr lang="kk-KZ" sz="16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тиімді</a:t>
                      </a:r>
                      <a:r>
                        <a:rPr lang="kk-KZ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өзара</a:t>
                      </a:r>
                      <a:r>
                        <a:rPr lang="kk-KZ" sz="16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іс-қимылға </a:t>
                      </a:r>
                      <a:r>
                        <a:rPr lang="kk-KZ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қатысу</a:t>
                      </a:r>
                      <a:r>
                        <a:rPr lang="kk-K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Участие в открытом и эффективном взаимодействии между культурами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Ұжымдық</a:t>
                      </a:r>
                      <a:r>
                        <a:rPr lang="kk-KZ" sz="1600" b="1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игілікке</a:t>
                      </a:r>
                      <a:r>
                        <a:rPr lang="kk-KZ" sz="16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жәрдемдесу</a:t>
                      </a:r>
                      <a:r>
                        <a:rPr lang="kk-KZ" sz="16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және</a:t>
                      </a:r>
                      <a:r>
                        <a:rPr lang="kk-KZ" sz="1600" b="1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тұрақты</a:t>
                      </a:r>
                      <a:r>
                        <a:rPr lang="kk-KZ" sz="1600" b="1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даму</a:t>
                      </a:r>
                      <a:r>
                        <a:rPr lang="kk-K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Содействие коллективному благополучию и устойчивому развитию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сынып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Кәсіпкерлік</a:t>
                      </a:r>
                      <a:r>
                        <a:rPr lang="ru-RU" sz="16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және бизнес </a:t>
                      </a:r>
                      <a:r>
                        <a:rPr lang="ru-RU" sz="1600" b="1" dirty="0" err="1" smtClean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негіздері</a:t>
                      </a:r>
                      <a:r>
                        <a:rPr lang="ru-RU" sz="1600" dirty="0" smtClean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Основы предпринимательства и бизнеса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Бөлімдер бойынша сағат бөлінбеген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Қаржылық</a:t>
                      </a:r>
                      <a:r>
                        <a:rPr lang="ru-RU" sz="16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сауаттылық</a:t>
                      </a:r>
                      <a:r>
                        <a:rPr lang="ru-RU" sz="16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Финансовая грамотность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Часы не распределены по разделам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0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" y="301752"/>
            <a:ext cx="11283696" cy="822960"/>
          </a:xfrm>
        </p:spPr>
        <p:txBody>
          <a:bodyPr>
            <a:normAutofit fontScale="90000"/>
          </a:bodyPr>
          <a:lstStyle/>
          <a:p>
            <a:pPr lvl="0" algn="ctr"/>
            <a:r>
              <a:rPr lang="kk-KZ" sz="2000" b="1" dirty="0"/>
              <a:t>Курс бағдарламасы білім алушылардың жас ерекшеліктерін ескере отырып әзірленген алты бөлімнен </a:t>
            </a:r>
            <a:r>
              <a:rPr lang="kk-KZ" sz="2000" b="1" dirty="0" smtClean="0"/>
              <a:t>тұрады.</a:t>
            </a:r>
            <a:br>
              <a:rPr lang="kk-KZ" sz="2000" b="1" dirty="0" smtClean="0"/>
            </a:br>
            <a:r>
              <a:rPr lang="ru-RU" sz="2000" dirty="0"/>
              <a:t>Программа курса включает шесть </a:t>
            </a:r>
            <a:r>
              <a:rPr lang="ru-RU" sz="2000" dirty="0" smtClean="0"/>
              <a:t>разделов, </a:t>
            </a:r>
            <a:r>
              <a:rPr lang="ru-RU" sz="2000" dirty="0"/>
              <a:t>разработанных с учётом возрастных особенностей обучающихся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30397"/>
              </p:ext>
            </p:extLst>
          </p:nvPr>
        </p:nvGraphicFramePr>
        <p:xfrm>
          <a:off x="498564" y="1124712"/>
          <a:ext cx="11235944" cy="448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081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Бөлімдер / разделы </a:t>
                      </a:r>
                      <a:endParaRPr lang="ru-RU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Кімдер оқытады / кто преподает</a:t>
                      </a:r>
                      <a:endParaRPr lang="ru-RU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404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«Этика және әдеп»/ </a:t>
                      </a:r>
                    </a:p>
                    <a:p>
                      <a:r>
                        <a:rPr lang="ru-RU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«Этика и этикет» </a:t>
                      </a:r>
                    </a:p>
                    <a:p>
                      <a:endParaRPr lang="ru-RU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«Өрлеу» БАҰО» КММ-нің «Жаһандық құзыреттер» білім беру бағдарламасы бойынша оқу курсынан өткен барлық мұғалімдер жүргізе алады</a:t>
                      </a:r>
                      <a:r>
                        <a:rPr lang="kk-KZ" sz="1800" kern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Могут вести все педагоги, прошедшие курсовую подготовку по образовательной программе «Глобальные компетенции» НЦППК «</a:t>
                      </a:r>
                      <a:r>
                        <a:rPr lang="ru-RU" sz="1800" kern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Өрлеу</a:t>
                      </a:r>
                      <a:r>
                        <a:rPr lang="ru-RU" sz="18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». 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«Азаматтық және патриотизм» / </a:t>
                      </a:r>
                    </a:p>
                    <a:p>
                      <a:r>
                        <a:rPr lang="ru-RU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«Гражданственность и патриотизм» </a:t>
                      </a:r>
                      <a:endParaRPr lang="ru-RU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«Медиасауаттылық және қаржылық сауаттылық» / 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«Медиаграмотность и финансовая грамотность» </a:t>
                      </a:r>
                      <a:endParaRPr lang="ru-RU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«Өмір сүру қауіпсіздігі» / </a:t>
                      </a:r>
                    </a:p>
                    <a:p>
                      <a:r>
                        <a:rPr lang="ru-RU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«Безопасность жизнедеятельности» </a:t>
                      </a:r>
                      <a:endParaRPr lang="ru-RU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«Экологиялық мәдениет» / </a:t>
                      </a:r>
                    </a:p>
                    <a:p>
                      <a:r>
                        <a:rPr lang="ru-RU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«Экологическая культура» </a:t>
                      </a:r>
                      <a:endParaRPr lang="ru-RU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«Зайырлылық және дінтану негіздері» (9-сынып) / 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«Светскость и основы религиоведения» (9 класс) </a:t>
                      </a:r>
                      <a:endParaRPr lang="ru-RU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Тарих пәні мұғалімдері/ учителя истории</a:t>
                      </a:r>
                      <a:endParaRPr lang="ru-RU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56716" y="5928205"/>
            <a:ext cx="9902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Bilimal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электрондық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журналында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тіркелетін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бағалау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жүргізілмейді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Оценивание,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фиксируемое в электронном журнале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Bilimal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проводится.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0"/>
            <a:ext cx="11942064" cy="1124712"/>
          </a:xfrm>
        </p:spPr>
        <p:txBody>
          <a:bodyPr>
            <a:normAutofit fontScale="90000"/>
          </a:bodyPr>
          <a:lstStyle/>
          <a:p>
            <a:pPr lvl="0" algn="ctr"/>
            <a:r>
              <a:rPr lang="kk-KZ" sz="2000" b="1" dirty="0"/>
              <a:t>Курс бағдарламасы білім алушылардың жас ерекшеліктерін ескере отырып әзірленген алты бөлімнен </a:t>
            </a:r>
            <a:r>
              <a:rPr lang="kk-KZ" sz="2000" b="1" dirty="0" smtClean="0"/>
              <a:t>тұрады.</a:t>
            </a:r>
            <a:br>
              <a:rPr lang="kk-KZ" sz="2000" b="1" dirty="0" smtClean="0"/>
            </a:br>
            <a:r>
              <a:rPr lang="ru-RU" sz="2000" dirty="0"/>
              <a:t>Программа курса включает шесть </a:t>
            </a:r>
            <a:r>
              <a:rPr lang="ru-RU" sz="2000" dirty="0" smtClean="0"/>
              <a:t>разделов, </a:t>
            </a:r>
            <a:r>
              <a:rPr lang="ru-RU" sz="2000" dirty="0"/>
              <a:t>разработанных с учётом возрастных особенностей обучающихся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59154"/>
              </p:ext>
            </p:extLst>
          </p:nvPr>
        </p:nvGraphicFramePr>
        <p:xfrm>
          <a:off x="525996" y="1234440"/>
          <a:ext cx="11235944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1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081">
                <a:tc>
                  <a:txBody>
                    <a:bodyPr/>
                    <a:lstStyle/>
                    <a:p>
                      <a:r>
                        <a:rPr lang="kk-KZ" dirty="0" smtClean="0"/>
                        <a:t>Сыныптар /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Кімдер оқытады / кто преподает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10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kern="1200" dirty="0" smtClean="0">
                          <a:effectLst/>
                        </a:rPr>
                        <a:t>«Өрлеу» БАҰО» КММ-нің «Жаһандық құзыреттер» білім беру бағдарламасы бойынша оқу курсынан өткен барлық мұғалімдер жүргізе алады</a:t>
                      </a:r>
                      <a:r>
                        <a:rPr lang="kk-KZ" sz="1800" kern="1200" baseline="0" dirty="0" smtClean="0">
                          <a:effectLst/>
                        </a:rPr>
                        <a:t> /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Могут вести все педагоги, прошедшие курсовую подготовку по образовательной программе «Глобальные компетенции» НЦППК «</a:t>
                      </a:r>
                      <a:r>
                        <a:rPr lang="ru-RU" sz="1800" kern="1200" dirty="0" err="1" smtClean="0">
                          <a:effectLst/>
                        </a:rPr>
                        <a:t>Өрлеу</a:t>
                      </a:r>
                      <a:r>
                        <a:rPr lang="ru-RU" sz="1800" kern="1200" dirty="0" smtClean="0">
                          <a:effectLst/>
                        </a:rPr>
                        <a:t>». 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11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«Кәсіпкерлік және бизнес негіздері» бойынша сертификатталған мұғалім</a:t>
                      </a:r>
                    </a:p>
                    <a:p>
                      <a:r>
                        <a:rPr lang="kk-KZ" b="1" dirty="0" smtClean="0">
                          <a:solidFill>
                            <a:srgbClr val="FF0000"/>
                          </a:solidFill>
                        </a:rPr>
                        <a:t>Сертифицированный</a:t>
                      </a:r>
                      <a:r>
                        <a:rPr lang="kk-KZ" b="1" baseline="0" dirty="0" smtClean="0">
                          <a:solidFill>
                            <a:srgbClr val="FF0000"/>
                          </a:solidFill>
                        </a:rPr>
                        <a:t> учитель по курсу «Основы предпринимательства и бизнеса»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65276" y="5160109"/>
            <a:ext cx="9902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Bilimal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электрондық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журналында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тіркелетін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бағалау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жүргізілмейді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Оценивание,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фиксируемое в электронном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журнале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Bilimal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проводится.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282" y="95669"/>
            <a:ext cx="11862216" cy="658191"/>
          </a:xfrm>
        </p:spPr>
        <p:txBody>
          <a:bodyPr>
            <a:normAutofit/>
          </a:bodyPr>
          <a:lstStyle/>
          <a:p>
            <a:pPr lvl="0"/>
            <a:r>
              <a:rPr lang="kk-KZ" sz="2000" dirty="0" smtClean="0"/>
              <a:t>Курсты оқытуды әдістемелік қамтамасыз ету/ методическое обеспечение преподавания курса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41832" y="5093208"/>
            <a:ext cx="10840702" cy="16592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 педагог үлгілік оқу бағдарламасына сәйкес, күнтізбелік-тақырыптық жоспарын жасайды және соның негізінде курсты жүргізеді. </a:t>
            </a:r>
            <a:r>
              <a:rPr lang="kk-KZ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Күнтізбелік-тақырыптық жоспарын жасау кезінде, қажет жағдайда, бағдарлама тақырыптары мен оқу мақсаттарына 20-25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kk-KZ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өзгеріс енгізеді. </a:t>
            </a:r>
          </a:p>
          <a:p>
            <a:pPr marL="0" indent="0" algn="ctr">
              <a:buNone/>
            </a:pPr>
            <a:r>
              <a:rPr lang="kk-KZ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Каждый педагог ведет курс на основе календарно-тематического плана, разработанного в соответствии с типовой учебной программой. </a:t>
            </a:r>
            <a:r>
              <a:rPr lang="kk-KZ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составлении </a:t>
            </a:r>
            <a:r>
              <a:rPr lang="kk-KZ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календарно-тематического </a:t>
            </a:r>
            <a:r>
              <a:rPr lang="kk-KZ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плана, при необходимости, вносит изменения на 20-25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kk-KZ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темы и цели обучения программы.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57200" y="985248"/>
            <a:ext cx="4910328" cy="3449592"/>
            <a:chOff x="5458968" y="1021824"/>
            <a:chExt cx="4507992" cy="2741913"/>
          </a:xfrm>
        </p:grpSpPr>
        <p:pic>
          <p:nvPicPr>
            <p:cNvPr id="5" name="Рисунок 4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968" y="1021824"/>
              <a:ext cx="4507992" cy="2741913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5637276" y="2157984"/>
              <a:ext cx="42976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669280" y="2301240"/>
              <a:ext cx="42976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669280" y="2618232"/>
              <a:ext cx="42976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6333910" y="985248"/>
            <a:ext cx="5448624" cy="3449592"/>
            <a:chOff x="6333910" y="985248"/>
            <a:chExt cx="5448624" cy="3449592"/>
          </a:xfrm>
        </p:grpSpPr>
        <p:pic>
          <p:nvPicPr>
            <p:cNvPr id="12" name="Рисунок 11" descr="Вырезка экрана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910" y="985248"/>
              <a:ext cx="5448624" cy="3449592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858000" y="2386328"/>
              <a:ext cx="4832494" cy="1033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391656" y="2578608"/>
              <a:ext cx="5298838" cy="490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10528" y="2774052"/>
              <a:ext cx="521665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52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354" y="2174630"/>
            <a:ext cx="5943600" cy="32297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Академия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сайтында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педагогтерге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арналған 5-9, 10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сыныптар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бойынша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нұсқаулық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жүктелген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uba.edu.kz/qaz/globalc/8</a:t>
            </a:r>
            <a:r>
              <a:rPr lang="kk-K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сайте Академии размещены руководства для педагогов по курсу «Глобальные компетенции» по 5-9, 10 классам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uba.edu.kz/ru/globalc/8</a:t>
            </a:r>
            <a:r>
              <a:rPr lang="kk-K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2805" y="119115"/>
            <a:ext cx="5984149" cy="658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smtClean="0"/>
              <a:t>Курсты оқытуды әдістемелік қамтамасыз ету/ методическое обеспечение преподавания курса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" r="7692" b="37607"/>
          <a:stretch/>
        </p:blipFill>
        <p:spPr>
          <a:xfrm>
            <a:off x="6986954" y="3644448"/>
            <a:ext cx="5011537" cy="2310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 b="21538"/>
          <a:stretch/>
        </p:blipFill>
        <p:spPr>
          <a:xfrm>
            <a:off x="7020339" y="553717"/>
            <a:ext cx="4978152" cy="25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1116</Words>
  <Application>Microsoft Office PowerPoint</Application>
  <PresentationFormat>Широкоэкранный</PresentationFormat>
  <Paragraphs>175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Constantia</vt:lpstr>
      <vt:lpstr>Franklin Gothic Book</vt:lpstr>
      <vt:lpstr>Times New Roman</vt:lpstr>
      <vt:lpstr>Crop</vt:lpstr>
      <vt:lpstr>2023-2024 оқу жылында  «Жаһандық құзыреттер» курсын оқытуды ұйымдастыру  Организация обучения курса «Глобальные компетенции» в 2023-2024 учебном году</vt:lpstr>
      <vt:lpstr>2023-2024 оқу жылында оқу бағдарламалары/  В 2023-2024 учебном году учебные программы</vt:lpstr>
      <vt:lpstr>Презентация PowerPoint</vt:lpstr>
      <vt:lpstr>Курс бағдарламасы білім алушылардың жас ерекшеліктерін ескере отырып әзірленген алты бөлімнен тұрады. Программа курса включает шесть разделов, разработанных с учётом возрастных особенностей обучающихся.</vt:lpstr>
      <vt:lpstr>Курс бағдарламасы білім алушылардың жас ерекшеліктерін ескере отырып әзірленген алты бөлімнен тұрады. Программа курса включает шесть разделов, разработанных с учётом возрастных особенностей обучающихся.</vt:lpstr>
      <vt:lpstr>Курс бағдарламасы білім алушылардың жас ерекшеліктерін ескере отырып әзірленген алты бөлімнен тұрады. Программа курса включает шесть разделов, разработанных с учётом возрастных особенностей обучающихся.</vt:lpstr>
      <vt:lpstr>Курс бағдарламасы білім алушылардың жас ерекшеліктерін ескере отырып әзірленген алты бөлімнен тұрады. Программа курса включает шесть разделов, разработанных с учётом возрастных особенностей обучающихся.</vt:lpstr>
      <vt:lpstr>Курсты оқытуды әдістемелік қамтамасыз ету/ методическое обеспечение преподавания курса</vt:lpstr>
      <vt:lpstr>Академия сайтында педагогтерге арналған 5-9, 10 сыныптар бойынша нұсқаулық жүктелген. https://uba.edu.kz/qaz/globalc/8   На сайте Академии размещены руководства для педагогов по курсу «Глобальные компетенции» по 5-9, 10 классам https://uba.edu.kz/ru/globalc/8 </vt:lpstr>
      <vt:lpstr>2023 жылдың қазан айында «Жаһандық құзыреттер» курсының мұғалімдеріне арналған тәжірибе алмасуды ұйымдастыру мақсатында онлайн платформа ашылады.  В октябре 2023 года откроется онлайн платформа для обмена опытом учителей курса «Глобальные компетенции»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2023-2024 оқу жылында «Жаһандық құзыреттер» курсын оқыту</dc:title>
  <dc:creator>User-Nao</dc:creator>
  <cp:lastModifiedBy>User</cp:lastModifiedBy>
  <cp:revision>52</cp:revision>
  <cp:lastPrinted>2023-09-12T08:00:13Z</cp:lastPrinted>
  <dcterms:created xsi:type="dcterms:W3CDTF">2023-09-01T05:57:41Z</dcterms:created>
  <dcterms:modified xsi:type="dcterms:W3CDTF">2023-09-12T12:34:34Z</dcterms:modified>
</cp:coreProperties>
</file>