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58" r:id="rId3"/>
    <p:sldId id="262" r:id="rId4"/>
    <p:sldId id="267" r:id="rId5"/>
    <p:sldId id="263" r:id="rId6"/>
    <p:sldId id="278" r:id="rId7"/>
    <p:sldId id="277" r:id="rId8"/>
    <p:sldId id="276" r:id="rId9"/>
    <p:sldId id="287" r:id="rId10"/>
    <p:sldId id="275" r:id="rId11"/>
    <p:sldId id="280" r:id="rId12"/>
    <p:sldId id="286" r:id="rId13"/>
    <p:sldId id="273" r:id="rId14"/>
    <p:sldId id="289" r:id="rId15"/>
    <p:sldId id="288" r:id="rId16"/>
    <p:sldId id="284" r:id="rId17"/>
    <p:sldId id="282" r:id="rId18"/>
    <p:sldId id="283" r:id="rId19"/>
    <p:sldId id="256"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140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12.10.2023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12.10.2023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12.10.2023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12.10.2023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12.10.2023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12.10.2023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12.10.2023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12.10.2023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12.10.2023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12.10.2023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12.10.2023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12.10.2023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6037"/>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96856" y="620688"/>
            <a:ext cx="3542957" cy="430887"/>
          </a:xfrm>
          <a:prstGeom prst="rect">
            <a:avLst/>
          </a:prstGeom>
          <a:noFill/>
        </p:spPr>
        <p:txBody>
          <a:bodyPr wrap="none" rtlCol="0">
            <a:spAutoFit/>
          </a:bodyPr>
          <a:lstStyle/>
          <a:p>
            <a:pPr algn="ctr"/>
            <a:r>
              <a:rPr lang="kk-KZ" sz="1100" b="1" i="1" dirty="0">
                <a:solidFill>
                  <a:srgbClr val="0000FF"/>
                </a:solidFill>
                <a:latin typeface="Times New Roman" pitchFamily="18" charset="0"/>
                <a:cs typeface="Times New Roman" pitchFamily="18" charset="0"/>
              </a:rPr>
              <a:t>ҚАРАҒАНДЫ ҚАЛАСЫ</a:t>
            </a:r>
          </a:p>
          <a:p>
            <a:pPr algn="ctr"/>
            <a:r>
              <a:rPr lang="kk-KZ" sz="1100" b="1" i="1" dirty="0">
                <a:solidFill>
                  <a:srgbClr val="0000FF"/>
                </a:solidFill>
                <a:latin typeface="Times New Roman" pitchFamily="18" charset="0"/>
                <a:cs typeface="Times New Roman" pitchFamily="18" charset="0"/>
              </a:rPr>
              <a:t>«ЖҰМАБЕК ТӘШЕНЕВ АТЫНДАҒЫ ЖББМ» КММ</a:t>
            </a:r>
            <a:endParaRPr lang="ru-RU" sz="1100" b="1" i="1" dirty="0">
              <a:solidFill>
                <a:srgbClr val="0000FF"/>
              </a:solidFill>
              <a:latin typeface="Times New Roman" pitchFamily="18" charset="0"/>
              <a:cs typeface="Times New Roman" pitchFamily="18" charset="0"/>
            </a:endParaRPr>
          </a:p>
        </p:txBody>
      </p:sp>
      <p:sp>
        <p:nvSpPr>
          <p:cNvPr id="4" name="TextBox 3"/>
          <p:cNvSpPr txBox="1"/>
          <p:nvPr/>
        </p:nvSpPr>
        <p:spPr>
          <a:xfrm>
            <a:off x="3831973" y="5013176"/>
            <a:ext cx="3743204" cy="1015663"/>
          </a:xfrm>
          <a:prstGeom prst="rect">
            <a:avLst/>
          </a:prstGeom>
          <a:noFill/>
        </p:spPr>
        <p:txBody>
          <a:bodyPr wrap="none" rtlCol="0">
            <a:spAutoFit/>
          </a:bodyPr>
          <a:lstStyle/>
          <a:p>
            <a:r>
              <a:rPr lang="kk-KZ" sz="2000" b="1" i="1" dirty="0">
                <a:solidFill>
                  <a:srgbClr val="0000FF"/>
                </a:solidFill>
                <a:latin typeface="Times New Roman" pitchFamily="18" charset="0"/>
                <a:cs typeface="Times New Roman" pitchFamily="18" charset="0"/>
              </a:rPr>
              <a:t>Бастауыш сынып мұғалімдері:</a:t>
            </a:r>
          </a:p>
          <a:p>
            <a:r>
              <a:rPr lang="kk-KZ" sz="2000" b="1" i="1" dirty="0">
                <a:solidFill>
                  <a:srgbClr val="0000FF"/>
                </a:solidFill>
                <a:latin typeface="Times New Roman" pitchFamily="18" charset="0"/>
                <a:cs typeface="Times New Roman" pitchFamily="18" charset="0"/>
              </a:rPr>
              <a:t>Скандирова Гүлден Еркинкызы</a:t>
            </a:r>
          </a:p>
          <a:p>
            <a:r>
              <a:rPr lang="kk-KZ" sz="2000" b="1" i="1" dirty="0">
                <a:solidFill>
                  <a:srgbClr val="0000FF"/>
                </a:solidFill>
                <a:latin typeface="Times New Roman" pitchFamily="18" charset="0"/>
                <a:cs typeface="Times New Roman" pitchFamily="18" charset="0"/>
              </a:rPr>
              <a:t>Жумабаева Назира Еркеновна</a:t>
            </a:r>
            <a:endParaRPr lang="ru-RU" sz="2000" b="1" i="1" dirty="0">
              <a:solidFill>
                <a:srgbClr val="0000FF"/>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4" y="2158549"/>
            <a:ext cx="676116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17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86" y="-44488"/>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5736" y="404664"/>
            <a:ext cx="4036618" cy="523220"/>
          </a:xfrm>
          <a:prstGeom prst="rect">
            <a:avLst/>
          </a:prstGeom>
          <a:noFill/>
        </p:spPr>
        <p:txBody>
          <a:bodyPr wrap="none" rtlCol="0">
            <a:spAutoFit/>
          </a:bodyPr>
          <a:lstStyle/>
          <a:p>
            <a:r>
              <a:rPr lang="kk-KZ" sz="2800" b="1" i="1" dirty="0">
                <a:solidFill>
                  <a:srgbClr val="0000FF"/>
                </a:solidFill>
                <a:latin typeface="Times New Roman" pitchFamily="18" charset="0"/>
                <a:cs typeface="Times New Roman" pitchFamily="18" charset="0"/>
              </a:rPr>
              <a:t>НЕЙРО ЖАТТЫҒУЛАР</a:t>
            </a:r>
            <a:endParaRPr lang="ru-RU" sz="2000" b="1" i="1" dirty="0">
              <a:solidFill>
                <a:srgbClr val="0000FF"/>
              </a:solidFill>
              <a:latin typeface="Times New Roman" pitchFamily="18" charset="0"/>
              <a:cs typeface="Times New Roman" pitchFamily="18" charset="0"/>
            </a:endParaRPr>
          </a:p>
        </p:txBody>
      </p:sp>
      <p:sp>
        <p:nvSpPr>
          <p:cNvPr id="3" name="TextBox 2"/>
          <p:cNvSpPr txBox="1"/>
          <p:nvPr/>
        </p:nvSpPr>
        <p:spPr>
          <a:xfrm>
            <a:off x="542984" y="1078788"/>
            <a:ext cx="8136904" cy="1938992"/>
          </a:xfrm>
          <a:prstGeom prst="rect">
            <a:avLst/>
          </a:prstGeom>
          <a:noFill/>
        </p:spPr>
        <p:txBody>
          <a:bodyPr wrap="square" rtlCol="0">
            <a:spAutoFit/>
          </a:bodyPr>
          <a:lstStyle/>
          <a:p>
            <a:r>
              <a:rPr lang="kk-KZ" sz="2000" b="1" i="1" dirty="0">
                <a:solidFill>
                  <a:srgbClr val="0000FF"/>
                </a:solidFill>
                <a:latin typeface="Times New Roman" pitchFamily="18" charset="0"/>
                <a:cs typeface="Times New Roman" pitchFamily="18" charset="0"/>
              </a:rPr>
              <a:t>    Мақсаты: Екі қолдың бір мезгілде қозғалысы екі жарты шарды бірден белсендіреді. Көрнекі-кеңістіктік координацияның дамуына ықпал етеді, көзбен қолдың жұмысы синхроналды, көрнекі қабылдау дағдылары бекітіледі.Психикалық белсенділікті және өнімділікті арттырады. Бұл дағдылардың барлығы балаға алған білімді тез меңгеруге көмектеседі, логикасының мазмұнды дамуына ықпал етеді</a:t>
            </a:r>
            <a:endParaRPr lang="ru-RU" sz="2000" b="1" i="1" dirty="0">
              <a:solidFill>
                <a:srgbClr val="0000FF"/>
              </a:solidFill>
              <a:latin typeface="Times New Roman" pitchFamily="18" charset="0"/>
              <a:cs typeface="Times New Roman" pitchFamily="18" charset="0"/>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031484"/>
            <a:ext cx="3096344" cy="349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017780"/>
            <a:ext cx="2965499" cy="356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1243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26" r="2858" b="11182"/>
          <a:stretch/>
        </p:blipFill>
        <p:spPr bwMode="auto">
          <a:xfrm>
            <a:off x="594104" y="620688"/>
            <a:ext cx="3809160" cy="234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673" b="12572"/>
          <a:stretch/>
        </p:blipFill>
        <p:spPr bwMode="auto">
          <a:xfrm>
            <a:off x="4846035" y="620688"/>
            <a:ext cx="3965321" cy="2295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3548277"/>
            <a:ext cx="3552395"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1676" y="3573016"/>
            <a:ext cx="3480905" cy="261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588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0749"/>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755" y="4077072"/>
            <a:ext cx="4608512" cy="2520280"/>
          </a:xfrm>
          <a:prstGeom prst="rect">
            <a:avLst/>
          </a:prstGeom>
          <a:solidFill>
            <a:srgbClr val="FFFFFF">
              <a:shade val="85000"/>
            </a:srgbClr>
          </a:solidFill>
          <a:ln w="57150">
            <a:solidFill>
              <a:srgbClr val="92D05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667" y="1268760"/>
            <a:ext cx="3695390" cy="2592288"/>
          </a:xfrm>
          <a:prstGeom prst="rect">
            <a:avLst/>
          </a:prstGeom>
          <a:solidFill>
            <a:srgbClr val="FFFFFF">
              <a:shade val="85000"/>
            </a:srgbClr>
          </a:solidFill>
          <a:ln w="57150">
            <a:solidFill>
              <a:srgbClr val="92D05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169211"/>
            <a:ext cx="3293630" cy="2613992"/>
          </a:xfrm>
          <a:prstGeom prst="rect">
            <a:avLst/>
          </a:prstGeom>
          <a:solidFill>
            <a:srgbClr val="FFFFFF">
              <a:shade val="85000"/>
            </a:srgbClr>
          </a:solidFill>
          <a:ln w="571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1421695" y="538398"/>
            <a:ext cx="6516633" cy="584775"/>
          </a:xfrm>
          <a:prstGeom prst="rect">
            <a:avLst/>
          </a:prstGeom>
          <a:noFill/>
        </p:spPr>
        <p:txBody>
          <a:bodyPr wrap="square" rtlCol="0">
            <a:spAutoFit/>
          </a:bodyPr>
          <a:lstStyle/>
          <a:p>
            <a:pPr algn="ctr"/>
            <a:r>
              <a:rPr lang="kk-KZ" sz="3200" b="1" i="1" spc="600" dirty="0" smtClean="0">
                <a:solidFill>
                  <a:srgbClr val="0000FF"/>
                </a:solidFill>
                <a:latin typeface="Times New Roman" pitchFamily="18" charset="0"/>
                <a:cs typeface="Times New Roman" pitchFamily="18" charset="0"/>
              </a:rPr>
              <a:t>Бірге жасап көрейік</a:t>
            </a:r>
            <a:endParaRPr lang="ru-RU" sz="3200" b="1" i="1" spc="600" dirty="0">
              <a:solidFill>
                <a:srgbClr val="0000FF"/>
              </a:solidFill>
              <a:latin typeface="Times New Roman" pitchFamily="18" charset="0"/>
              <a:cs typeface="Times New Roman" pitchFamily="18" charset="0"/>
            </a:endParaRPr>
          </a:p>
        </p:txBody>
      </p:sp>
      <p:sp>
        <p:nvSpPr>
          <p:cNvPr id="3" name="TextBox 2"/>
          <p:cNvSpPr txBox="1"/>
          <p:nvPr/>
        </p:nvSpPr>
        <p:spPr>
          <a:xfrm>
            <a:off x="2127862" y="3308309"/>
            <a:ext cx="837089" cy="461665"/>
          </a:xfrm>
          <a:prstGeom prst="rect">
            <a:avLst/>
          </a:prstGeom>
          <a:noFill/>
        </p:spPr>
        <p:txBody>
          <a:bodyPr wrap="none" rtlCol="0">
            <a:spAutoFit/>
          </a:bodyPr>
          <a:lstStyle/>
          <a:p>
            <a:r>
              <a:rPr lang="kk-KZ" sz="2400" b="1" dirty="0" smtClean="0">
                <a:solidFill>
                  <a:srgbClr val="0000FF"/>
                </a:solidFill>
              </a:rPr>
              <a:t>қоян</a:t>
            </a:r>
            <a:endParaRPr lang="ru-RU" sz="2400" b="1" dirty="0">
              <a:solidFill>
                <a:srgbClr val="0000FF"/>
              </a:solidFill>
            </a:endParaRPr>
          </a:p>
        </p:txBody>
      </p:sp>
      <p:sp>
        <p:nvSpPr>
          <p:cNvPr id="4" name="TextBox 3"/>
          <p:cNvSpPr txBox="1"/>
          <p:nvPr/>
        </p:nvSpPr>
        <p:spPr>
          <a:xfrm>
            <a:off x="6372200" y="3342176"/>
            <a:ext cx="1136850" cy="461665"/>
          </a:xfrm>
          <a:prstGeom prst="rect">
            <a:avLst/>
          </a:prstGeom>
          <a:noFill/>
        </p:spPr>
        <p:txBody>
          <a:bodyPr wrap="none" rtlCol="0">
            <a:spAutoFit/>
          </a:bodyPr>
          <a:lstStyle/>
          <a:p>
            <a:r>
              <a:rPr lang="kk-KZ" sz="2400" b="1" dirty="0" smtClean="0">
                <a:solidFill>
                  <a:srgbClr val="0000FF"/>
                </a:solidFill>
              </a:rPr>
              <a:t>мысық</a:t>
            </a:r>
            <a:endParaRPr lang="ru-RU" sz="2400" b="1" dirty="0">
              <a:solidFill>
                <a:srgbClr val="0000FF"/>
              </a:solidFill>
            </a:endParaRPr>
          </a:p>
        </p:txBody>
      </p:sp>
      <p:sp>
        <p:nvSpPr>
          <p:cNvPr id="5" name="TextBox 4"/>
          <p:cNvSpPr txBox="1"/>
          <p:nvPr/>
        </p:nvSpPr>
        <p:spPr>
          <a:xfrm>
            <a:off x="3784252" y="6020791"/>
            <a:ext cx="1575496" cy="461665"/>
          </a:xfrm>
          <a:prstGeom prst="rect">
            <a:avLst/>
          </a:prstGeom>
          <a:noFill/>
        </p:spPr>
        <p:txBody>
          <a:bodyPr wrap="none" rtlCol="0">
            <a:spAutoFit/>
          </a:bodyPr>
          <a:lstStyle/>
          <a:p>
            <a:r>
              <a:rPr lang="kk-KZ" sz="2400" b="1" dirty="0" smtClean="0">
                <a:solidFill>
                  <a:srgbClr val="0000FF"/>
                </a:solidFill>
              </a:rPr>
              <a:t>Бес саусақ</a:t>
            </a:r>
            <a:endParaRPr lang="ru-RU" sz="2400" b="1" dirty="0">
              <a:solidFill>
                <a:srgbClr val="0000FF"/>
              </a:solidFill>
            </a:endParaRPr>
          </a:p>
        </p:txBody>
      </p:sp>
    </p:spTree>
    <p:extLst>
      <p:ext uri="{BB962C8B-B14F-4D97-AF65-F5344CB8AC3E}">
        <p14:creationId xmlns:p14="http://schemas.microsoft.com/office/powerpoint/2010/main" val="12607339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 y="43702"/>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34168" y="352106"/>
            <a:ext cx="5995744" cy="523220"/>
          </a:xfrm>
          <a:prstGeom prst="rect">
            <a:avLst/>
          </a:prstGeom>
          <a:noFill/>
        </p:spPr>
        <p:txBody>
          <a:bodyPr wrap="none" rtlCol="0">
            <a:spAutoFit/>
          </a:bodyPr>
          <a:lstStyle/>
          <a:p>
            <a:r>
              <a:rPr lang="kk-KZ" sz="2800" b="1" i="1" dirty="0">
                <a:solidFill>
                  <a:srgbClr val="0000FF"/>
                </a:solidFill>
                <a:latin typeface="Times New Roman" pitchFamily="18" charset="0"/>
                <a:cs typeface="Times New Roman" pitchFamily="18" charset="0"/>
              </a:rPr>
              <a:t>Шырпымен шығарылатын есептер </a:t>
            </a:r>
            <a:endParaRPr lang="ru-RU" sz="2800" b="1" i="1" dirty="0">
              <a:solidFill>
                <a:srgbClr val="0000FF"/>
              </a:solidFill>
              <a:latin typeface="Times New Roman" pitchFamily="18" charset="0"/>
              <a:cs typeface="Times New Roman" pitchFamily="18" charset="0"/>
            </a:endParaRPr>
          </a:p>
        </p:txBody>
      </p:sp>
      <p:sp>
        <p:nvSpPr>
          <p:cNvPr id="6" name="Прямоугольник 5"/>
          <p:cNvSpPr/>
          <p:nvPr/>
        </p:nvSpPr>
        <p:spPr>
          <a:xfrm>
            <a:off x="395535" y="818128"/>
            <a:ext cx="8319999" cy="1631216"/>
          </a:xfrm>
          <a:prstGeom prst="rect">
            <a:avLst/>
          </a:prstGeom>
        </p:spPr>
        <p:txBody>
          <a:bodyPr wrap="square">
            <a:spAutoFit/>
          </a:bodyPr>
          <a:lstStyle/>
          <a:p>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Мақсаты</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Шырпымен</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шығарылатын</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есептерді</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шығарту</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арқылы</a:t>
            </a:r>
            <a:r>
              <a:rPr lang="ru-RU" sz="2000" b="1" i="1" dirty="0">
                <a:solidFill>
                  <a:srgbClr val="0000FF"/>
                </a:solidFill>
                <a:latin typeface="Times New Roman" pitchFamily="18" charset="0"/>
                <a:cs typeface="Times New Roman" pitchFamily="18" charset="0"/>
              </a:rPr>
              <a:t> </a:t>
            </a:r>
            <a:r>
              <a:rPr lang="ru-RU" sz="2000" b="1" i="1" dirty="0" err="1" smtClean="0">
                <a:solidFill>
                  <a:srgbClr val="0000FF"/>
                </a:solidFill>
                <a:latin typeface="Times New Roman" pitchFamily="18" charset="0"/>
                <a:cs typeface="Times New Roman" pitchFamily="18" charset="0"/>
              </a:rPr>
              <a:t>дағдылары</a:t>
            </a:r>
            <a:r>
              <a:rPr lang="ru-RU" sz="2000" b="1" i="1" dirty="0" smtClean="0">
                <a:solidFill>
                  <a:srgbClr val="0000FF"/>
                </a:solidFill>
                <a:latin typeface="Times New Roman" pitchFamily="18" charset="0"/>
                <a:cs typeface="Times New Roman" pitchFamily="18" charset="0"/>
              </a:rPr>
              <a:t> </a:t>
            </a:r>
            <a:r>
              <a:rPr lang="ru-RU" sz="2000" b="1" i="1" dirty="0" err="1" smtClean="0">
                <a:solidFill>
                  <a:srgbClr val="0000FF"/>
                </a:solidFill>
                <a:latin typeface="Times New Roman" pitchFamily="18" charset="0"/>
                <a:cs typeface="Times New Roman" pitchFamily="18" charset="0"/>
              </a:rPr>
              <a:t>нығаяды</a:t>
            </a:r>
            <a:r>
              <a:rPr lang="ru-RU" sz="2000" b="1" i="1" dirty="0" smtClean="0">
                <a:solidFill>
                  <a:srgbClr val="0000FF"/>
                </a:solidFill>
                <a:latin typeface="Times New Roman" pitchFamily="18" charset="0"/>
                <a:cs typeface="Times New Roman" pitchFamily="18" charset="0"/>
              </a:rPr>
              <a:t>, </a:t>
            </a:r>
            <a:r>
              <a:rPr lang="ru-RU" sz="2000" b="1" i="1" dirty="0" err="1" smtClean="0">
                <a:solidFill>
                  <a:srgbClr val="0000FF"/>
                </a:solidFill>
                <a:latin typeface="Times New Roman" pitchFamily="18" charset="0"/>
                <a:cs typeface="Times New Roman" pitchFamily="18" charset="0"/>
              </a:rPr>
              <a:t>дамиды</a:t>
            </a:r>
            <a:r>
              <a:rPr lang="ru-RU" sz="2000" b="1" i="1" dirty="0" smtClean="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Оқушылардың</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математикалық</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интуициясын</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логикалық</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ойлау</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қабілеттерін</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есептеу</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дағдыларын</a:t>
            </a:r>
            <a:r>
              <a:rPr lang="ru-RU" sz="2000" b="1" i="1" dirty="0">
                <a:solidFill>
                  <a:srgbClr val="0000FF"/>
                </a:solidFill>
                <a:latin typeface="Times New Roman" pitchFamily="18" charset="0"/>
                <a:cs typeface="Times New Roman" pitchFamily="18" charset="0"/>
              </a:rPr>
              <a:t> </a:t>
            </a:r>
            <a:r>
              <a:rPr lang="ru-RU" sz="2000" b="1" i="1" dirty="0" err="1" smtClean="0">
                <a:solidFill>
                  <a:srgbClr val="0000FF"/>
                </a:solidFill>
                <a:latin typeface="Times New Roman" pitchFamily="18" charset="0"/>
                <a:cs typeface="Times New Roman" pitchFamily="18" charset="0"/>
              </a:rPr>
              <a:t>дамытады</a:t>
            </a:r>
            <a:r>
              <a:rPr lang="ru-RU" sz="2000" b="1" i="1" dirty="0" smtClean="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Жылдамдыққа</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алғырлыққа</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ұжыммен</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жұмыс</a:t>
            </a:r>
            <a:r>
              <a:rPr lang="ru-RU" sz="2000" b="1" i="1" dirty="0">
                <a:solidFill>
                  <a:srgbClr val="0000FF"/>
                </a:solidFill>
                <a:latin typeface="Times New Roman" pitchFamily="18" charset="0"/>
                <a:cs typeface="Times New Roman" pitchFamily="18" charset="0"/>
              </a:rPr>
              <a:t> </a:t>
            </a:r>
            <a:r>
              <a:rPr lang="ru-RU" sz="2000" b="1" i="1" dirty="0" err="1">
                <a:solidFill>
                  <a:srgbClr val="0000FF"/>
                </a:solidFill>
                <a:latin typeface="Times New Roman" pitchFamily="18" charset="0"/>
                <a:cs typeface="Times New Roman" pitchFamily="18" charset="0"/>
              </a:rPr>
              <a:t>жасауға</a:t>
            </a:r>
            <a:r>
              <a:rPr lang="ru-RU" sz="2000" b="1" i="1" dirty="0">
                <a:solidFill>
                  <a:srgbClr val="0000FF"/>
                </a:solidFill>
                <a:latin typeface="Times New Roman" pitchFamily="18" charset="0"/>
                <a:cs typeface="Times New Roman" pitchFamily="18" charset="0"/>
              </a:rPr>
              <a:t> </a:t>
            </a:r>
            <a:r>
              <a:rPr lang="ru-RU" sz="2000" b="1" i="1" dirty="0" err="1" smtClean="0">
                <a:solidFill>
                  <a:srgbClr val="0000FF"/>
                </a:solidFill>
                <a:latin typeface="Times New Roman" pitchFamily="18" charset="0"/>
                <a:cs typeface="Times New Roman" pitchFamily="18" charset="0"/>
              </a:rPr>
              <a:t>үйренеді</a:t>
            </a:r>
            <a:r>
              <a:rPr lang="ru-RU" sz="2000" b="1" i="1" dirty="0" smtClean="0">
                <a:solidFill>
                  <a:srgbClr val="0000FF"/>
                </a:solidFill>
                <a:latin typeface="Times New Roman" pitchFamily="18" charset="0"/>
                <a:cs typeface="Times New Roman" pitchFamily="18" charset="0"/>
              </a:rPr>
              <a:t>. </a:t>
            </a:r>
            <a:endParaRPr lang="ru-RU" sz="2000" b="1" i="1" dirty="0">
              <a:solidFill>
                <a:srgbClr val="0000FF"/>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780928"/>
            <a:ext cx="5040560"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674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44463"/>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277142" y="1917930"/>
            <a:ext cx="1255298" cy="369332"/>
          </a:xfrm>
          <a:prstGeom prst="rect">
            <a:avLst/>
          </a:prstGeom>
          <a:noFill/>
        </p:spPr>
        <p:txBody>
          <a:bodyPr wrap="square" rtlCol="0">
            <a:spAutoFit/>
          </a:bodyPr>
          <a:lstStyle/>
          <a:p>
            <a:r>
              <a:rPr lang="kk-KZ" dirty="0" smtClean="0"/>
              <a:t>15  минут</a:t>
            </a:r>
            <a:endParaRPr lang="ru-RU" dirty="0"/>
          </a:p>
        </p:txBody>
      </p:sp>
      <p:sp>
        <p:nvSpPr>
          <p:cNvPr id="7" name="TextBox 6"/>
          <p:cNvSpPr txBox="1"/>
          <p:nvPr/>
        </p:nvSpPr>
        <p:spPr>
          <a:xfrm>
            <a:off x="5345029" y="1340768"/>
            <a:ext cx="1816224" cy="369332"/>
          </a:xfrm>
          <a:prstGeom prst="rect">
            <a:avLst/>
          </a:prstGeom>
          <a:solidFill>
            <a:schemeClr val="bg1"/>
          </a:solidFill>
        </p:spPr>
        <p:txBody>
          <a:bodyPr wrap="square" rtlCol="0">
            <a:spAutoFit/>
          </a:bodyPr>
          <a:lstStyle/>
          <a:p>
            <a:endParaRPr lang="ru-RU" dirty="0"/>
          </a:p>
        </p:txBody>
      </p:sp>
      <p:sp>
        <p:nvSpPr>
          <p:cNvPr id="8" name="Прямоугольник 7"/>
          <p:cNvSpPr/>
          <p:nvPr/>
        </p:nvSpPr>
        <p:spPr>
          <a:xfrm>
            <a:off x="7380312" y="1917930"/>
            <a:ext cx="1152128" cy="3693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6880165" y="3717032"/>
            <a:ext cx="1224136" cy="369332"/>
          </a:xfrm>
          <a:prstGeom prst="rect">
            <a:avLst/>
          </a:prstGeom>
          <a:noFill/>
        </p:spPr>
        <p:txBody>
          <a:bodyPr wrap="square" rtlCol="0">
            <a:spAutoFit/>
          </a:bodyPr>
          <a:lstStyle/>
          <a:p>
            <a:r>
              <a:rPr lang="kk-KZ" dirty="0" smtClean="0"/>
              <a:t>7   тырна</a:t>
            </a:r>
            <a:endParaRPr lang="ru-RU" dirty="0"/>
          </a:p>
        </p:txBody>
      </p:sp>
      <p:sp>
        <p:nvSpPr>
          <p:cNvPr id="10" name="Прямоугольник 9"/>
          <p:cNvSpPr/>
          <p:nvPr/>
        </p:nvSpPr>
        <p:spPr>
          <a:xfrm>
            <a:off x="6880164" y="3789040"/>
            <a:ext cx="1292235" cy="36933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6516216" y="5476582"/>
            <a:ext cx="2079159" cy="923330"/>
          </a:xfrm>
          <a:prstGeom prst="rect">
            <a:avLst/>
          </a:prstGeom>
          <a:noFill/>
        </p:spPr>
        <p:txBody>
          <a:bodyPr wrap="none" rtlCol="0">
            <a:spAutoFit/>
          </a:bodyPr>
          <a:lstStyle/>
          <a:p>
            <a:r>
              <a:rPr lang="kk-KZ" dirty="0" smtClean="0"/>
              <a:t>1 бала бірінші,</a:t>
            </a:r>
          </a:p>
          <a:p>
            <a:r>
              <a:rPr lang="kk-KZ" dirty="0" smtClean="0"/>
              <a:t> екінші бөлімдерде</a:t>
            </a:r>
          </a:p>
          <a:p>
            <a:r>
              <a:rPr lang="kk-KZ" dirty="0" smtClean="0"/>
              <a:t> де қатысты</a:t>
            </a:r>
            <a:endParaRPr lang="ru-RU" dirty="0"/>
          </a:p>
        </p:txBody>
      </p:sp>
      <p:sp>
        <p:nvSpPr>
          <p:cNvPr id="12" name="Прямоугольник 11"/>
          <p:cNvSpPr/>
          <p:nvPr/>
        </p:nvSpPr>
        <p:spPr>
          <a:xfrm>
            <a:off x="6408204" y="5476582"/>
            <a:ext cx="2052228" cy="10487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149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20547"/>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2" y="836712"/>
            <a:ext cx="8205787"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940152" y="1696621"/>
            <a:ext cx="2021066" cy="369332"/>
          </a:xfrm>
          <a:prstGeom prst="rect">
            <a:avLst/>
          </a:prstGeom>
        </p:spPr>
        <p:txBody>
          <a:bodyPr wrap="none">
            <a:spAutoFit/>
          </a:bodyPr>
          <a:lstStyle/>
          <a:p>
            <a:r>
              <a:rPr lang="ru-RU" dirty="0"/>
              <a:t>2) </a:t>
            </a:r>
            <a:r>
              <a:rPr lang="ru-RU" dirty="0" err="1"/>
              <a:t>Жауабы</a:t>
            </a:r>
            <a:r>
              <a:rPr lang="ru-RU" dirty="0"/>
              <a:t>: 360, 36</a:t>
            </a:r>
          </a:p>
        </p:txBody>
      </p:sp>
      <p:sp>
        <p:nvSpPr>
          <p:cNvPr id="3" name="Прямоугольник 2"/>
          <p:cNvSpPr/>
          <p:nvPr/>
        </p:nvSpPr>
        <p:spPr>
          <a:xfrm>
            <a:off x="5940152" y="1696621"/>
            <a:ext cx="202106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43" y="2852936"/>
            <a:ext cx="4098032" cy="307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73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9"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687" b="20668"/>
          <a:stretch/>
        </p:blipFill>
        <p:spPr bwMode="auto">
          <a:xfrm>
            <a:off x="1524000" y="764704"/>
            <a:ext cx="6096000" cy="340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250" t="5301" r="21945" b="62477"/>
          <a:stretch/>
        </p:blipFill>
        <p:spPr bwMode="auto">
          <a:xfrm>
            <a:off x="2267744" y="4725144"/>
            <a:ext cx="4377267"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3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animEffect transition="in" filter="fade">
                                      <p:cBhvr>
                                        <p:cTn id="9"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6510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444" r="20973" b="17870"/>
          <a:stretch/>
        </p:blipFill>
        <p:spPr bwMode="auto">
          <a:xfrm>
            <a:off x="683568" y="404664"/>
            <a:ext cx="540060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979712" y="4005064"/>
            <a:ext cx="4572000" cy="1477328"/>
          </a:xfrm>
          <a:prstGeom prst="rect">
            <a:avLst/>
          </a:prstGeom>
        </p:spPr>
        <p:txBody>
          <a:bodyPr>
            <a:spAutoFit/>
          </a:bodyPr>
          <a:lstStyle/>
          <a:p>
            <a:r>
              <a:rPr lang="ru-RU" sz="2400" b="1" i="1" dirty="0">
                <a:solidFill>
                  <a:srgbClr val="0000FF"/>
                </a:solidFill>
                <a:latin typeface="Times New Roman" pitchFamily="18" charset="0"/>
                <a:cs typeface="Times New Roman" pitchFamily="18" charset="0"/>
              </a:rPr>
              <a:t>3(</a:t>
            </a:r>
            <a:r>
              <a:rPr lang="ru-RU" sz="2400" b="1" i="1" dirty="0" err="1">
                <a:solidFill>
                  <a:srgbClr val="0000FF"/>
                </a:solidFill>
                <a:latin typeface="Times New Roman" pitchFamily="18" charset="0"/>
                <a:cs typeface="Times New Roman" pitchFamily="18" charset="0"/>
              </a:rPr>
              <a:t>қаз</a:t>
            </a:r>
            <a:r>
              <a:rPr lang="ru-RU" sz="2400" b="1" i="1" dirty="0">
                <a:solidFill>
                  <a:srgbClr val="0000FF"/>
                </a:solidFill>
                <a:latin typeface="Times New Roman" pitchFamily="18" charset="0"/>
                <a:cs typeface="Times New Roman" pitchFamily="18" charset="0"/>
              </a:rPr>
              <a:t>)+3(</a:t>
            </a:r>
            <a:r>
              <a:rPr lang="ru-RU" sz="2400" b="1" i="1" dirty="0" err="1">
                <a:solidFill>
                  <a:srgbClr val="0000FF"/>
                </a:solidFill>
                <a:latin typeface="Times New Roman" pitchFamily="18" charset="0"/>
                <a:cs typeface="Times New Roman" pitchFamily="18" charset="0"/>
              </a:rPr>
              <a:t>қасқалдақ</a:t>
            </a:r>
            <a:r>
              <a:rPr lang="ru-RU" sz="2400" b="1" i="1" dirty="0">
                <a:solidFill>
                  <a:srgbClr val="0000FF"/>
                </a:solidFill>
                <a:latin typeface="Times New Roman" pitchFamily="18" charset="0"/>
                <a:cs typeface="Times New Roman" pitchFamily="18" charset="0"/>
              </a:rPr>
              <a:t>)+1(</a:t>
            </a:r>
            <a:r>
              <a:rPr lang="ru-RU" sz="2400" b="1" i="1" dirty="0" err="1">
                <a:solidFill>
                  <a:srgbClr val="0000FF"/>
                </a:solidFill>
                <a:latin typeface="Times New Roman" pitchFamily="18" charset="0"/>
                <a:cs typeface="Times New Roman" pitchFamily="18" charset="0"/>
              </a:rPr>
              <a:t>бірқазан</a:t>
            </a:r>
            <a:r>
              <a:rPr lang="ru-RU" sz="2400" b="1" i="1" dirty="0">
                <a:solidFill>
                  <a:srgbClr val="0000FF"/>
                </a:solidFill>
                <a:latin typeface="Times New Roman" pitchFamily="18" charset="0"/>
                <a:cs typeface="Times New Roman" pitchFamily="18" charset="0"/>
              </a:rPr>
              <a:t>)+2(</a:t>
            </a:r>
            <a:r>
              <a:rPr lang="ru-RU" sz="2400" b="1" i="1" dirty="0" err="1">
                <a:solidFill>
                  <a:srgbClr val="0000FF"/>
                </a:solidFill>
                <a:latin typeface="Times New Roman" pitchFamily="18" charset="0"/>
                <a:cs typeface="Times New Roman" pitchFamily="18" charset="0"/>
              </a:rPr>
              <a:t>үйрек</a:t>
            </a:r>
            <a:r>
              <a:rPr lang="ru-RU" sz="2400" b="1" i="1" dirty="0">
                <a:solidFill>
                  <a:srgbClr val="0000FF"/>
                </a:solidFill>
                <a:latin typeface="Times New Roman" pitchFamily="18" charset="0"/>
                <a:cs typeface="Times New Roman" pitchFamily="18" charset="0"/>
              </a:rPr>
              <a:t>)+1(сазан)+1(</a:t>
            </a:r>
            <a:r>
              <a:rPr lang="ru-RU" sz="2400" b="1" i="1" dirty="0" err="1">
                <a:solidFill>
                  <a:srgbClr val="0000FF"/>
                </a:solidFill>
                <a:latin typeface="Times New Roman" pitchFamily="18" charset="0"/>
                <a:cs typeface="Times New Roman" pitchFamily="18" charset="0"/>
              </a:rPr>
              <a:t>көксерек</a:t>
            </a:r>
            <a:r>
              <a:rPr lang="ru-RU" sz="2400" b="1" i="1" dirty="0">
                <a:solidFill>
                  <a:srgbClr val="0000FF"/>
                </a:solidFill>
                <a:latin typeface="Times New Roman" pitchFamily="18" charset="0"/>
                <a:cs typeface="Times New Roman" pitchFamily="18" charset="0"/>
              </a:rPr>
              <a:t>)+1(</a:t>
            </a:r>
            <a:r>
              <a:rPr lang="ru-RU" sz="2400" b="1" i="1" dirty="0" err="1">
                <a:solidFill>
                  <a:srgbClr val="0000FF"/>
                </a:solidFill>
                <a:latin typeface="Times New Roman" pitchFamily="18" charset="0"/>
                <a:cs typeface="Times New Roman" pitchFamily="18" charset="0"/>
              </a:rPr>
              <a:t>қарға</a:t>
            </a:r>
            <a:r>
              <a:rPr lang="ru-RU" sz="2400" b="1" i="1" dirty="0">
                <a:solidFill>
                  <a:srgbClr val="0000FF"/>
                </a:solidFill>
                <a:latin typeface="Times New Roman" pitchFamily="18" charset="0"/>
                <a:cs typeface="Times New Roman" pitchFamily="18" charset="0"/>
              </a:rPr>
              <a:t>) = 12</a:t>
            </a:r>
          </a:p>
          <a:p>
            <a:endParaRPr lang="ru-RU" dirty="0"/>
          </a:p>
        </p:txBody>
      </p:sp>
    </p:spTree>
    <p:extLst>
      <p:ext uri="{BB962C8B-B14F-4D97-AF65-F5344CB8AC3E}">
        <p14:creationId xmlns:p14="http://schemas.microsoft.com/office/powerpoint/2010/main" val="85856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417" r="9167" b="39236"/>
          <a:stretch/>
        </p:blipFill>
        <p:spPr bwMode="auto">
          <a:xfrm>
            <a:off x="539552" y="476672"/>
            <a:ext cx="5207000" cy="277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50" t="20120" r="1528" b="18495"/>
          <a:stretch/>
        </p:blipFill>
        <p:spPr bwMode="auto">
          <a:xfrm>
            <a:off x="1979712" y="3776133"/>
            <a:ext cx="5926667" cy="2806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8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arn(inVertical)">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2170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21245291">
            <a:off x="2055575" y="2204865"/>
            <a:ext cx="5446619" cy="1754326"/>
          </a:xfrm>
          <a:prstGeom prst="rect">
            <a:avLst/>
          </a:prstGeom>
          <a:noFill/>
        </p:spPr>
        <p:txBody>
          <a:bodyPr wrap="none" rtlCol="0">
            <a:spAutoFit/>
          </a:bodyPr>
          <a:lstStyle/>
          <a:p>
            <a:r>
              <a:rPr lang="kk-KZ" sz="5400" b="1" i="1" dirty="0" smtClean="0">
                <a:solidFill>
                  <a:srgbClr val="0000FF"/>
                </a:solidFill>
                <a:latin typeface="Times New Roman" pitchFamily="18" charset="0"/>
                <a:cs typeface="Times New Roman" pitchFamily="18" charset="0"/>
              </a:rPr>
              <a:t>Назарларыңызға </a:t>
            </a:r>
          </a:p>
          <a:p>
            <a:pPr algn="ctr"/>
            <a:r>
              <a:rPr lang="kk-KZ" sz="5400" b="1" i="1" dirty="0" smtClean="0">
                <a:solidFill>
                  <a:srgbClr val="0000FF"/>
                </a:solidFill>
                <a:latin typeface="Times New Roman" pitchFamily="18" charset="0"/>
                <a:cs typeface="Times New Roman" pitchFamily="18" charset="0"/>
              </a:rPr>
              <a:t> рахмет!</a:t>
            </a:r>
            <a:endParaRPr lang="ru-RU" sz="5400" b="1"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5410135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5968" y="332656"/>
            <a:ext cx="7776864" cy="1692771"/>
          </a:xfrm>
          <a:prstGeom prst="rect">
            <a:avLst/>
          </a:prstGeom>
          <a:solidFill>
            <a:schemeClr val="accent3">
              <a:lumMod val="40000"/>
              <a:lumOff val="60000"/>
            </a:schemeClr>
          </a:solidFill>
        </p:spPr>
        <p:txBody>
          <a:bodyPr wrap="square" rtlCol="0">
            <a:spAutoFit/>
          </a:bodyPr>
          <a:lstStyle/>
          <a:p>
            <a:pPr algn="ctr"/>
            <a:r>
              <a:rPr lang="kk-KZ" sz="2400" b="1" i="1" dirty="0">
                <a:solidFill>
                  <a:srgbClr val="0000FF"/>
                </a:solidFill>
                <a:latin typeface="Times New Roman" pitchFamily="18" charset="0"/>
                <a:cs typeface="Times New Roman" pitchFamily="18" charset="0"/>
              </a:rPr>
              <a:t>Мақсаты:</a:t>
            </a:r>
          </a:p>
          <a:p>
            <a:pPr algn="just"/>
            <a:r>
              <a:rPr lang="kk-KZ" sz="1600" b="1" i="1" dirty="0">
                <a:solidFill>
                  <a:srgbClr val="0000FF"/>
                </a:solidFill>
                <a:latin typeface="Times New Roman" pitchFamily="18" charset="0"/>
                <a:cs typeface="Times New Roman" pitchFamily="18" charset="0"/>
              </a:rPr>
              <a:t>«Логикалық ойлау» ұғымына анықтама </a:t>
            </a:r>
            <a:r>
              <a:rPr lang="kk-KZ" sz="1600" b="1" i="1" dirty="0" smtClean="0">
                <a:solidFill>
                  <a:srgbClr val="0000FF"/>
                </a:solidFill>
                <a:latin typeface="Times New Roman" pitchFamily="18" charset="0"/>
                <a:cs typeface="Times New Roman" pitchFamily="18" charset="0"/>
              </a:rPr>
              <a:t>беру,бастауыш </a:t>
            </a:r>
            <a:r>
              <a:rPr lang="kk-KZ" sz="1600" b="1" i="1" dirty="0">
                <a:solidFill>
                  <a:srgbClr val="0000FF"/>
                </a:solidFill>
                <a:latin typeface="Times New Roman" pitchFamily="18" charset="0"/>
                <a:cs typeface="Times New Roman" pitchFamily="18" charset="0"/>
              </a:rPr>
              <a:t>сынып оқушыларының логикалық негіздерін тереңірек меңгеруіне мүмкіндік туғызып, олардың пәнге деген қызығушылықтарын </a:t>
            </a:r>
            <a:r>
              <a:rPr lang="kk-KZ" sz="1600" b="1" i="1" dirty="0" smtClean="0">
                <a:solidFill>
                  <a:srgbClr val="0000FF"/>
                </a:solidFill>
                <a:latin typeface="Times New Roman" pitchFamily="18" charset="0"/>
                <a:cs typeface="Times New Roman" pitchFamily="18" charset="0"/>
              </a:rPr>
              <a:t>арттыру. Логикалық </a:t>
            </a:r>
            <a:r>
              <a:rPr lang="kk-KZ" sz="1600" b="1" i="1" dirty="0">
                <a:solidFill>
                  <a:srgbClr val="0000FF"/>
                </a:solidFill>
                <a:latin typeface="Times New Roman" pitchFamily="18" charset="0"/>
                <a:cs typeface="Times New Roman" pitchFamily="18" charset="0"/>
              </a:rPr>
              <a:t>есептерді шығару тәсілдерін меңгертіп, есеп шығарудағы дағдыларын дамытып, логикалық ойлау қабілеттерін жетілдіру</a:t>
            </a:r>
            <a:r>
              <a:rPr lang="kk-KZ" sz="1600" b="1" i="1" dirty="0" smtClean="0">
                <a:solidFill>
                  <a:srgbClr val="0000FF"/>
                </a:solidFill>
                <a:latin typeface="Times New Roman" pitchFamily="18" charset="0"/>
                <a:cs typeface="Times New Roman" pitchFamily="18" charset="0"/>
              </a:rPr>
              <a:t>. Алған </a:t>
            </a:r>
            <a:r>
              <a:rPr lang="kk-KZ" sz="1600" b="1" i="1" dirty="0">
                <a:solidFill>
                  <a:srgbClr val="0000FF"/>
                </a:solidFill>
                <a:latin typeface="Times New Roman" pitchFamily="18" charset="0"/>
                <a:cs typeface="Times New Roman" pitchFamily="18" charset="0"/>
              </a:rPr>
              <a:t>білімдерін өмірде қолдана білуге жаттықтыру.</a:t>
            </a:r>
            <a:endParaRPr lang="ru-RU" sz="1600" b="1" i="1" dirty="0">
              <a:solidFill>
                <a:srgbClr val="0000FF"/>
              </a:solidFill>
              <a:latin typeface="Times New Roman" pitchFamily="18" charset="0"/>
              <a:cs typeface="Times New Roman" pitchFamily="18" charset="0"/>
            </a:endParaRPr>
          </a:p>
        </p:txBody>
      </p:sp>
      <p:sp>
        <p:nvSpPr>
          <p:cNvPr id="3" name="Прямоугольник 2"/>
          <p:cNvSpPr/>
          <p:nvPr/>
        </p:nvSpPr>
        <p:spPr>
          <a:xfrm>
            <a:off x="683568" y="2039897"/>
            <a:ext cx="7632848" cy="2585323"/>
          </a:xfrm>
          <a:prstGeom prst="rect">
            <a:avLst/>
          </a:prstGeom>
          <a:solidFill>
            <a:schemeClr val="bg2">
              <a:lumMod val="75000"/>
            </a:schemeClr>
          </a:solidFill>
        </p:spPr>
        <p:txBody>
          <a:bodyPr wrap="square">
            <a:spAutoFit/>
          </a:bodyPr>
          <a:lstStyle/>
          <a:p>
            <a:pPr algn="ctr"/>
            <a:r>
              <a:rPr lang="kk-KZ" b="1" i="1" dirty="0">
                <a:solidFill>
                  <a:srgbClr val="0000FF"/>
                </a:solidFill>
                <a:latin typeface="Times New Roman" pitchFamily="18" charset="0"/>
                <a:cs typeface="Times New Roman" pitchFamily="18" charset="0"/>
              </a:rPr>
              <a:t>Міндеттері:</a:t>
            </a:r>
          </a:p>
          <a:p>
            <a:r>
              <a:rPr lang="kk-KZ" sz="1400" b="1" i="1" dirty="0">
                <a:solidFill>
                  <a:srgbClr val="0000FF"/>
                </a:solidFill>
                <a:latin typeface="Times New Roman" pitchFamily="18" charset="0"/>
                <a:cs typeface="Times New Roman" pitchFamily="18" charset="0"/>
              </a:rPr>
              <a:t>-  </a:t>
            </a:r>
            <a:r>
              <a:rPr lang="kk-KZ" sz="1600" b="1" i="1" dirty="0">
                <a:solidFill>
                  <a:srgbClr val="0000FF"/>
                </a:solidFill>
                <a:latin typeface="Times New Roman" pitchFamily="18" charset="0"/>
                <a:cs typeface="Times New Roman" pitchFamily="18" charset="0"/>
              </a:rPr>
              <a:t>қамтылған тақырыптар төңірегінде       </a:t>
            </a:r>
          </a:p>
          <a:p>
            <a:r>
              <a:rPr lang="kk-KZ" sz="1600" b="1" i="1" dirty="0">
                <a:solidFill>
                  <a:srgbClr val="0000FF"/>
                </a:solidFill>
                <a:latin typeface="Times New Roman" pitchFamily="18" charset="0"/>
                <a:cs typeface="Times New Roman" pitchFamily="18" charset="0"/>
              </a:rPr>
              <a:t>   оқушыларға теориялық мағлұмат беру;</a:t>
            </a:r>
          </a:p>
          <a:p>
            <a:pPr marL="285750" indent="-285750">
              <a:buFontTx/>
              <a:buChar char="-"/>
            </a:pPr>
            <a:r>
              <a:rPr lang="kk-KZ" sz="1600" b="1" i="1" dirty="0">
                <a:solidFill>
                  <a:srgbClr val="0000FF"/>
                </a:solidFill>
                <a:latin typeface="Times New Roman" pitchFamily="18" charset="0"/>
                <a:cs typeface="Times New Roman" pitchFamily="18" charset="0"/>
              </a:rPr>
              <a:t>есептердің шығару жолдарымен таныстыру;</a:t>
            </a:r>
          </a:p>
          <a:p>
            <a:pPr marL="285750" indent="-285750">
              <a:buFontTx/>
              <a:buChar char="-"/>
            </a:pPr>
            <a:r>
              <a:rPr lang="kk-KZ" sz="1600" b="1" i="1" dirty="0">
                <a:solidFill>
                  <a:srgbClr val="0000FF"/>
                </a:solidFill>
                <a:latin typeface="Times New Roman" pitchFamily="18" charset="0"/>
                <a:cs typeface="Times New Roman" pitchFamily="18" charset="0"/>
              </a:rPr>
              <a:t>үлгі есептердің шығару жолдарын түсіндіру;</a:t>
            </a:r>
          </a:p>
          <a:p>
            <a:pPr marL="285750" indent="-285750">
              <a:buFontTx/>
              <a:buChar char="-"/>
            </a:pPr>
            <a:r>
              <a:rPr lang="kk-KZ" sz="1600" b="1" i="1" dirty="0">
                <a:solidFill>
                  <a:srgbClr val="0000FF"/>
                </a:solidFill>
                <a:latin typeface="Times New Roman" pitchFamily="18" charset="0"/>
                <a:cs typeface="Times New Roman" pitchFamily="18" charset="0"/>
              </a:rPr>
              <a:t>оқушылардың ұсынылған тақырып төңірегіндегі есептерді шығару дағдыларын дамыту;</a:t>
            </a:r>
          </a:p>
          <a:p>
            <a:pPr marL="285750" indent="-285750">
              <a:buFontTx/>
              <a:buChar char="-"/>
            </a:pPr>
            <a:r>
              <a:rPr lang="kk-KZ" sz="1600" b="1" i="1" dirty="0">
                <a:solidFill>
                  <a:srgbClr val="0000FF"/>
                </a:solidFill>
                <a:latin typeface="Times New Roman" pitchFamily="18" charset="0"/>
                <a:cs typeface="Times New Roman" pitchFamily="18" charset="0"/>
              </a:rPr>
              <a:t>алған білімдерін күнделікті өмірмен байланыстырып, оқушылардың математикалық сауаттылықтарын, функционалдық сауаттылықтарын арттыру.</a:t>
            </a:r>
            <a:endParaRPr lang="ru-RU" sz="1600" b="1" i="1" dirty="0">
              <a:solidFill>
                <a:srgbClr val="0000FF"/>
              </a:solidFill>
              <a:latin typeface="Times New Roman" pitchFamily="18" charset="0"/>
              <a:cs typeface="Times New Roman" pitchFamily="18" charset="0"/>
            </a:endParaRPr>
          </a:p>
        </p:txBody>
      </p:sp>
      <p:sp>
        <p:nvSpPr>
          <p:cNvPr id="4" name="Прямоугольник 3"/>
          <p:cNvSpPr/>
          <p:nvPr/>
        </p:nvSpPr>
        <p:spPr>
          <a:xfrm>
            <a:off x="1907704" y="4725144"/>
            <a:ext cx="4572000" cy="1815882"/>
          </a:xfrm>
          <a:prstGeom prst="rect">
            <a:avLst/>
          </a:prstGeom>
          <a:solidFill>
            <a:schemeClr val="accent2">
              <a:lumMod val="40000"/>
              <a:lumOff val="60000"/>
            </a:schemeClr>
          </a:solidFill>
        </p:spPr>
        <p:txBody>
          <a:bodyPr>
            <a:spAutoFit/>
          </a:bodyPr>
          <a:lstStyle/>
          <a:p>
            <a:pPr algn="ctr"/>
            <a:r>
              <a:rPr lang="kk-KZ" sz="1600" b="1" i="1" dirty="0">
                <a:solidFill>
                  <a:srgbClr val="0000FF"/>
                </a:solidFill>
                <a:latin typeface="Times New Roman" pitchFamily="18" charset="0"/>
                <a:cs typeface="Times New Roman" pitchFamily="18" charset="0"/>
              </a:rPr>
              <a:t>Күтілетін нәтиже:</a:t>
            </a:r>
          </a:p>
          <a:p>
            <a:pPr marL="285750" indent="-285750">
              <a:buFontTx/>
              <a:buChar char="-"/>
            </a:pPr>
            <a:r>
              <a:rPr lang="kk-KZ" sz="1600" b="1" i="1" dirty="0">
                <a:solidFill>
                  <a:srgbClr val="0000FF"/>
                </a:solidFill>
                <a:latin typeface="Times New Roman" pitchFamily="18" charset="0"/>
                <a:cs typeface="Times New Roman" pitchFamily="18" charset="0"/>
              </a:rPr>
              <a:t>Математикалық логикалық ұғыммен  танысады;</a:t>
            </a:r>
          </a:p>
          <a:p>
            <a:pPr marL="285750" indent="-285750">
              <a:buFontTx/>
              <a:buChar char="-"/>
            </a:pPr>
            <a:r>
              <a:rPr lang="kk-KZ" sz="1600" b="1" i="1" dirty="0">
                <a:solidFill>
                  <a:srgbClr val="0000FF"/>
                </a:solidFill>
                <a:latin typeface="Times New Roman" pitchFamily="18" charset="0"/>
                <a:cs typeface="Times New Roman" pitchFamily="18" charset="0"/>
              </a:rPr>
              <a:t>күрделі есептермен жұмыс жасайды;</a:t>
            </a:r>
          </a:p>
          <a:p>
            <a:pPr marL="285750" indent="-285750">
              <a:buFontTx/>
              <a:buChar char="-"/>
            </a:pPr>
            <a:r>
              <a:rPr lang="kk-KZ" sz="1600" b="1" i="1" dirty="0">
                <a:solidFill>
                  <a:srgbClr val="0000FF"/>
                </a:solidFill>
                <a:latin typeface="Times New Roman" pitchFamily="18" charset="0"/>
                <a:cs typeface="Times New Roman" pitchFamily="18" charset="0"/>
              </a:rPr>
              <a:t>жылдам есептеу әдістерін меңгереді;</a:t>
            </a:r>
          </a:p>
          <a:p>
            <a:pPr marL="285750" indent="-285750">
              <a:buFontTx/>
              <a:buChar char="-"/>
            </a:pPr>
            <a:r>
              <a:rPr lang="kk-KZ" sz="1600" b="1" i="1" dirty="0">
                <a:solidFill>
                  <a:srgbClr val="0000FF"/>
                </a:solidFill>
                <a:latin typeface="Times New Roman" pitchFamily="18" charset="0"/>
                <a:cs typeface="Times New Roman" pitchFamily="18" charset="0"/>
              </a:rPr>
              <a:t>әр түрлі қызықты, логикалық есептерді шығара алады. </a:t>
            </a:r>
            <a:endParaRPr lang="ru-RU" sz="1600" b="1"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557336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328"/>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681" t="5455" r="20720" b="7637"/>
          <a:stretch/>
        </p:blipFill>
        <p:spPr bwMode="auto">
          <a:xfrm>
            <a:off x="2968893" y="761312"/>
            <a:ext cx="2500387" cy="310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221088"/>
            <a:ext cx="7992888"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72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660232" y="652046"/>
            <a:ext cx="2043316" cy="461665"/>
          </a:xfrm>
          <a:prstGeom prst="rect">
            <a:avLst/>
          </a:prstGeom>
          <a:noFill/>
        </p:spPr>
        <p:txBody>
          <a:bodyPr wrap="none" rtlCol="0">
            <a:spAutoFit/>
          </a:bodyPr>
          <a:lstStyle/>
          <a:p>
            <a:r>
              <a:rPr lang="kk-KZ" sz="2400" b="1" i="1" dirty="0">
                <a:solidFill>
                  <a:srgbClr val="0000FF"/>
                </a:solidFill>
                <a:latin typeface="Times New Roman" pitchFamily="18" charset="0"/>
                <a:cs typeface="Times New Roman" pitchFamily="18" charset="0"/>
              </a:rPr>
              <a:t>Миға шабуыл</a:t>
            </a:r>
            <a:endParaRPr lang="ru-RU" sz="2400" b="1" i="1" dirty="0">
              <a:solidFill>
                <a:srgbClr val="0000FF"/>
              </a:solidFill>
              <a:latin typeface="Times New Roman" pitchFamily="18" charset="0"/>
              <a:cs typeface="Times New Roman" pitchFamily="18" charset="0"/>
            </a:endParaRPr>
          </a:p>
        </p:txBody>
      </p:sp>
      <p:sp>
        <p:nvSpPr>
          <p:cNvPr id="4" name="TextBox 3"/>
          <p:cNvSpPr txBox="1"/>
          <p:nvPr/>
        </p:nvSpPr>
        <p:spPr>
          <a:xfrm>
            <a:off x="755576" y="1628800"/>
            <a:ext cx="7912744" cy="2523768"/>
          </a:xfrm>
          <a:prstGeom prst="rect">
            <a:avLst/>
          </a:prstGeom>
          <a:noFill/>
        </p:spPr>
        <p:txBody>
          <a:bodyPr wrap="none" rtlCol="0">
            <a:spAutoFit/>
          </a:bodyPr>
          <a:lstStyle/>
          <a:p>
            <a:r>
              <a:rPr lang="kk-KZ" sz="2800" b="1" i="1" dirty="0">
                <a:solidFill>
                  <a:srgbClr val="0000FF"/>
                </a:solidFill>
                <a:latin typeface="Times New Roman" pitchFamily="18" charset="0"/>
                <a:cs typeface="Times New Roman" pitchFamily="18" charset="0"/>
              </a:rPr>
              <a:t>- «Математикалық логика» дегенімізді</a:t>
            </a:r>
          </a:p>
          <a:p>
            <a:r>
              <a:rPr lang="kk-KZ" sz="2800" b="1" i="1" dirty="0">
                <a:solidFill>
                  <a:srgbClr val="0000FF"/>
                </a:solidFill>
                <a:latin typeface="Times New Roman" pitchFamily="18" charset="0"/>
                <a:cs typeface="Times New Roman" pitchFamily="18" charset="0"/>
              </a:rPr>
              <a:t>    қалай түсінеміз?</a:t>
            </a:r>
          </a:p>
          <a:p>
            <a:r>
              <a:rPr lang="kk-KZ" sz="2800" b="1" i="1" dirty="0">
                <a:solidFill>
                  <a:srgbClr val="0000FF"/>
                </a:solidFill>
                <a:latin typeface="Times New Roman" pitchFamily="18" charset="0"/>
                <a:cs typeface="Times New Roman" pitchFamily="18" charset="0"/>
              </a:rPr>
              <a:t>- логиканың маңыздылығы неде ?</a:t>
            </a:r>
          </a:p>
          <a:p>
            <a:r>
              <a:rPr lang="kk-KZ" sz="2800" b="1" i="1" dirty="0">
                <a:solidFill>
                  <a:srgbClr val="0000FF"/>
                </a:solidFill>
                <a:latin typeface="Times New Roman" pitchFamily="18" charset="0"/>
                <a:cs typeface="Times New Roman" pitchFamily="18" charset="0"/>
              </a:rPr>
              <a:t>- қандай жұмыстар арқылы жүзеге асырылады </a:t>
            </a:r>
          </a:p>
          <a:p>
            <a:r>
              <a:rPr lang="kk-KZ" sz="2800" b="1" i="1" dirty="0">
                <a:solidFill>
                  <a:srgbClr val="0000FF"/>
                </a:solidFill>
                <a:latin typeface="Times New Roman" pitchFamily="18" charset="0"/>
                <a:cs typeface="Times New Roman" pitchFamily="18" charset="0"/>
              </a:rPr>
              <a:t>    деп ойлайсыз?</a:t>
            </a:r>
          </a:p>
          <a:p>
            <a:endParaRPr lang="ru-RU" dirty="0"/>
          </a:p>
        </p:txBody>
      </p:sp>
    </p:spTree>
    <p:extLst>
      <p:ext uri="{BB962C8B-B14F-4D97-AF65-F5344CB8AC3E}">
        <p14:creationId xmlns:p14="http://schemas.microsoft.com/office/powerpoint/2010/main" val="1606163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3" y="-184666"/>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вал 2"/>
          <p:cNvSpPr/>
          <p:nvPr/>
        </p:nvSpPr>
        <p:spPr>
          <a:xfrm>
            <a:off x="905922" y="548680"/>
            <a:ext cx="1584176" cy="7827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solidFill>
                  <a:srgbClr val="FFFF00"/>
                </a:solidFill>
                <a:latin typeface="Times New Roman" pitchFamily="18" charset="0"/>
                <a:cs typeface="Times New Roman" pitchFamily="18" charset="0"/>
              </a:rPr>
              <a:t>Л</a:t>
            </a:r>
            <a:r>
              <a:rPr lang="kk-KZ" dirty="0" smtClean="0">
                <a:solidFill>
                  <a:srgbClr val="0000FF"/>
                </a:solidFill>
                <a:latin typeface="Times New Roman" pitchFamily="18" charset="0"/>
                <a:cs typeface="Times New Roman" pitchFamily="18" charset="0"/>
              </a:rPr>
              <a:t>логика- ой өнері</a:t>
            </a:r>
            <a:endParaRPr lang="ru-RU" dirty="0">
              <a:solidFill>
                <a:srgbClr val="FFFF00"/>
              </a:solidFill>
              <a:latin typeface="Times New Roman" pitchFamily="18" charset="0"/>
              <a:cs typeface="Times New Roman" pitchFamily="18" charset="0"/>
            </a:endParaRPr>
          </a:p>
        </p:txBody>
      </p:sp>
      <p:sp>
        <p:nvSpPr>
          <p:cNvPr id="7" name="TextBox 6"/>
          <p:cNvSpPr txBox="1"/>
          <p:nvPr/>
        </p:nvSpPr>
        <p:spPr>
          <a:xfrm>
            <a:off x="683629" y="1412946"/>
            <a:ext cx="745717" cy="400110"/>
          </a:xfrm>
          <a:prstGeom prst="rect">
            <a:avLst/>
          </a:prstGeom>
          <a:noFill/>
        </p:spPr>
        <p:txBody>
          <a:bodyPr wrap="none" rtlCol="0">
            <a:spAutoFit/>
          </a:bodyPr>
          <a:lstStyle/>
          <a:p>
            <a:r>
              <a:rPr lang="kk-KZ" sz="2000" dirty="0">
                <a:solidFill>
                  <a:srgbClr val="0000FF"/>
                </a:solidFill>
                <a:latin typeface="Times New Roman" pitchFamily="18" charset="0"/>
                <a:cs typeface="Times New Roman" pitchFamily="18" charset="0"/>
              </a:rPr>
              <a:t>зейін</a:t>
            </a:r>
          </a:p>
        </p:txBody>
      </p:sp>
      <p:sp>
        <p:nvSpPr>
          <p:cNvPr id="8" name="TextBox 7"/>
          <p:cNvSpPr txBox="1"/>
          <p:nvPr/>
        </p:nvSpPr>
        <p:spPr>
          <a:xfrm>
            <a:off x="1056488" y="1791276"/>
            <a:ext cx="641522" cy="369332"/>
          </a:xfrm>
          <a:prstGeom prst="rect">
            <a:avLst/>
          </a:prstGeom>
          <a:noFill/>
        </p:spPr>
        <p:txBody>
          <a:bodyPr wrap="none" rtlCol="0">
            <a:spAutoFit/>
          </a:bodyPr>
          <a:lstStyle/>
          <a:p>
            <a:r>
              <a:rPr lang="kk-KZ" dirty="0">
                <a:solidFill>
                  <a:srgbClr val="0000FF"/>
                </a:solidFill>
                <a:latin typeface="Times New Roman" pitchFamily="18" charset="0"/>
                <a:cs typeface="Times New Roman" pitchFamily="18" charset="0"/>
              </a:rPr>
              <a:t>қиял</a:t>
            </a:r>
            <a:endParaRPr lang="ru-RU" dirty="0">
              <a:solidFill>
                <a:srgbClr val="0000FF"/>
              </a:solidFill>
              <a:latin typeface="Times New Roman" pitchFamily="18" charset="0"/>
              <a:cs typeface="Times New Roman" pitchFamily="18" charset="0"/>
            </a:endParaRPr>
          </a:p>
        </p:txBody>
      </p:sp>
      <p:sp>
        <p:nvSpPr>
          <p:cNvPr id="9" name="TextBox 8"/>
          <p:cNvSpPr txBox="1"/>
          <p:nvPr/>
        </p:nvSpPr>
        <p:spPr>
          <a:xfrm>
            <a:off x="1756953" y="2009713"/>
            <a:ext cx="1312154" cy="523220"/>
          </a:xfrm>
          <a:prstGeom prst="rect">
            <a:avLst/>
          </a:prstGeom>
          <a:noFill/>
        </p:spPr>
        <p:txBody>
          <a:bodyPr wrap="none" rtlCol="0">
            <a:spAutoFit/>
          </a:bodyPr>
          <a:lstStyle/>
          <a:p>
            <a:r>
              <a:rPr lang="kk-KZ" sz="1400" dirty="0">
                <a:solidFill>
                  <a:srgbClr val="0000FF"/>
                </a:solidFill>
                <a:latin typeface="Times New Roman" pitchFamily="18" charset="0"/>
                <a:cs typeface="Times New Roman" pitchFamily="18" charset="0"/>
              </a:rPr>
              <a:t>концептуалды </a:t>
            </a:r>
          </a:p>
          <a:p>
            <a:pPr algn="ctr"/>
            <a:r>
              <a:rPr lang="kk-KZ" sz="1400" dirty="0">
                <a:solidFill>
                  <a:srgbClr val="0000FF"/>
                </a:solidFill>
                <a:latin typeface="Times New Roman" pitchFamily="18" charset="0"/>
                <a:cs typeface="Times New Roman" pitchFamily="18" charset="0"/>
              </a:rPr>
              <a:t>ойлау</a:t>
            </a:r>
            <a:endParaRPr lang="ru-RU" sz="1400" dirty="0">
              <a:solidFill>
                <a:srgbClr val="0000FF"/>
              </a:solidFill>
              <a:latin typeface="Times New Roman" pitchFamily="18" charset="0"/>
              <a:cs typeface="Times New Roman" pitchFamily="18" charset="0"/>
            </a:endParaRPr>
          </a:p>
        </p:txBody>
      </p:sp>
      <p:sp>
        <p:nvSpPr>
          <p:cNvPr id="10" name="TextBox 9"/>
          <p:cNvSpPr txBox="1"/>
          <p:nvPr/>
        </p:nvSpPr>
        <p:spPr>
          <a:xfrm>
            <a:off x="2901830" y="616912"/>
            <a:ext cx="1454437" cy="646331"/>
          </a:xfrm>
          <a:prstGeom prst="rect">
            <a:avLst/>
          </a:prstGeom>
          <a:noFill/>
        </p:spPr>
        <p:txBody>
          <a:bodyPr wrap="none" rtlCol="0">
            <a:spAutoFit/>
          </a:bodyPr>
          <a:lstStyle/>
          <a:p>
            <a:r>
              <a:rPr lang="kk-KZ" dirty="0">
                <a:solidFill>
                  <a:srgbClr val="0000FF"/>
                </a:solidFill>
                <a:latin typeface="Times New Roman" pitchFamily="18" charset="0"/>
                <a:cs typeface="Times New Roman" pitchFamily="18" charset="0"/>
              </a:rPr>
              <a:t>көру арқылы</a:t>
            </a:r>
          </a:p>
          <a:p>
            <a:r>
              <a:rPr lang="kk-KZ" dirty="0">
                <a:solidFill>
                  <a:srgbClr val="0000FF"/>
                </a:solidFill>
                <a:latin typeface="Times New Roman" pitchFamily="18" charset="0"/>
                <a:cs typeface="Times New Roman" pitchFamily="18" charset="0"/>
              </a:rPr>
              <a:t>есте сақтау</a:t>
            </a:r>
            <a:endParaRPr lang="ru-RU" dirty="0">
              <a:solidFill>
                <a:srgbClr val="0000FF"/>
              </a:solidFill>
              <a:latin typeface="Times New Roman" pitchFamily="18" charset="0"/>
              <a:cs typeface="Times New Roman" pitchFamily="18" charset="0"/>
            </a:endParaRPr>
          </a:p>
        </p:txBody>
      </p:sp>
      <p:sp>
        <p:nvSpPr>
          <p:cNvPr id="11" name="TextBox 10"/>
          <p:cNvSpPr txBox="1"/>
          <p:nvPr/>
        </p:nvSpPr>
        <p:spPr>
          <a:xfrm>
            <a:off x="2585430" y="1351391"/>
            <a:ext cx="1043619" cy="523220"/>
          </a:xfrm>
          <a:prstGeom prst="rect">
            <a:avLst/>
          </a:prstGeom>
          <a:noFill/>
        </p:spPr>
        <p:txBody>
          <a:bodyPr wrap="none" rtlCol="0">
            <a:spAutoFit/>
          </a:bodyPr>
          <a:lstStyle/>
          <a:p>
            <a:r>
              <a:rPr lang="kk-KZ" sz="1400" dirty="0">
                <a:solidFill>
                  <a:srgbClr val="0000FF"/>
                </a:solidFill>
                <a:latin typeface="Times New Roman" pitchFamily="18" charset="0"/>
                <a:cs typeface="Times New Roman" pitchFamily="18" charset="0"/>
              </a:rPr>
              <a:t>мағыналы </a:t>
            </a:r>
          </a:p>
          <a:p>
            <a:r>
              <a:rPr lang="kk-KZ" sz="1400" dirty="0">
                <a:solidFill>
                  <a:srgbClr val="0000FF"/>
                </a:solidFill>
                <a:latin typeface="Times New Roman" pitchFamily="18" charset="0"/>
                <a:cs typeface="Times New Roman" pitchFamily="18" charset="0"/>
              </a:rPr>
              <a:t>есте сақтау</a:t>
            </a:r>
            <a:endParaRPr lang="ru-RU" sz="1400" dirty="0">
              <a:solidFill>
                <a:srgbClr val="0000FF"/>
              </a:solidFill>
              <a:latin typeface="Times New Roman" pitchFamily="18" charset="0"/>
              <a:cs typeface="Times New Roman" pitchFamily="18" charset="0"/>
            </a:endParaRPr>
          </a:p>
        </p:txBody>
      </p:sp>
      <p:sp>
        <p:nvSpPr>
          <p:cNvPr id="12" name="Прямоугольник 11"/>
          <p:cNvSpPr/>
          <p:nvPr/>
        </p:nvSpPr>
        <p:spPr>
          <a:xfrm>
            <a:off x="605210" y="404664"/>
            <a:ext cx="3960440" cy="24668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068959"/>
            <a:ext cx="3780780" cy="254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5299092" y="2532933"/>
            <a:ext cx="2539285" cy="338554"/>
          </a:xfrm>
          <a:prstGeom prst="rect">
            <a:avLst/>
          </a:prstGeom>
        </p:spPr>
        <p:txBody>
          <a:bodyPr wrap="none">
            <a:spAutoFit/>
          </a:bodyPr>
          <a:lstStyle/>
          <a:p>
            <a:r>
              <a:rPr lang="ru-RU" sz="1600" b="1" i="1" dirty="0" err="1">
                <a:solidFill>
                  <a:srgbClr val="0000FF"/>
                </a:solidFill>
                <a:latin typeface="Times New Roman" pitchFamily="18" charset="0"/>
                <a:cs typeface="Times New Roman" pitchFamily="18" charset="0"/>
              </a:rPr>
              <a:t>Логикалық</a:t>
            </a:r>
            <a:r>
              <a:rPr lang="ru-RU" sz="1600" b="1" i="1" dirty="0">
                <a:solidFill>
                  <a:srgbClr val="0000FF"/>
                </a:solidFill>
                <a:latin typeface="Times New Roman" pitchFamily="18" charset="0"/>
                <a:cs typeface="Times New Roman" pitchFamily="18" charset="0"/>
              </a:rPr>
              <a:t> </a:t>
            </a:r>
            <a:r>
              <a:rPr lang="ru-RU" sz="1600" b="1" i="1" dirty="0" err="1">
                <a:solidFill>
                  <a:srgbClr val="0000FF"/>
                </a:solidFill>
                <a:latin typeface="Times New Roman" pitchFamily="18" charset="0"/>
                <a:cs typeface="Times New Roman" pitchFamily="18" charset="0"/>
              </a:rPr>
              <a:t>тапсырмалар</a:t>
            </a:r>
            <a:endParaRPr lang="ru-RU" sz="1600" b="1" i="1" dirty="0">
              <a:solidFill>
                <a:srgbClr val="0000FF"/>
              </a:solidFill>
              <a:latin typeface="Times New Roman" pitchFamily="18" charset="0"/>
              <a:cs typeface="Times New Roman" pitchFamily="18" charset="0"/>
            </a:endParaRPr>
          </a:p>
        </p:txBody>
      </p:sp>
      <p:sp>
        <p:nvSpPr>
          <p:cNvPr id="14" name="Прямоугольник 13"/>
          <p:cNvSpPr/>
          <p:nvPr/>
        </p:nvSpPr>
        <p:spPr>
          <a:xfrm>
            <a:off x="4716016" y="2420888"/>
            <a:ext cx="4176464" cy="3197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6950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725922" y="620688"/>
            <a:ext cx="8022542" cy="1631216"/>
          </a:xfrm>
          <a:prstGeom prst="rect">
            <a:avLst/>
          </a:prstGeom>
        </p:spPr>
        <p:txBody>
          <a:bodyPr wrap="square">
            <a:spAutoFit/>
          </a:bodyPr>
          <a:lstStyle/>
          <a:p>
            <a:r>
              <a:rPr lang="ru-RU" b="1" i="1" dirty="0" smtClean="0">
                <a:solidFill>
                  <a:srgbClr val="0000FF"/>
                </a:solidFill>
                <a:latin typeface="Times New Roman" pitchFamily="18" charset="0"/>
                <a:cs typeface="Times New Roman" pitchFamily="18" charset="0"/>
              </a:rPr>
              <a:t>«</a:t>
            </a:r>
            <a:r>
              <a:rPr lang="ru-RU" sz="2800" b="1" i="1" dirty="0" err="1" smtClean="0">
                <a:solidFill>
                  <a:srgbClr val="0000FF"/>
                </a:solidFill>
                <a:latin typeface="Times New Roman" pitchFamily="18" charset="0"/>
                <a:cs typeface="Times New Roman" pitchFamily="18" charset="0"/>
              </a:rPr>
              <a:t>Тарсия</a:t>
            </a:r>
            <a:r>
              <a:rPr lang="ru-RU" sz="2800" b="1" i="1" dirty="0" smtClean="0">
                <a:solidFill>
                  <a:srgbClr val="0000FF"/>
                </a:solidFill>
                <a:latin typeface="Times New Roman" pitchFamily="18" charset="0"/>
                <a:cs typeface="Times New Roman" pitchFamily="18" charset="0"/>
              </a:rPr>
              <a:t>» </a:t>
            </a:r>
            <a:r>
              <a:rPr lang="ru-RU" sz="2800" b="1" i="1" dirty="0" err="1" smtClean="0">
                <a:solidFill>
                  <a:srgbClr val="0000FF"/>
                </a:solidFill>
                <a:latin typeface="Times New Roman" pitchFamily="18" charset="0"/>
                <a:cs typeface="Times New Roman" pitchFamily="18" charset="0"/>
              </a:rPr>
              <a:t>әдісі</a:t>
            </a:r>
            <a:r>
              <a:rPr lang="ru-RU" sz="2800" b="1" i="1" dirty="0" smtClean="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бойынша</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пазлдық</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тапсырмалар</a:t>
            </a:r>
            <a:r>
              <a:rPr lang="ru-RU" b="1" i="1" dirty="0">
                <a:solidFill>
                  <a:srgbClr val="0000FF"/>
                </a:solidFill>
                <a:latin typeface="Times New Roman" pitchFamily="18" charset="0"/>
                <a:cs typeface="Times New Roman" pitchFamily="18" charset="0"/>
              </a:rPr>
              <a:t> </a:t>
            </a:r>
            <a:r>
              <a:rPr lang="ru-RU" b="1" i="1" dirty="0" smtClean="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бастауыш</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сынып</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оқушыларымен</a:t>
            </a:r>
            <a:r>
              <a:rPr lang="ru-RU" b="1" i="1" dirty="0">
                <a:solidFill>
                  <a:srgbClr val="0000FF"/>
                </a:solidFill>
                <a:latin typeface="Times New Roman" pitchFamily="18" charset="0"/>
                <a:cs typeface="Times New Roman" pitchFamily="18" charset="0"/>
              </a:rPr>
              <a:t> </a:t>
            </a:r>
            <a:r>
              <a:rPr lang="ru-RU" b="1" i="1" dirty="0" smtClean="0">
                <a:solidFill>
                  <a:srgbClr val="0000FF"/>
                </a:solidFill>
                <a:latin typeface="Times New Roman" pitchFamily="18" charset="0"/>
                <a:cs typeface="Times New Roman" pitchFamily="18" charset="0"/>
              </a:rPr>
              <a:t> </a:t>
            </a:r>
            <a:r>
              <a:rPr lang="ru-RU" b="1" i="1" dirty="0">
                <a:solidFill>
                  <a:srgbClr val="0000FF"/>
                </a:solidFill>
                <a:latin typeface="Times New Roman" pitchFamily="18" charset="0"/>
                <a:cs typeface="Times New Roman" pitchFamily="18" charset="0"/>
              </a:rPr>
              <a:t>"</a:t>
            </a:r>
            <a:r>
              <a:rPr lang="ru-RU" b="1" i="1" dirty="0" err="1">
                <a:solidFill>
                  <a:srgbClr val="0000FF"/>
                </a:solidFill>
                <a:latin typeface="Times New Roman" pitchFamily="18" charset="0"/>
                <a:cs typeface="Times New Roman" pitchFamily="18" charset="0"/>
              </a:rPr>
              <a:t>Тарсия"әдісі</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бойынша</a:t>
            </a:r>
            <a:r>
              <a:rPr lang="ru-RU" b="1" i="1" dirty="0">
                <a:solidFill>
                  <a:srgbClr val="0000FF"/>
                </a:solidFill>
                <a:latin typeface="Times New Roman" pitchFamily="18" charset="0"/>
                <a:cs typeface="Times New Roman" pitchFamily="18" charset="0"/>
              </a:rPr>
              <a:t> </a:t>
            </a:r>
            <a:r>
              <a:rPr lang="ru-RU" b="1" i="1" dirty="0" smtClean="0">
                <a:solidFill>
                  <a:srgbClr val="0000FF"/>
                </a:solidFill>
                <a:latin typeface="Times New Roman" pitchFamily="18" charset="0"/>
                <a:cs typeface="Times New Roman" pitchFamily="18" charset="0"/>
              </a:rPr>
              <a:t> </a:t>
            </a:r>
            <a:r>
              <a:rPr lang="ru-RU" b="1" i="1" dirty="0" err="1" smtClean="0">
                <a:solidFill>
                  <a:srgbClr val="0000FF"/>
                </a:solidFill>
                <a:latin typeface="Times New Roman" pitchFamily="18" charset="0"/>
                <a:cs typeface="Times New Roman" pitchFamily="18" charset="0"/>
              </a:rPr>
              <a:t>орындалады</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Ойынның</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мақсаты</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логикалық</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ойлауды</a:t>
            </a:r>
            <a:r>
              <a:rPr lang="ru-RU" b="1" i="1" dirty="0">
                <a:solidFill>
                  <a:srgbClr val="0000FF"/>
                </a:solidFill>
                <a:latin typeface="Times New Roman" pitchFamily="18" charset="0"/>
                <a:cs typeface="Times New Roman" pitchFamily="18" charset="0"/>
              </a:rPr>
              <a:t> </a:t>
            </a:r>
            <a:r>
              <a:rPr lang="ru-RU" b="1" i="1" dirty="0" err="1" smtClean="0">
                <a:solidFill>
                  <a:srgbClr val="0000FF"/>
                </a:solidFill>
                <a:latin typeface="Times New Roman" pitchFamily="18" charset="0"/>
                <a:cs typeface="Times New Roman" pitchFamily="18" charset="0"/>
              </a:rPr>
              <a:t>дамытады</a:t>
            </a:r>
            <a:r>
              <a:rPr lang="ru-RU" b="1" i="1" dirty="0" smtClean="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зейінді</a:t>
            </a:r>
            <a:r>
              <a:rPr lang="ru-RU" b="1" i="1" dirty="0">
                <a:solidFill>
                  <a:srgbClr val="0000FF"/>
                </a:solidFill>
                <a:latin typeface="Times New Roman" pitchFamily="18" charset="0"/>
                <a:cs typeface="Times New Roman" pitchFamily="18" charset="0"/>
              </a:rPr>
              <a:t> </a:t>
            </a:r>
            <a:r>
              <a:rPr lang="ru-RU" b="1" i="1" dirty="0" err="1" smtClean="0">
                <a:solidFill>
                  <a:srgbClr val="0000FF"/>
                </a:solidFill>
                <a:latin typeface="Times New Roman" pitchFamily="18" charset="0"/>
                <a:cs typeface="Times New Roman" pitchFamily="18" charset="0"/>
              </a:rPr>
              <a:t>шоғырландырады</a:t>
            </a:r>
            <a:r>
              <a:rPr lang="ru-RU" b="1" i="1" dirty="0" smtClean="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шапшаңдыққа</a:t>
            </a:r>
            <a:r>
              <a:rPr lang="ru-RU" b="1" i="1" dirty="0">
                <a:solidFill>
                  <a:srgbClr val="0000FF"/>
                </a:solidFill>
                <a:latin typeface="Times New Roman" pitchFamily="18" charset="0"/>
                <a:cs typeface="Times New Roman" pitchFamily="18" charset="0"/>
              </a:rPr>
              <a:t> </a:t>
            </a:r>
            <a:r>
              <a:rPr lang="ru-RU" b="1" i="1" dirty="0" err="1" smtClean="0">
                <a:solidFill>
                  <a:srgbClr val="0000FF"/>
                </a:solidFill>
                <a:latin typeface="Times New Roman" pitchFamily="18" charset="0"/>
                <a:cs typeface="Times New Roman" pitchFamily="18" charset="0"/>
              </a:rPr>
              <a:t>үйретеді</a:t>
            </a:r>
            <a:r>
              <a:rPr lang="ru-RU" b="1" i="1" dirty="0" smtClean="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Ойын</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балаларды</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бір-бірін</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сыйлауға</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бірігіп</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жұмыс</a:t>
            </a:r>
            <a:r>
              <a:rPr lang="ru-RU" b="1" i="1" dirty="0">
                <a:solidFill>
                  <a:srgbClr val="0000FF"/>
                </a:solidFill>
                <a:latin typeface="Times New Roman" pitchFamily="18" charset="0"/>
                <a:cs typeface="Times New Roman" pitchFamily="18" charset="0"/>
              </a:rPr>
              <a:t> </a:t>
            </a:r>
            <a:r>
              <a:rPr lang="ru-RU" b="1" i="1" dirty="0" err="1">
                <a:solidFill>
                  <a:srgbClr val="0000FF"/>
                </a:solidFill>
                <a:latin typeface="Times New Roman" pitchFamily="18" charset="0"/>
                <a:cs typeface="Times New Roman" pitchFamily="18" charset="0"/>
              </a:rPr>
              <a:t>жасауға</a:t>
            </a:r>
            <a:r>
              <a:rPr lang="ru-RU" b="1" i="1" dirty="0">
                <a:solidFill>
                  <a:srgbClr val="0000FF"/>
                </a:solidFill>
                <a:latin typeface="Times New Roman" pitchFamily="18" charset="0"/>
                <a:cs typeface="Times New Roman" pitchFamily="18" charset="0"/>
              </a:rPr>
              <a:t> </a:t>
            </a:r>
            <a:r>
              <a:rPr lang="ru-RU" b="1" i="1" dirty="0" err="1" smtClean="0">
                <a:solidFill>
                  <a:srgbClr val="0000FF"/>
                </a:solidFill>
                <a:latin typeface="Times New Roman" pitchFamily="18" charset="0"/>
                <a:cs typeface="Times New Roman" pitchFamily="18" charset="0"/>
              </a:rPr>
              <a:t>қалыптастырады</a:t>
            </a:r>
            <a:r>
              <a:rPr lang="ru-RU" b="1" i="1" dirty="0" smtClean="0">
                <a:solidFill>
                  <a:srgbClr val="0000FF"/>
                </a:solidFill>
                <a:latin typeface="Times New Roman" pitchFamily="18" charset="0"/>
                <a:cs typeface="Times New Roman" pitchFamily="18" charset="0"/>
              </a:rPr>
              <a:t>.</a:t>
            </a:r>
            <a:r>
              <a:rPr lang="ru-RU" dirty="0" smtClean="0"/>
              <a:t> </a:t>
            </a:r>
            <a:endParaRPr lang="ru-RU" dirty="0"/>
          </a:p>
        </p:txBody>
      </p:sp>
      <p:pic>
        <p:nvPicPr>
          <p:cNvPr id="4098" name="Picture 2" descr="https://i.pinimg.com/originals/53/1f/fc/531ffc17b4994162da2940cdb1db406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10" t="10781" r="8368" b="12367"/>
          <a:stretch/>
        </p:blipFill>
        <p:spPr bwMode="auto">
          <a:xfrm>
            <a:off x="467544" y="2636912"/>
            <a:ext cx="2943283" cy="2892570"/>
          </a:xfrm>
          <a:prstGeom prst="rect">
            <a:avLst/>
          </a:prstGeom>
          <a:solidFill>
            <a:srgbClr val="FFFFFF">
              <a:shade val="85000"/>
            </a:srgbClr>
          </a:solidFill>
          <a:ln w="8890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1988840"/>
            <a:ext cx="5184576" cy="398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48064" y="3059668"/>
            <a:ext cx="1731564" cy="369332"/>
          </a:xfrm>
          <a:prstGeom prst="rect">
            <a:avLst/>
          </a:prstGeom>
          <a:noFill/>
        </p:spPr>
        <p:txBody>
          <a:bodyPr wrap="none" rtlCol="0">
            <a:spAutoFit/>
          </a:bodyPr>
          <a:lstStyle/>
          <a:p>
            <a:r>
              <a:rPr lang="kk-KZ" b="1" i="1" dirty="0" smtClean="0">
                <a:solidFill>
                  <a:srgbClr val="FFC000"/>
                </a:solidFill>
                <a:latin typeface="Times New Roman" pitchFamily="18" charset="0"/>
                <a:cs typeface="Times New Roman" pitchFamily="18" charset="0"/>
              </a:rPr>
              <a:t>Ойыңмен бөліс</a:t>
            </a:r>
            <a:endParaRPr lang="ru-RU" b="1" i="1" dirty="0">
              <a:solidFill>
                <a:srgbClr val="FFC000"/>
              </a:solidFill>
              <a:latin typeface="Times New Roman" pitchFamily="18" charset="0"/>
              <a:cs typeface="Times New Roman" pitchFamily="18" charset="0"/>
            </a:endParaRPr>
          </a:p>
        </p:txBody>
      </p:sp>
      <p:sp>
        <p:nvSpPr>
          <p:cNvPr id="6" name="TextBox 5"/>
          <p:cNvSpPr txBox="1"/>
          <p:nvPr/>
        </p:nvSpPr>
        <p:spPr>
          <a:xfrm>
            <a:off x="4578350" y="3748390"/>
            <a:ext cx="1329210" cy="369332"/>
          </a:xfrm>
          <a:prstGeom prst="rect">
            <a:avLst/>
          </a:prstGeom>
          <a:noFill/>
        </p:spPr>
        <p:txBody>
          <a:bodyPr wrap="none" rtlCol="0">
            <a:spAutoFit/>
          </a:bodyPr>
          <a:lstStyle/>
          <a:p>
            <a:r>
              <a:rPr lang="kk-KZ" b="1" i="1" dirty="0" smtClean="0">
                <a:solidFill>
                  <a:srgbClr val="0000FF"/>
                </a:solidFill>
                <a:latin typeface="Times New Roman" pitchFamily="18" charset="0"/>
                <a:cs typeface="Times New Roman" pitchFamily="18" charset="0"/>
              </a:rPr>
              <a:t>Ойластыр </a:t>
            </a:r>
            <a:endParaRPr lang="ru-RU" b="1" i="1" dirty="0">
              <a:solidFill>
                <a:srgbClr val="0000FF"/>
              </a:solidFill>
              <a:latin typeface="Times New Roman" pitchFamily="18" charset="0"/>
              <a:cs typeface="Times New Roman" pitchFamily="18" charset="0"/>
            </a:endParaRPr>
          </a:p>
        </p:txBody>
      </p:sp>
      <p:sp>
        <p:nvSpPr>
          <p:cNvPr id="7" name="TextBox 6"/>
          <p:cNvSpPr txBox="1"/>
          <p:nvPr/>
        </p:nvSpPr>
        <p:spPr>
          <a:xfrm>
            <a:off x="5741639" y="4461202"/>
            <a:ext cx="829073" cy="400110"/>
          </a:xfrm>
          <a:prstGeom prst="rect">
            <a:avLst/>
          </a:prstGeom>
          <a:noFill/>
        </p:spPr>
        <p:txBody>
          <a:bodyPr wrap="none" rtlCol="0">
            <a:spAutoFit/>
          </a:bodyPr>
          <a:lstStyle/>
          <a:p>
            <a:r>
              <a:rPr lang="kk-KZ" sz="2000" b="1" i="1" dirty="0" smtClean="0">
                <a:solidFill>
                  <a:srgbClr val="0000FF"/>
                </a:solidFill>
                <a:latin typeface="Times New Roman" pitchFamily="18" charset="0"/>
                <a:cs typeface="Times New Roman" pitchFamily="18" charset="0"/>
              </a:rPr>
              <a:t>Ұсын</a:t>
            </a:r>
            <a:r>
              <a:rPr lang="kk-KZ" dirty="0" smtClean="0"/>
              <a:t> </a:t>
            </a:r>
            <a:endParaRPr lang="ru-RU" dirty="0"/>
          </a:p>
        </p:txBody>
      </p:sp>
      <p:sp>
        <p:nvSpPr>
          <p:cNvPr id="8" name="TextBox 7"/>
          <p:cNvSpPr txBox="1"/>
          <p:nvPr/>
        </p:nvSpPr>
        <p:spPr>
          <a:xfrm>
            <a:off x="6804248" y="3548335"/>
            <a:ext cx="1175322" cy="400110"/>
          </a:xfrm>
          <a:prstGeom prst="rect">
            <a:avLst/>
          </a:prstGeom>
          <a:noFill/>
        </p:spPr>
        <p:txBody>
          <a:bodyPr wrap="none" rtlCol="0">
            <a:spAutoFit/>
          </a:bodyPr>
          <a:lstStyle/>
          <a:p>
            <a:r>
              <a:rPr lang="kk-KZ" sz="2000" b="1" i="1" dirty="0" smtClean="0">
                <a:solidFill>
                  <a:srgbClr val="FF0000"/>
                </a:solidFill>
                <a:latin typeface="Times New Roman" pitchFamily="18" charset="0"/>
                <a:cs typeface="Times New Roman" pitchFamily="18" charset="0"/>
              </a:rPr>
              <a:t>Түсіндір</a:t>
            </a:r>
            <a:r>
              <a:rPr lang="kk-KZ" dirty="0" smtClean="0"/>
              <a:t> </a:t>
            </a:r>
            <a:endParaRPr lang="ru-RU" dirty="0"/>
          </a:p>
        </p:txBody>
      </p:sp>
      <p:sp>
        <p:nvSpPr>
          <p:cNvPr id="9" name="TextBox 8"/>
          <p:cNvSpPr txBox="1"/>
          <p:nvPr/>
        </p:nvSpPr>
        <p:spPr>
          <a:xfrm>
            <a:off x="3424147" y="5373216"/>
            <a:ext cx="4834850" cy="1015663"/>
          </a:xfrm>
          <a:prstGeom prst="rect">
            <a:avLst/>
          </a:prstGeom>
          <a:noFill/>
        </p:spPr>
        <p:txBody>
          <a:bodyPr wrap="none" rtlCol="0">
            <a:spAutoFit/>
          </a:bodyPr>
          <a:lstStyle/>
          <a:p>
            <a:r>
              <a:rPr lang="kk-KZ" sz="2000" b="1" i="1" dirty="0" smtClean="0">
                <a:solidFill>
                  <a:srgbClr val="0000FF"/>
                </a:solidFill>
                <a:latin typeface="Times New Roman" pitchFamily="18" charset="0"/>
                <a:cs typeface="Times New Roman" pitchFamily="18" charset="0"/>
              </a:rPr>
              <a:t>Сабақтың тақырыбы бойынша</a:t>
            </a:r>
          </a:p>
          <a:p>
            <a:r>
              <a:rPr lang="kk-KZ" sz="2000" b="1" i="1" dirty="0" smtClean="0">
                <a:solidFill>
                  <a:srgbClr val="0000FF"/>
                </a:solidFill>
                <a:latin typeface="Times New Roman" pitchFamily="18" charset="0"/>
                <a:cs typeface="Times New Roman" pitchFamily="18" charset="0"/>
              </a:rPr>
              <a:t> тапсырмалар мен сұрақтар құрастыру </a:t>
            </a:r>
          </a:p>
          <a:p>
            <a:r>
              <a:rPr lang="kk-KZ" sz="2000" b="1" i="1" dirty="0" smtClean="0">
                <a:solidFill>
                  <a:srgbClr val="0000FF"/>
                </a:solidFill>
                <a:latin typeface="Times New Roman" pitchFamily="18" charset="0"/>
                <a:cs typeface="Times New Roman" pitchFamily="18" charset="0"/>
              </a:rPr>
              <a:t>арқылы жасалатын жұмыстар</a:t>
            </a:r>
            <a:endParaRPr lang="ru-RU" sz="2000" b="1"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691364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0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905306"/>
            <a:ext cx="1152128" cy="1448545"/>
          </a:xfrm>
          <a:prstGeom prst="rect">
            <a:avLst/>
          </a:prstGeom>
          <a:solidFill>
            <a:srgbClr val="FFFFFF">
              <a:shade val="85000"/>
            </a:srgbClr>
          </a:solidFill>
          <a:ln w="57150">
            <a:solidFill>
              <a:srgbClr val="92D05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395536" y="394461"/>
            <a:ext cx="4474179" cy="400110"/>
          </a:xfrm>
          <a:prstGeom prst="rect">
            <a:avLst/>
          </a:prstGeom>
          <a:noFill/>
        </p:spPr>
        <p:txBody>
          <a:bodyPr wrap="square" rtlCol="0">
            <a:spAutoFit/>
          </a:bodyPr>
          <a:lstStyle/>
          <a:p>
            <a:pPr algn="ctr"/>
            <a:r>
              <a:rPr lang="kk-KZ" sz="2000" b="1" i="1" dirty="0" smtClean="0">
                <a:solidFill>
                  <a:srgbClr val="0000FF"/>
                </a:solidFill>
                <a:latin typeface="Times New Roman" pitchFamily="18" charset="0"/>
                <a:cs typeface="Times New Roman" pitchFamily="18" charset="0"/>
              </a:rPr>
              <a:t>«Сиқырлы қақпақшалар» әдісі</a:t>
            </a:r>
            <a:endParaRPr lang="ru-RU" sz="2000" b="1" i="1" dirty="0">
              <a:solidFill>
                <a:srgbClr val="0000FF"/>
              </a:solidFill>
              <a:latin typeface="Times New Roman" pitchFamily="18" charset="0"/>
              <a:cs typeface="Times New Roman" pitchFamily="18" charset="0"/>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917687"/>
            <a:ext cx="1132855" cy="1306873"/>
          </a:xfrm>
          <a:prstGeom prst="rect">
            <a:avLst/>
          </a:prstGeom>
          <a:solidFill>
            <a:srgbClr val="FFFFFF">
              <a:shade val="85000"/>
            </a:srgbClr>
          </a:solidFill>
          <a:ln w="38100">
            <a:solidFill>
              <a:srgbClr val="92D05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8762" y="2257654"/>
            <a:ext cx="3328987"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4646" y="2792302"/>
            <a:ext cx="2088232" cy="121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4019" y="2765031"/>
            <a:ext cx="1978488" cy="126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995936" y="4040040"/>
            <a:ext cx="2340834" cy="461665"/>
          </a:xfrm>
          <a:prstGeom prst="rect">
            <a:avLst/>
          </a:prstGeom>
        </p:spPr>
        <p:txBody>
          <a:bodyPr wrap="none">
            <a:spAutoFit/>
          </a:bodyPr>
          <a:lstStyle/>
          <a:p>
            <a:pPr lvl="0"/>
            <a:r>
              <a:rPr lang="kk-KZ" sz="2400" b="1" i="1" dirty="0">
                <a:solidFill>
                  <a:srgbClr val="0000FF"/>
                </a:solidFill>
                <a:latin typeface="Times New Roman" pitchFamily="18" charset="0"/>
                <a:cs typeface="Times New Roman" pitchFamily="18" charset="0"/>
              </a:rPr>
              <a:t>«Табан ізі» әдісі</a:t>
            </a:r>
            <a:endParaRPr lang="ru-RU" sz="2400" b="1" i="1" dirty="0">
              <a:solidFill>
                <a:srgbClr val="0000FF"/>
              </a:solidFill>
              <a:latin typeface="Times New Roman" pitchFamily="18" charset="0"/>
              <a:cs typeface="Times New Roman" pitchFamily="18" charset="0"/>
            </a:endParaRPr>
          </a:p>
        </p:txBody>
      </p:sp>
      <p:pic>
        <p:nvPicPr>
          <p:cNvPr id="30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9117" y="4539181"/>
            <a:ext cx="1697236" cy="215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0112" y="4539181"/>
            <a:ext cx="1752482" cy="213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417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24"/>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3400" b="14000"/>
          <a:stretch/>
        </p:blipFill>
        <p:spPr bwMode="auto">
          <a:xfrm>
            <a:off x="683568" y="692696"/>
            <a:ext cx="496855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544" y="3568368"/>
            <a:ext cx="1584176" cy="369332"/>
          </a:xfrm>
          <a:prstGeom prst="rect">
            <a:avLst/>
          </a:prstGeom>
          <a:noFill/>
        </p:spPr>
        <p:txBody>
          <a:bodyPr wrap="square" rtlCol="0">
            <a:spAutoFit/>
          </a:bodyPr>
          <a:lstStyle/>
          <a:p>
            <a:r>
              <a:rPr lang="kk-KZ" b="1" dirty="0" smtClean="0">
                <a:solidFill>
                  <a:srgbClr val="0000FF"/>
                </a:solidFill>
              </a:rPr>
              <a:t>8-5</a:t>
            </a:r>
            <a:r>
              <a:rPr lang="en-US" b="1" dirty="0" smtClean="0">
                <a:solidFill>
                  <a:srgbClr val="0000FF"/>
                </a:solidFill>
              </a:rPr>
              <a:t>=3*4=12</a:t>
            </a:r>
          </a:p>
        </p:txBody>
      </p:sp>
      <p:sp>
        <p:nvSpPr>
          <p:cNvPr id="3" name="TextBox 2"/>
          <p:cNvSpPr txBox="1"/>
          <p:nvPr/>
        </p:nvSpPr>
        <p:spPr>
          <a:xfrm>
            <a:off x="2528205" y="3693637"/>
            <a:ext cx="1303562" cy="369332"/>
          </a:xfrm>
          <a:prstGeom prst="rect">
            <a:avLst/>
          </a:prstGeom>
          <a:noFill/>
        </p:spPr>
        <p:txBody>
          <a:bodyPr wrap="none" rtlCol="0">
            <a:spAutoFit/>
          </a:bodyPr>
          <a:lstStyle/>
          <a:p>
            <a:r>
              <a:rPr lang="en-US" b="1" dirty="0" smtClean="0">
                <a:solidFill>
                  <a:srgbClr val="0000FF"/>
                </a:solidFill>
              </a:rPr>
              <a:t>7-4=3*4=12</a:t>
            </a:r>
            <a:endParaRPr lang="ru-RU" b="1" dirty="0">
              <a:solidFill>
                <a:srgbClr val="0000FF"/>
              </a:solidFill>
            </a:endParaRPr>
          </a:p>
        </p:txBody>
      </p:sp>
      <p:sp>
        <p:nvSpPr>
          <p:cNvPr id="4" name="TextBox 3"/>
          <p:cNvSpPr txBox="1"/>
          <p:nvPr/>
        </p:nvSpPr>
        <p:spPr>
          <a:xfrm>
            <a:off x="4234558" y="3538878"/>
            <a:ext cx="1039067" cy="400110"/>
          </a:xfrm>
          <a:prstGeom prst="rect">
            <a:avLst/>
          </a:prstGeom>
          <a:noFill/>
        </p:spPr>
        <p:txBody>
          <a:bodyPr wrap="none" rtlCol="0">
            <a:spAutoFit/>
          </a:bodyPr>
          <a:lstStyle/>
          <a:p>
            <a:r>
              <a:rPr lang="en-US" sz="2000" b="1" dirty="0" smtClean="0">
                <a:solidFill>
                  <a:srgbClr val="0000FF"/>
                </a:solidFill>
              </a:rPr>
              <a:t>6-4=2*3</a:t>
            </a:r>
            <a:endParaRPr lang="ru-RU" sz="2000" b="1" dirty="0">
              <a:solidFill>
                <a:srgbClr val="0000FF"/>
              </a:solidFill>
            </a:endParaRPr>
          </a:p>
        </p:txBody>
      </p:sp>
      <p:sp>
        <p:nvSpPr>
          <p:cNvPr id="5" name="Овал 4"/>
          <p:cNvSpPr/>
          <p:nvPr/>
        </p:nvSpPr>
        <p:spPr>
          <a:xfrm>
            <a:off x="287524" y="3414897"/>
            <a:ext cx="1764196" cy="648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3414897"/>
            <a:ext cx="1804344"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080" y="3424462"/>
            <a:ext cx="1508024"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7646" t="27966"/>
          <a:stretch/>
        </p:blipFill>
        <p:spPr bwMode="auto">
          <a:xfrm>
            <a:off x="5796136" y="3207458"/>
            <a:ext cx="3211727" cy="331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60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9218"/>
                                        </p:tgtEl>
                                      </p:cBhvr>
                                    </p:animEffect>
                                    <p:set>
                                      <p:cBhvr>
                                        <p:cTn id="12" dur="1" fill="hold">
                                          <p:stCondLst>
                                            <p:cond delay="499"/>
                                          </p:stCondLst>
                                        </p:cTn>
                                        <p:tgtEl>
                                          <p:spTgt spid="92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9219"/>
                                        </p:tgtEl>
                                        <p:attrNameLst>
                                          <p:attrName>ppt_w</p:attrName>
                                        </p:attrNameLst>
                                      </p:cBhvr>
                                      <p:tavLst>
                                        <p:tav tm="0">
                                          <p:val>
                                            <p:strVal val="ppt_w"/>
                                          </p:val>
                                        </p:tav>
                                        <p:tav tm="100000">
                                          <p:val>
                                            <p:fltVal val="0"/>
                                          </p:val>
                                        </p:tav>
                                      </p:tavLst>
                                    </p:anim>
                                    <p:anim calcmode="lin" valueType="num">
                                      <p:cBhvr>
                                        <p:cTn id="17" dur="1000"/>
                                        <p:tgtEl>
                                          <p:spTgt spid="9219"/>
                                        </p:tgtEl>
                                        <p:attrNameLst>
                                          <p:attrName>ppt_h</p:attrName>
                                        </p:attrNameLst>
                                      </p:cBhvr>
                                      <p:tavLst>
                                        <p:tav tm="0">
                                          <p:val>
                                            <p:strVal val="ppt_h"/>
                                          </p:val>
                                        </p:tav>
                                        <p:tav tm="100000">
                                          <p:val>
                                            <p:fltVal val="0"/>
                                          </p:val>
                                        </p:tav>
                                      </p:tavLst>
                                    </p:anim>
                                    <p:anim calcmode="lin" valueType="num">
                                      <p:cBhvr>
                                        <p:cTn id="18" dur="1000"/>
                                        <p:tgtEl>
                                          <p:spTgt spid="9219"/>
                                        </p:tgtEl>
                                        <p:attrNameLst>
                                          <p:attrName>style.rotation</p:attrName>
                                        </p:attrNameLst>
                                      </p:cBhvr>
                                      <p:tavLst>
                                        <p:tav tm="0">
                                          <p:val>
                                            <p:fltVal val="0"/>
                                          </p:val>
                                        </p:tav>
                                        <p:tav tm="100000">
                                          <p:val>
                                            <p:fltVal val="90"/>
                                          </p:val>
                                        </p:tav>
                                      </p:tavLst>
                                    </p:anim>
                                    <p:animEffect transition="out" filter="fade">
                                      <p:cBhvr>
                                        <p:cTn id="19" dur="1000"/>
                                        <p:tgtEl>
                                          <p:spTgt spid="9219"/>
                                        </p:tgtEl>
                                      </p:cBhvr>
                                    </p:animEffect>
                                    <p:set>
                                      <p:cBhvr>
                                        <p:cTn id="20" dur="1" fill="hold">
                                          <p:stCondLst>
                                            <p:cond delay="999"/>
                                          </p:stCondLst>
                                        </p:cTn>
                                        <p:tgtEl>
                                          <p:spTgt spid="9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9" y="-132113"/>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96399" y="548680"/>
            <a:ext cx="3026662" cy="584775"/>
          </a:xfrm>
          <a:prstGeom prst="rect">
            <a:avLst/>
          </a:prstGeom>
          <a:noFill/>
        </p:spPr>
        <p:txBody>
          <a:bodyPr wrap="none" rtlCol="0">
            <a:spAutoFit/>
          </a:bodyPr>
          <a:lstStyle/>
          <a:p>
            <a:r>
              <a:rPr lang="kk-KZ" sz="3200" b="1" i="1" dirty="0" smtClean="0">
                <a:solidFill>
                  <a:srgbClr val="0000FF"/>
                </a:solidFill>
                <a:latin typeface="Times New Roman" pitchFamily="18" charset="0"/>
                <a:cs typeface="Times New Roman" pitchFamily="18" charset="0"/>
              </a:rPr>
              <a:t>Логикалық есеп</a:t>
            </a:r>
            <a:endParaRPr lang="ru-RU" sz="3200" b="1" i="1" dirty="0">
              <a:solidFill>
                <a:srgbClr val="0000FF"/>
              </a:solidFill>
              <a:latin typeface="Times New Roman" pitchFamily="18" charset="0"/>
              <a:cs typeface="Times New Roman" pitchFamily="18" charset="0"/>
            </a:endParaRPr>
          </a:p>
        </p:txBody>
      </p:sp>
      <p:sp>
        <p:nvSpPr>
          <p:cNvPr id="3" name="TextBox 2"/>
          <p:cNvSpPr txBox="1"/>
          <p:nvPr/>
        </p:nvSpPr>
        <p:spPr>
          <a:xfrm>
            <a:off x="1691680" y="1844824"/>
            <a:ext cx="522900" cy="369332"/>
          </a:xfrm>
          <a:prstGeom prst="rect">
            <a:avLst/>
          </a:prstGeom>
          <a:noFill/>
        </p:spPr>
        <p:txBody>
          <a:bodyPr wrap="none" rtlCol="0">
            <a:spAutoFit/>
          </a:bodyPr>
          <a:lstStyle/>
          <a:p>
            <a:r>
              <a:rPr lang="kk-KZ" dirty="0" smtClean="0"/>
              <a:t>5</a:t>
            </a:r>
            <a:r>
              <a:rPr lang="en-US" dirty="0" smtClean="0"/>
              <a:t>  *</a:t>
            </a:r>
            <a:endParaRPr lang="ru-RU" dirty="0"/>
          </a:p>
        </p:txBody>
      </p:sp>
      <p:sp>
        <p:nvSpPr>
          <p:cNvPr id="4" name="Прямоугольник 3"/>
          <p:cNvSpPr/>
          <p:nvPr/>
        </p:nvSpPr>
        <p:spPr>
          <a:xfrm>
            <a:off x="2296399" y="1840465"/>
            <a:ext cx="491246"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2987824" y="1844824"/>
            <a:ext cx="915635" cy="369332"/>
          </a:xfrm>
          <a:prstGeom prst="rect">
            <a:avLst/>
          </a:prstGeom>
          <a:noFill/>
        </p:spPr>
        <p:txBody>
          <a:bodyPr wrap="none" rtlCol="0">
            <a:spAutoFit/>
          </a:bodyPr>
          <a:lstStyle/>
          <a:p>
            <a:r>
              <a:rPr lang="kk-KZ" dirty="0" smtClean="0"/>
              <a:t>3</a:t>
            </a:r>
            <a:r>
              <a:rPr lang="en-US" dirty="0" smtClean="0"/>
              <a:t>  = 13</a:t>
            </a:r>
            <a:r>
              <a:rPr lang="kk-KZ" dirty="0" smtClean="0"/>
              <a:t>  </a:t>
            </a:r>
            <a:endParaRPr lang="ru-RU" dirty="0"/>
          </a:p>
        </p:txBody>
      </p:sp>
      <p:sp>
        <p:nvSpPr>
          <p:cNvPr id="6" name="TextBox 5"/>
          <p:cNvSpPr txBox="1"/>
          <p:nvPr/>
        </p:nvSpPr>
        <p:spPr>
          <a:xfrm>
            <a:off x="2771800" y="1813466"/>
            <a:ext cx="328747" cy="369332"/>
          </a:xfrm>
          <a:prstGeom prst="rect">
            <a:avLst/>
          </a:prstGeom>
          <a:noFill/>
        </p:spPr>
        <p:txBody>
          <a:bodyPr wrap="square" rtlCol="0">
            <a:spAutoFit/>
          </a:bodyPr>
          <a:lstStyle/>
          <a:p>
            <a:r>
              <a:rPr lang="en-US" dirty="0" smtClean="0"/>
              <a:t>*</a:t>
            </a:r>
            <a:endParaRPr lang="ru-RU" dirty="0"/>
          </a:p>
        </p:txBody>
      </p:sp>
      <p:sp>
        <p:nvSpPr>
          <p:cNvPr id="7" name="TextBox 6"/>
          <p:cNvSpPr txBox="1"/>
          <p:nvPr/>
        </p:nvSpPr>
        <p:spPr>
          <a:xfrm>
            <a:off x="1768730" y="2523841"/>
            <a:ext cx="575799" cy="369332"/>
          </a:xfrm>
          <a:prstGeom prst="rect">
            <a:avLst/>
          </a:prstGeom>
          <a:noFill/>
        </p:spPr>
        <p:txBody>
          <a:bodyPr wrap="none" rtlCol="0">
            <a:spAutoFit/>
          </a:bodyPr>
          <a:lstStyle/>
          <a:p>
            <a:r>
              <a:rPr lang="en-US" dirty="0" smtClean="0"/>
              <a:t>6   *</a:t>
            </a:r>
            <a:endParaRPr lang="ru-RU"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426" y="2479907"/>
            <a:ext cx="51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966037" y="2497615"/>
            <a:ext cx="1031051" cy="369332"/>
          </a:xfrm>
          <a:prstGeom prst="rect">
            <a:avLst/>
          </a:prstGeom>
          <a:noFill/>
        </p:spPr>
        <p:txBody>
          <a:bodyPr wrap="none" rtlCol="0">
            <a:spAutoFit/>
          </a:bodyPr>
          <a:lstStyle/>
          <a:p>
            <a:r>
              <a:rPr lang="en-US" dirty="0" smtClean="0"/>
              <a:t>*  5  = 17</a:t>
            </a:r>
            <a:endParaRPr lang="ru-RU" dirty="0"/>
          </a:p>
        </p:txBody>
      </p:sp>
      <p:sp>
        <p:nvSpPr>
          <p:cNvPr id="9" name="TextBox 8"/>
          <p:cNvSpPr txBox="1"/>
          <p:nvPr/>
        </p:nvSpPr>
        <p:spPr>
          <a:xfrm>
            <a:off x="1784892" y="3112221"/>
            <a:ext cx="575799" cy="369332"/>
          </a:xfrm>
          <a:prstGeom prst="rect">
            <a:avLst/>
          </a:prstGeom>
          <a:noFill/>
        </p:spPr>
        <p:txBody>
          <a:bodyPr wrap="none" rtlCol="0">
            <a:spAutoFit/>
          </a:bodyPr>
          <a:lstStyle/>
          <a:p>
            <a:r>
              <a:rPr lang="en-US" dirty="0" smtClean="0"/>
              <a:t>3  * </a:t>
            </a:r>
            <a:endParaRPr lang="ru-RU"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751" y="3053986"/>
            <a:ext cx="51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100547" y="3053986"/>
            <a:ext cx="914033" cy="369332"/>
          </a:xfrm>
          <a:prstGeom prst="rect">
            <a:avLst/>
          </a:prstGeom>
          <a:noFill/>
        </p:spPr>
        <p:txBody>
          <a:bodyPr wrap="none" rtlCol="0">
            <a:spAutoFit/>
          </a:bodyPr>
          <a:lstStyle/>
          <a:p>
            <a:r>
              <a:rPr lang="en-US" dirty="0" smtClean="0"/>
              <a:t>* 1  =  7</a:t>
            </a:r>
            <a:endParaRPr lang="ru-RU" dirty="0"/>
          </a:p>
        </p:txBody>
      </p:sp>
      <p:sp>
        <p:nvSpPr>
          <p:cNvPr id="11" name="TextBox 10"/>
          <p:cNvSpPr txBox="1"/>
          <p:nvPr/>
        </p:nvSpPr>
        <p:spPr>
          <a:xfrm>
            <a:off x="1696708" y="3717032"/>
            <a:ext cx="628698" cy="369332"/>
          </a:xfrm>
          <a:prstGeom prst="rect">
            <a:avLst/>
          </a:prstGeom>
          <a:noFill/>
        </p:spPr>
        <p:txBody>
          <a:bodyPr wrap="none" rtlCol="0">
            <a:spAutoFit/>
          </a:bodyPr>
          <a:lstStyle/>
          <a:p>
            <a:r>
              <a:rPr lang="en-US" dirty="0" smtClean="0"/>
              <a:t>4  *  </a:t>
            </a:r>
            <a:endParaRPr lang="ru-RU"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882" y="3629164"/>
            <a:ext cx="512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076126" y="3629164"/>
            <a:ext cx="939681" cy="461665"/>
          </a:xfrm>
          <a:prstGeom prst="rect">
            <a:avLst/>
          </a:prstGeom>
          <a:noFill/>
        </p:spPr>
        <p:txBody>
          <a:bodyPr wrap="none" rtlCol="0">
            <a:spAutoFit/>
          </a:bodyPr>
          <a:lstStyle/>
          <a:p>
            <a:r>
              <a:rPr lang="en-US" dirty="0" smtClean="0"/>
              <a:t>* 2  </a:t>
            </a:r>
            <a:r>
              <a:rPr lang="en-US" dirty="0" smtClean="0">
                <a:solidFill>
                  <a:srgbClr val="0000FF"/>
                </a:solidFill>
              </a:rPr>
              <a:t>=  </a:t>
            </a:r>
            <a:r>
              <a:rPr lang="en-US" sz="2400" dirty="0" smtClean="0">
                <a:solidFill>
                  <a:srgbClr val="0000FF"/>
                </a:solidFill>
              </a:rPr>
              <a:t>?</a:t>
            </a:r>
            <a:endParaRPr lang="ru-RU" sz="2400" dirty="0">
              <a:solidFill>
                <a:srgbClr val="0000FF"/>
              </a:solidFill>
            </a:endParaRPr>
          </a:p>
        </p:txBody>
      </p:sp>
      <p:sp>
        <p:nvSpPr>
          <p:cNvPr id="13" name="TextBox 12"/>
          <p:cNvSpPr txBox="1"/>
          <p:nvPr/>
        </p:nvSpPr>
        <p:spPr>
          <a:xfrm>
            <a:off x="5580112" y="1508704"/>
            <a:ext cx="780983" cy="2585323"/>
          </a:xfrm>
          <a:prstGeom prst="rect">
            <a:avLst/>
          </a:prstGeom>
          <a:noFill/>
        </p:spPr>
        <p:txBody>
          <a:bodyPr wrap="none" rtlCol="0">
            <a:spAutoFit/>
          </a:bodyPr>
          <a:lstStyle/>
          <a:p>
            <a:r>
              <a:rPr lang="kk-KZ" dirty="0" smtClean="0"/>
              <a:t>А)   10</a:t>
            </a:r>
          </a:p>
          <a:p>
            <a:endParaRPr lang="kk-KZ" dirty="0"/>
          </a:p>
          <a:p>
            <a:r>
              <a:rPr lang="kk-KZ" dirty="0" smtClean="0"/>
              <a:t>В) 16</a:t>
            </a:r>
          </a:p>
          <a:p>
            <a:endParaRPr lang="kk-KZ" dirty="0"/>
          </a:p>
          <a:p>
            <a:r>
              <a:rPr lang="kk-KZ" dirty="0" smtClean="0"/>
              <a:t>С)  8</a:t>
            </a:r>
          </a:p>
          <a:p>
            <a:endParaRPr lang="kk-KZ" dirty="0"/>
          </a:p>
          <a:p>
            <a:r>
              <a:rPr lang="kk-KZ" dirty="0" smtClean="0"/>
              <a:t>Д)  8</a:t>
            </a:r>
          </a:p>
          <a:p>
            <a:endParaRPr lang="kk-KZ" dirty="0"/>
          </a:p>
          <a:p>
            <a:r>
              <a:rPr lang="kk-KZ" dirty="0" smtClean="0"/>
              <a:t>Е)  22</a:t>
            </a:r>
            <a:endParaRPr lang="ru-RU" dirty="0"/>
          </a:p>
        </p:txBody>
      </p:sp>
    </p:spTree>
    <p:extLst>
      <p:ext uri="{BB962C8B-B14F-4D97-AF65-F5344CB8AC3E}">
        <p14:creationId xmlns:p14="http://schemas.microsoft.com/office/powerpoint/2010/main" val="248050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949</TotalTime>
  <Words>426</Words>
  <Application>Microsoft Office PowerPoint</Application>
  <PresentationFormat>Экран (4:3)</PresentationFormat>
  <Paragraphs>84</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Elesheva</cp:lastModifiedBy>
  <cp:revision>65</cp:revision>
  <cp:lastPrinted>2023-10-05T14:23:44Z</cp:lastPrinted>
  <dcterms:created xsi:type="dcterms:W3CDTF">2023-10-03T07:08:18Z</dcterms:created>
  <dcterms:modified xsi:type="dcterms:W3CDTF">2023-10-12T06:52:28Z</dcterms:modified>
</cp:coreProperties>
</file>