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7" r:id="rId3"/>
    <p:sldId id="278" r:id="rId4"/>
    <p:sldId id="298" r:id="rId5"/>
    <p:sldId id="292" r:id="rId6"/>
    <p:sldId id="295" r:id="rId7"/>
    <p:sldId id="303" r:id="rId8"/>
    <p:sldId id="305" r:id="rId9"/>
    <p:sldId id="296" r:id="rId10"/>
    <p:sldId id="300" r:id="rId11"/>
    <p:sldId id="301" r:id="rId1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всего учителей</c:v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Лист1!$A$1:$A$5</c:f>
              <c:strCache>
                <c:ptCount val="5"/>
                <c:pt idx="1">
                  <c:v>физика </c:v>
                </c:pt>
                <c:pt idx="2">
                  <c:v>химия</c:v>
                </c:pt>
                <c:pt idx="3">
                  <c:v>биология </c:v>
                </c:pt>
                <c:pt idx="4">
                  <c:v>информатика</c:v>
                </c:pt>
              </c:strCache>
            </c:strRef>
          </c:cat>
          <c:val>
            <c:numRef>
              <c:f>Лист1!$B$1:$B$5</c:f>
              <c:numCache>
                <c:formatCode>General</c:formatCode>
                <c:ptCount val="5"/>
                <c:pt idx="1">
                  <c:v>587</c:v>
                </c:pt>
                <c:pt idx="2">
                  <c:v>467</c:v>
                </c:pt>
                <c:pt idx="3">
                  <c:v>621</c:v>
                </c:pt>
                <c:pt idx="4">
                  <c:v>680</c:v>
                </c:pt>
              </c:numCache>
            </c:numRef>
          </c:val>
        </c:ser>
        <c:ser>
          <c:idx val="1"/>
          <c:order val="1"/>
          <c:tx>
            <c:v>прошли языковые курсы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Лист1!$A$1:$A$5</c:f>
              <c:strCache>
                <c:ptCount val="5"/>
                <c:pt idx="1">
                  <c:v>физика </c:v>
                </c:pt>
                <c:pt idx="2">
                  <c:v>химия</c:v>
                </c:pt>
                <c:pt idx="3">
                  <c:v>биология </c:v>
                </c:pt>
                <c:pt idx="4">
                  <c:v>информатика</c:v>
                </c:pt>
              </c:strCache>
            </c:strRef>
          </c:cat>
          <c:val>
            <c:numRef>
              <c:f>Лист1!$C$1:$C$5</c:f>
              <c:numCache>
                <c:formatCode>General</c:formatCode>
                <c:ptCount val="5"/>
                <c:pt idx="1">
                  <c:v>196</c:v>
                </c:pt>
                <c:pt idx="2">
                  <c:v>155</c:v>
                </c:pt>
                <c:pt idx="3">
                  <c:v>256</c:v>
                </c:pt>
                <c:pt idx="4">
                  <c:v>297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axId val="23644416"/>
        <c:axId val="23662592"/>
      </c:barChart>
      <c:catAx>
        <c:axId val="23644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ru-RU"/>
          </a:p>
        </c:txPr>
        <c:crossAx val="23662592"/>
        <c:crosses val="autoZero"/>
        <c:auto val="1"/>
        <c:lblAlgn val="ctr"/>
        <c:lblOffset val="100"/>
        <c:noMultiLvlLbl val="0"/>
      </c:catAx>
      <c:valAx>
        <c:axId val="236625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64441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Лист1!$A$30</c:f>
              <c:strCache>
                <c:ptCount val="1"/>
                <c:pt idx="0">
                  <c:v>Обеспеченность учебниками (%)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Лист1!$B$29:$E$29</c:f>
              <c:strCache>
                <c:ptCount val="4"/>
                <c:pt idx="0">
                  <c:v>Специализированные школы</c:v>
                </c:pt>
                <c:pt idx="1">
                  <c:v>Школы областных центров</c:v>
                </c:pt>
                <c:pt idx="2">
                  <c:v>Школы районных центров и малых городов</c:v>
                </c:pt>
                <c:pt idx="3">
                  <c:v>Сельские школы, в том числе МКШ</c:v>
                </c:pt>
              </c:strCache>
            </c:strRef>
          </c:cat>
          <c:val>
            <c:numRef>
              <c:f>Лист1!$B$30:$E$30</c:f>
              <c:numCache>
                <c:formatCode>General</c:formatCode>
                <c:ptCount val="4"/>
                <c:pt idx="0">
                  <c:v>73</c:v>
                </c:pt>
                <c:pt idx="1">
                  <c:v>56</c:v>
                </c:pt>
                <c:pt idx="2">
                  <c:v>36.6</c:v>
                </c:pt>
                <c:pt idx="3">
                  <c:v>13.8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696576"/>
        <c:axId val="28698112"/>
      </c:barChart>
      <c:catAx>
        <c:axId val="28696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baseline="0"/>
            </a:pPr>
            <a:endParaRPr lang="ru-RU"/>
          </a:p>
        </c:txPr>
        <c:crossAx val="28698112"/>
        <c:crosses val="autoZero"/>
        <c:auto val="1"/>
        <c:lblAlgn val="ctr"/>
        <c:lblOffset val="100"/>
        <c:noMultiLvlLbl val="0"/>
      </c:catAx>
      <c:valAx>
        <c:axId val="286981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86965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645024"/>
            <a:ext cx="7848872" cy="151216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ходе реализации   трехъязычного образования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941168"/>
            <a:ext cx="6858000" cy="172819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в Карагандинской области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 </a:t>
            </a:r>
            <a:r>
              <a:rPr lang="kk-KZ" b="1" dirty="0" smtClean="0"/>
              <a:t>Недочеты в информации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184753"/>
              </p:ext>
            </p:extLst>
          </p:nvPr>
        </p:nvGraphicFramePr>
        <p:xfrm>
          <a:off x="395537" y="1700809"/>
          <a:ext cx="8280920" cy="4924370"/>
        </p:xfrm>
        <a:graphic>
          <a:graphicData uri="http://schemas.openxmlformats.org/drawingml/2006/table">
            <a:tbl>
              <a:tblPr/>
              <a:tblGrid>
                <a:gridCol w="2777404"/>
                <a:gridCol w="2470855"/>
                <a:gridCol w="3032661"/>
              </a:tblGrid>
              <a:tr h="595111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(РЦ) на базе СОШ №8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с.Бесоба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Қайыров Дастан Амантайұлы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(сертификат, июнь 2018г)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5111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СОШ№9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с.Жарлы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Акжолтайва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Алмагул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(сертификат, июнь 2018г)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7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СШ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им.Ю.Гагарина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Мазенова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А.К.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 2018 год)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7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Ельтайская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средняя школа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Иваненко Н.И.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 сертификат 2017 год)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3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Ынтымакская ОШ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Рысбекова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Динара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Жомартовна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курсы, Свидетельство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27.06.2018  №3109   В-2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51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Ақтау ЖОББ мектебі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Есенов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А.С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(сертификат, Июнь 2018г)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51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С.Мұқамеджанов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ат.ЖОББМ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Аукенова А. Н.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(сертификат, июнь 2018г)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51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Ә.Ермеков ат.ЖОББМ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Бекмағанбетова Г. О.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Языковые курсы (сертификат, июнь 2018г)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657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/>
              <a:t>Недочеты в информации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387577"/>
              </p:ext>
            </p:extLst>
          </p:nvPr>
        </p:nvGraphicFramePr>
        <p:xfrm>
          <a:off x="467544" y="1772816"/>
          <a:ext cx="7992890" cy="4929135"/>
        </p:xfrm>
        <a:graphic>
          <a:graphicData uri="http://schemas.openxmlformats.org/drawingml/2006/table">
            <a:tbl>
              <a:tblPr/>
              <a:tblGrid>
                <a:gridCol w="1471778"/>
                <a:gridCol w="1086852"/>
                <a:gridCol w="1086852"/>
                <a:gridCol w="1086852"/>
                <a:gridCol w="1086852"/>
                <a:gridCol w="1086852"/>
                <a:gridCol w="1086852"/>
              </a:tblGrid>
              <a:tr h="59267"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Предмет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Класс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Язык обучения в классе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часов по предмету в классе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 них ведется на английском языке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т.ч.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т.ч.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счет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счет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инвар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вар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части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части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4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биология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казахский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026"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химия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7«А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каз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3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биология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«Ә»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русс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427"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рус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440"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«А»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казахск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383"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«Ә»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русск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04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2400" i="1" dirty="0" smtClean="0">
                <a:solidFill>
                  <a:schemeClr val="tx1"/>
                </a:solidFill>
              </a:rPr>
              <a:t>	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Нормативно-правовые документы</a:t>
            </a:r>
            <a:r>
              <a:rPr lang="kk-KZ" sz="2400" i="1" dirty="0" smtClean="0">
                <a:solidFill>
                  <a:schemeClr val="tx1"/>
                </a:solidFill>
              </a:rPr>
              <a:t/>
            </a:r>
            <a:br>
              <a:rPr lang="kk-KZ" sz="2400" i="1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Объект 1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2800" b="1" dirty="0"/>
              <a:t>План нации «Сто шагов»: п. 79 о поэтапном переходе на английский язык обучения в старшей </a:t>
            </a:r>
            <a:r>
              <a:rPr lang="ru-RU" sz="2800" b="1" dirty="0" smtClean="0"/>
              <a:t>школе</a:t>
            </a:r>
            <a:endParaRPr lang="kk-KZ" sz="2800" b="1" dirty="0" smtClean="0"/>
          </a:p>
          <a:p>
            <a:pPr algn="just"/>
            <a:r>
              <a:rPr lang="kk-KZ" sz="2800" b="1" dirty="0" smtClean="0"/>
              <a:t>Государственная программа развития образования и науки Республики Казахстан на 2016-2019 </a:t>
            </a:r>
            <a:r>
              <a:rPr lang="kk-KZ" sz="2800" b="1" dirty="0" smtClean="0"/>
              <a:t>годы, утвержденная </a:t>
            </a:r>
            <a:r>
              <a:rPr lang="kk-KZ" sz="2800" b="1" dirty="0" smtClean="0"/>
              <a:t>Указом </a:t>
            </a:r>
            <a:r>
              <a:rPr lang="kk-KZ" sz="2800" b="1" dirty="0"/>
              <a:t>П</a:t>
            </a:r>
            <a:r>
              <a:rPr lang="kk-KZ" sz="2800" b="1" dirty="0" smtClean="0"/>
              <a:t>резидента </a:t>
            </a:r>
            <a:r>
              <a:rPr lang="kk-KZ" sz="2800" b="1" dirty="0"/>
              <a:t>Республики </a:t>
            </a:r>
            <a:r>
              <a:rPr lang="kk-KZ" sz="2800" b="1" dirty="0" smtClean="0"/>
              <a:t>Казахстан </a:t>
            </a:r>
            <a:r>
              <a:rPr lang="kk-KZ" sz="2800" b="1" dirty="0"/>
              <a:t>от 1 марта 2016 </a:t>
            </a:r>
            <a:r>
              <a:rPr lang="kk-KZ" sz="2800" b="1" dirty="0" smtClean="0"/>
              <a:t>года</a:t>
            </a:r>
            <a:r>
              <a:rPr lang="kk-KZ" sz="2800" b="1" dirty="0"/>
              <a:t> №205 </a:t>
            </a:r>
            <a:endParaRPr lang="kk-KZ" sz="2800" b="1" dirty="0" smtClean="0"/>
          </a:p>
          <a:p>
            <a:pPr algn="just"/>
            <a:r>
              <a:rPr lang="ru-RU" sz="2800" b="1" dirty="0"/>
              <a:t>Дорожная карта развития трехъязычного образования на 2015-2020 годы (</a:t>
            </a:r>
            <a:r>
              <a:rPr lang="ru-RU" sz="2800" b="1" dirty="0" smtClean="0"/>
              <a:t>утверждена </a:t>
            </a:r>
            <a:r>
              <a:rPr lang="ru-RU" sz="2800" b="1" dirty="0"/>
              <a:t>совместным приказом </a:t>
            </a:r>
            <a:r>
              <a:rPr lang="ru-RU" sz="2800" b="1" dirty="0" err="1"/>
              <a:t>и.о</a:t>
            </a:r>
            <a:r>
              <a:rPr lang="ru-RU" sz="2800" b="1" dirty="0"/>
              <a:t>. Министра образования и науки Республики Казахстан от 5 ноября 2015 года № 622, Министра культуры и спорта Республики Казахстан от 9 ноября 2015 года № 344 и Министра по инвестициям и развитию Республики Казахстан от 13 ноября 2015 года № 1066) </a:t>
            </a:r>
            <a:endParaRPr lang="kk-KZ" sz="2800" b="1" dirty="0" smtClean="0"/>
          </a:p>
          <a:p>
            <a:pPr algn="just"/>
            <a:r>
              <a:rPr lang="kk-KZ" sz="2800" b="1" dirty="0"/>
              <a:t>Приказ МОН РК </a:t>
            </a:r>
            <a:r>
              <a:rPr lang="kk-KZ" sz="2800" b="1" dirty="0" smtClean="0"/>
              <a:t>№440 </a:t>
            </a:r>
            <a:r>
              <a:rPr lang="kk-KZ" sz="2800" b="1" dirty="0"/>
              <a:t>от </a:t>
            </a:r>
            <a:r>
              <a:rPr lang="kk-KZ" sz="2800" b="1" dirty="0" smtClean="0"/>
              <a:t>3 сентября 2018 </a:t>
            </a:r>
            <a:r>
              <a:rPr lang="kk-KZ" sz="2800" b="1" dirty="0"/>
              <a:t>года о </a:t>
            </a:r>
            <a:r>
              <a:rPr lang="ru-RU" sz="2800" b="1" dirty="0"/>
              <a:t>внесении </a:t>
            </a:r>
            <a:r>
              <a:rPr lang="ru-RU" sz="2800" b="1" dirty="0" err="1"/>
              <a:t>дополнени</a:t>
            </a:r>
            <a:r>
              <a:rPr lang="kk-KZ" sz="2800" b="1" dirty="0"/>
              <a:t>й в приказ Министра образования и науки Казахстан от 6 ноября 2014 года № 455 «О пилотном внедрении обновленного содержания образования</a:t>
            </a:r>
            <a:r>
              <a:rPr lang="kk-KZ" sz="2800" b="1" dirty="0" smtClean="0"/>
              <a:t>».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9600" y="304800"/>
            <a:ext cx="8229600" cy="990600"/>
          </a:xfrm>
          <a:prstGeom prst="rect">
            <a:avLst/>
          </a:prstGeom>
        </p:spPr>
        <p:txBody>
          <a:bodyPr vert="horz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164" y="95071"/>
            <a:ext cx="8820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</a:rPr>
              <a:t>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7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784976" cy="147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002060"/>
                </a:solidFill>
              </a:rPr>
              <a:t>Количество </a:t>
            </a:r>
            <a:r>
              <a:rPr lang="ru-RU" sz="2400" b="1" dirty="0" smtClean="0">
                <a:solidFill>
                  <a:srgbClr val="002060"/>
                </a:solidFill>
              </a:rPr>
              <a:t>учителей, </a:t>
            </a:r>
            <a:r>
              <a:rPr lang="ru-RU" sz="2400" b="1" dirty="0" smtClean="0">
                <a:solidFill>
                  <a:srgbClr val="002060"/>
                </a:solidFill>
              </a:rPr>
              <a:t>прошедших обучение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на языковых курсах</a:t>
            </a:r>
            <a:r>
              <a:rPr lang="ru-RU" sz="2400" dirty="0" smtClean="0">
                <a:solidFill>
                  <a:srgbClr val="0070C0"/>
                </a:solidFill>
              </a:rPr>
              <a:t/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/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Республиканский </a:t>
            </a:r>
            <a:r>
              <a:rPr lang="ru-RU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бюджет - 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798 </a:t>
            </a:r>
            <a:r>
              <a:rPr lang="ru-RU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педагогов</a:t>
            </a:r>
            <a:br>
              <a:rPr lang="ru-RU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ru-RU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О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бластной </a:t>
            </a:r>
            <a:r>
              <a:rPr lang="ru-RU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бюджет - 106 педагогов</a:t>
            </a:r>
            <a:r>
              <a:rPr lang="ru-RU" sz="2400" dirty="0">
                <a:solidFill>
                  <a:srgbClr val="0070C0"/>
                </a:solidFill>
              </a:rPr>
              <a:t/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Всего – 904 педагогов</a:t>
            </a:r>
            <a:endParaRPr lang="ru-RU" sz="2000" b="1" dirty="0">
              <a:solidFill>
                <a:srgbClr val="0070C0"/>
              </a:solidFill>
              <a:latin typeface="+mn-lt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787182844"/>
              </p:ext>
            </p:extLst>
          </p:nvPr>
        </p:nvGraphicFramePr>
        <p:xfrm>
          <a:off x="539552" y="2132856"/>
          <a:ext cx="806489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12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592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002060"/>
                </a:solidFill>
                <a:latin typeface="Times New Roman"/>
              </a:rPr>
              <a:t>Количество </a:t>
            </a:r>
            <a:r>
              <a:rPr lang="ru-RU" sz="2700" b="1" dirty="0" smtClean="0">
                <a:solidFill>
                  <a:srgbClr val="002060"/>
                </a:solidFill>
                <a:latin typeface="Times New Roman"/>
              </a:rPr>
              <a:t>школ, </a:t>
            </a:r>
            <a:r>
              <a:rPr lang="ru-RU" sz="2700" b="1" dirty="0">
                <a:solidFill>
                  <a:srgbClr val="002060"/>
                </a:solidFill>
                <a:latin typeface="Times New Roman"/>
              </a:rPr>
              <a:t>внедряющих трехъязычное </a:t>
            </a:r>
            <a:r>
              <a:rPr lang="ru-RU" sz="2700" b="1" dirty="0" smtClean="0">
                <a:solidFill>
                  <a:srgbClr val="002060"/>
                </a:solidFill>
                <a:latin typeface="Times New Roman"/>
              </a:rPr>
              <a:t>образование в 2018-2019  уч. году</a:t>
            </a:r>
            <a:r>
              <a:rPr lang="ru-RU" b="1" dirty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425975"/>
              </p:ext>
            </p:extLst>
          </p:nvPr>
        </p:nvGraphicFramePr>
        <p:xfrm>
          <a:off x="611560" y="1268760"/>
          <a:ext cx="8280920" cy="5534025"/>
        </p:xfrm>
        <a:graphic>
          <a:graphicData uri="http://schemas.openxmlformats.org/drawingml/2006/table">
            <a:tbl>
              <a:tblPr>
                <a:effectLst>
                  <a:reflection blurRad="6350" stA="50000" endA="300" endPos="55000" dir="5400000" sy="-100000" algn="bl" rotWithShape="0"/>
                </a:effectLst>
              </a:tblPr>
              <a:tblGrid>
                <a:gridCol w="509914"/>
                <a:gridCol w="1362294"/>
                <a:gridCol w="2111421"/>
                <a:gridCol w="1910775"/>
                <a:gridCol w="2386516"/>
              </a:tblGrid>
              <a:tr h="7200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Регион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школ, 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внедряющих трехъязычное 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пилотных школ согласно приказу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МОН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РК №440 от 3 сентября 2018 года.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Приказ МОН РК №556 от 31 октября 2017 года.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Абайский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Актогайский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44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Балхаш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1школа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(ШЛ №17 им. 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В.Маяковского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Бухаржырауский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Жанааркинский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Жезказган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Караганда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Каражал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Каркаралинский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Нуринский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Осакаровский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Приозерск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Сарань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школа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(ОШ №4)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Сатпаев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Темиртау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Улытауский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Шахтинск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1школа (Гимназия №1)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122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Шетский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6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СШИ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930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Обеспеченность </a:t>
            </a:r>
            <a:r>
              <a:rPr lang="ru-RU" sz="2400" b="1" dirty="0" err="1" smtClean="0">
                <a:solidFill>
                  <a:srgbClr val="002060"/>
                </a:solidFill>
              </a:rPr>
              <a:t>билингвальными</a:t>
            </a:r>
            <a:r>
              <a:rPr lang="ru-RU" sz="2400" b="1" dirty="0" smtClean="0">
                <a:solidFill>
                  <a:srgbClr val="002060"/>
                </a:solidFill>
              </a:rPr>
              <a:t> учебниками </a:t>
            </a:r>
            <a:r>
              <a:rPr lang="kk-KZ" sz="2400" b="1" dirty="0" smtClean="0">
                <a:solidFill>
                  <a:srgbClr val="002060"/>
                </a:solidFill>
              </a:rPr>
              <a:t>(%)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92945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100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35280" cy="990600"/>
          </a:xfrm>
        </p:spPr>
        <p:txBody>
          <a:bodyPr>
            <a:noAutofit/>
          </a:bodyPr>
          <a:lstStyle/>
          <a:p>
            <a:pPr algn="ctr"/>
            <a:r>
              <a:rPr lang="kk-KZ" sz="2400" b="1" dirty="0"/>
              <a:t>Список </a:t>
            </a:r>
            <a:r>
              <a:rPr lang="kk-KZ" sz="2400" b="1" dirty="0" smtClean="0"/>
              <a:t>школ, не </a:t>
            </a:r>
            <a:r>
              <a:rPr lang="kk-KZ" sz="2400" b="1" dirty="0"/>
              <a:t>о</a:t>
            </a:r>
            <a:r>
              <a:rPr lang="ru-RU" sz="2400" b="1" dirty="0" err="1"/>
              <a:t>беспеченн</a:t>
            </a:r>
            <a:r>
              <a:rPr lang="kk-KZ" sz="2400" b="1" dirty="0"/>
              <a:t>ых </a:t>
            </a:r>
            <a:r>
              <a:rPr lang="ru-RU" sz="2400" b="1" dirty="0" err="1" smtClean="0"/>
              <a:t>билингвальными</a:t>
            </a:r>
            <a:r>
              <a:rPr lang="ru-RU" sz="2400" b="1" dirty="0" smtClean="0"/>
              <a:t> </a:t>
            </a:r>
            <a:r>
              <a:rPr lang="ru-RU" sz="2400" b="1" dirty="0"/>
              <a:t>учебниками </a:t>
            </a:r>
            <a:r>
              <a:rPr lang="ru-RU" sz="2400" b="1" dirty="0" smtClean="0"/>
              <a:t>на </a:t>
            </a:r>
            <a:r>
              <a:rPr lang="ru-RU" sz="2400" b="1" dirty="0"/>
              <a:t>2018-2019 уч. год</a:t>
            </a: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102907"/>
              </p:ext>
            </p:extLst>
          </p:nvPr>
        </p:nvGraphicFramePr>
        <p:xfrm>
          <a:off x="467544" y="1124744"/>
          <a:ext cx="8208912" cy="5184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131"/>
                <a:gridCol w="1198291"/>
                <a:gridCol w="1433008"/>
                <a:gridCol w="308838"/>
                <a:gridCol w="1028429"/>
                <a:gridCol w="880188"/>
                <a:gridCol w="271778"/>
                <a:gridCol w="1173584"/>
                <a:gridCol w="1630665"/>
              </a:tblGrid>
              <a:tr h="1739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Район/город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школа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№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Район/город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школа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№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>
                          <a:effectLst/>
                        </a:rPr>
                        <a:t>Район/город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</a:rPr>
                        <a:t>школа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>
                    <a:solidFill>
                      <a:schemeClr val="accent2"/>
                    </a:solidFill>
                  </a:tcPr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Абайский</a:t>
                      </a:r>
                      <a:r>
                        <a:rPr lang="ru-RU" sz="1000" u="none" strike="noStrike" dirty="0">
                          <a:effectLst/>
                        </a:rPr>
                        <a:t>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Курминская ОШ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 35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СШ№6 с.Тегисшилдик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Абайский</a:t>
                      </a:r>
                      <a:r>
                        <a:rPr lang="ru-RU" sz="1000" u="none" strike="noStrike" dirty="0">
                          <a:effectLst/>
                        </a:rPr>
                        <a:t>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КШДС №9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№36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СШ№9 с.Жарлы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Балхаш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Лицей №2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№46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СШ№16 п.Карагайлы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326455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Балхаш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Школа-гимназия №7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 №50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СШ№20 с.Буркитты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Балхаш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Школа-лицей №17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32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№52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КОШ № 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Бухаржырауский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Байкадамская</a:t>
                      </a:r>
                      <a:r>
                        <a:rPr lang="ru-RU" sz="1000" u="none" strike="noStrike" dirty="0">
                          <a:effectLst/>
                        </a:rPr>
                        <a:t> СШ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г.Караганда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СОШ№54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КОШ № 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Бухаржырауский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Каз. опорн. Шк. №1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г.Караганда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№56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Баршынская ОШ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Бухаржырауский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СШ им.Сатпаева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г.Караганда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СОШ №58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62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Нуринский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</a:t>
                      </a:r>
                      <a:r>
                        <a:rPr lang="ru-RU" sz="1000" u="none" strike="noStrike" dirty="0" err="1">
                          <a:effectLst/>
                        </a:rPr>
                        <a:t>им.Мынбаева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№13ЖОББМ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№59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 им.Талжанова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№4ЖОББМ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СОШ №60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Шубаркольская</a:t>
                      </a:r>
                      <a:r>
                        <a:rPr lang="ru-RU" sz="1000" u="none" strike="noStrike" dirty="0">
                          <a:effectLst/>
                        </a:rPr>
                        <a:t> ОШ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№10ЖОББМ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г.Караганда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№61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Нуринский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Пржевальская ОШ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Жезказган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№22ЖОББМ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Нуринский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 им.Асылбекова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 63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Нуринский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Щербаковская</a:t>
                      </a:r>
                      <a:r>
                        <a:rPr lang="ru-RU" sz="1000" u="none" strike="noStrike" dirty="0">
                          <a:effectLst/>
                        </a:rPr>
                        <a:t> ОШ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 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г.Караганда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№64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Гимн им. Сейфуллина"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№65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школа-гимназия№ 1"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ШИ №68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ОШ№3"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школа- лицей №4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КГУ СОШ № 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№79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№5"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СОШ №82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№7"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№83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№9"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№86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 №14"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 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 №87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 №15"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487075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 №21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Школа - гимназия №102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77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err="1">
                          <a:effectLst/>
                        </a:rPr>
                        <a:t>Сатпаев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№16"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ОСШИ №22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ОШИ №4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№19"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Каражал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№25"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ОСШ№27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Каражал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сош№1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Сатпаев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ОШ №27"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</a:tr>
              <a:tr h="16788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г.Караганда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СОШ № 34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Каркарал.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СШ№4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12" marR="7912" marT="79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12" marR="7912" marT="79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12" marR="7912" marT="791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876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SO\Desktop\Карты Казахстана\Безымянный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-209248"/>
            <a:ext cx="9758883" cy="730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4818" y="1721571"/>
            <a:ext cx="12983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ЗКО – 11/13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44595" y="-99392"/>
            <a:ext cx="938859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Количество методистов, прошедших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курсы повышения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квалификации (районы)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ТОО «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USTAZ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Professional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Learning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Centre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»)</a:t>
            </a:r>
            <a:endParaRPr lang="ru-RU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63" y="2343037"/>
            <a:ext cx="1316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Атырауская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 - 11/8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9338" y="2182844"/>
            <a:ext cx="1259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Актюбинская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</a:t>
            </a:r>
            <a:r>
              <a:rPr lang="ru-RU" sz="1400" b="1" dirty="0">
                <a:solidFill>
                  <a:schemeClr val="bg1"/>
                </a:solidFill>
              </a:rPr>
              <a:t>9</a:t>
            </a:r>
            <a:r>
              <a:rPr lang="ru-RU" sz="1400" b="1" dirty="0" smtClean="0">
                <a:solidFill>
                  <a:schemeClr val="bg1"/>
                </a:solidFill>
              </a:rPr>
              <a:t>/13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66948" y="1819817"/>
            <a:ext cx="1403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Костанайская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– 13/20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9500" y="3567545"/>
            <a:ext cx="1583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Кызылординская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-13/8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89878" y="849739"/>
            <a:ext cx="1225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СКО – 9/14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81450" y="6532962"/>
            <a:ext cx="261073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Туркестанская область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457" y="4563471"/>
            <a:ext cx="1562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Туркестанская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о</a:t>
            </a:r>
            <a:r>
              <a:rPr lang="ru-RU" sz="1400" b="1" dirty="0" smtClean="0">
                <a:solidFill>
                  <a:srgbClr val="002060"/>
                </a:solidFill>
              </a:rPr>
              <a:t>бласть -14/16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25552" y="1337460"/>
            <a:ext cx="1403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Павлодарская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– 13/13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22062" y="1721572"/>
            <a:ext cx="1222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ВКО -12/19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59045" y="3567545"/>
            <a:ext cx="1564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Алматинская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-14/19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1385" y="3871500"/>
            <a:ext cx="1287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Жамбылская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область-12/11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3970" y="39330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7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33467" y="1369459"/>
            <a:ext cx="1579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Акмолинская 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область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10/19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96024" y="2343037"/>
            <a:ext cx="1487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Карагандинская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-7/18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826" y="3753938"/>
            <a:ext cx="1594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Мангистауская 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область- </a:t>
            </a:r>
            <a:r>
              <a:rPr lang="ru-RU" sz="1400" b="1" dirty="0">
                <a:solidFill>
                  <a:srgbClr val="002060"/>
                </a:solidFill>
              </a:rPr>
              <a:t>8</a:t>
            </a:r>
            <a:r>
              <a:rPr lang="ru-RU" sz="1400" b="1" dirty="0" smtClean="0">
                <a:solidFill>
                  <a:srgbClr val="002060"/>
                </a:solidFill>
              </a:rPr>
              <a:t>/7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84731" y="5116542"/>
            <a:ext cx="33661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-184731" y="5485874"/>
            <a:ext cx="91492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-244594" y="5836622"/>
            <a:ext cx="93885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-396552" y="5153876"/>
            <a:ext cx="9558278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100 %  охват обучением: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Атырауская </a:t>
            </a:r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область </a:t>
            </a:r>
            <a:endParaRPr lang="ru-RU" sz="20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Жамбылская область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Кызылординская область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Павлодарская область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Мангистауская область</a:t>
            </a:r>
            <a:endParaRPr lang="ru-RU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6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SO\Desktop\Карты Казахстана\Безымянный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-361878"/>
            <a:ext cx="10441160" cy="737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469559" y="1444690"/>
            <a:ext cx="7507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ЗКО – 0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25722" y="-150365"/>
            <a:ext cx="101697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Количество  педагогов,  прошедших </a:t>
            </a:r>
            <a:r>
              <a:rPr lang="ru-RU" b="1" dirty="0" smtClean="0">
                <a:solidFill>
                  <a:srgbClr val="002060"/>
                </a:solidFill>
              </a:rPr>
              <a:t>курсы повышения </a:t>
            </a:r>
            <a:r>
              <a:rPr lang="ru-RU" b="1" dirty="0" smtClean="0">
                <a:solidFill>
                  <a:srgbClr val="002060"/>
                </a:solidFill>
              </a:rPr>
              <a:t>квалификации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211194" y="2182844"/>
            <a:ext cx="1133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Атырауская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 - </a:t>
            </a:r>
            <a:r>
              <a:rPr lang="ru-RU" sz="14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39594" y="2029349"/>
            <a:ext cx="1259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Актюбинская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-4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5410" y="1013686"/>
            <a:ext cx="1277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Костанайская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– 2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6507" y="3555039"/>
            <a:ext cx="1583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Кызылординская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</a:t>
            </a:r>
            <a:r>
              <a:rPr lang="ru-RU" sz="14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29563" y="541962"/>
            <a:ext cx="758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СКО – 7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81450" y="6532962"/>
            <a:ext cx="261073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кестанская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 область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07273" y="4446040"/>
            <a:ext cx="1332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Туркестанская 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о</a:t>
            </a:r>
            <a:r>
              <a:rPr lang="ru-RU" sz="1400" b="1" dirty="0" smtClean="0">
                <a:solidFill>
                  <a:srgbClr val="FF0000"/>
                </a:solidFill>
              </a:rPr>
              <a:t>бласть - 0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36543" y="1213457"/>
            <a:ext cx="1287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Павлодарская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- 0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22062" y="1721572"/>
            <a:ext cx="689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ВКО -4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1385" y="3871500"/>
            <a:ext cx="1287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Жамбылская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- 0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3970" y="39330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7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842" y="1075850"/>
            <a:ext cx="1274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Акмолинская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– 6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96024" y="2343037"/>
            <a:ext cx="1487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Карагандинская 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область -6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2228" y="3492328"/>
            <a:ext cx="1386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</a:rPr>
              <a:t>Мангистауская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область- 6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75410" y="1536906"/>
            <a:ext cx="1119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Астана</a:t>
            </a:r>
            <a:r>
              <a:rPr lang="ru-RU" dirty="0" smtClean="0"/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- 13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90134" y="3933055"/>
            <a:ext cx="1298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Алматы - 5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5720" y="3196346"/>
            <a:ext cx="1783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chemeClr val="bg1"/>
                </a:solidFill>
              </a:rPr>
              <a:t>Алматинская</a:t>
            </a:r>
            <a:r>
              <a:rPr lang="ru-RU" sz="1400" b="1" dirty="0" smtClean="0">
                <a:solidFill>
                  <a:schemeClr val="bg1"/>
                </a:solidFill>
              </a:rPr>
              <a:t> область - 0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303334" y="5120395"/>
            <a:ext cx="40088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-163674" y="5427404"/>
            <a:ext cx="817560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-366508" y="5303805"/>
            <a:ext cx="94161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 числе из 238  слушателей данного курса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-  53  учителя  школ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225352" y="6049674"/>
            <a:ext cx="93693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-979897" y="6425438"/>
            <a:ext cx="972836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181450" y="6673334"/>
            <a:ext cx="10481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-110245" y="5681578"/>
            <a:ext cx="9159931" cy="9917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98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Сравнительная информация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187357"/>
              </p:ext>
            </p:extLst>
          </p:nvPr>
        </p:nvGraphicFramePr>
        <p:xfrm>
          <a:off x="539552" y="1181765"/>
          <a:ext cx="8208911" cy="5676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5551"/>
                <a:gridCol w="2072466"/>
                <a:gridCol w="1575447"/>
                <a:gridCol w="1575447"/>
              </a:tblGrid>
              <a:tr h="455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Р</a:t>
                      </a:r>
                      <a:r>
                        <a:rPr lang="ru-RU" sz="1600" dirty="0" err="1">
                          <a:effectLst/>
                        </a:rPr>
                        <a:t>егионы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Информация за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0</a:t>
                      </a:r>
                      <a:r>
                        <a:rPr lang="ru-RU" sz="1200" dirty="0">
                          <a:effectLst/>
                        </a:rPr>
                        <a:t>6.06.2018г.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информация за 10.08. 2018г.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Информация</a:t>
                      </a:r>
                      <a:r>
                        <a:rPr lang="kk-KZ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15.09.2018г.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85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Абайский</a:t>
                      </a:r>
                      <a:r>
                        <a:rPr lang="ru-RU" sz="1600" dirty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307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Актогайский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информацию не дали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Балхаш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219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Бухаржырауский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район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307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Жанааркинский</a:t>
                      </a:r>
                      <a:r>
                        <a:rPr lang="ru-RU" sz="1600" dirty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</a:t>
                      </a:r>
                      <a:r>
                        <a:rPr lang="ru-RU" sz="1600" dirty="0" err="1" smtClean="0">
                          <a:effectLst/>
                        </a:rPr>
                        <a:t>Жезказган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Караганда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Каражал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Каркаралинский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Нуринский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Осакаровский</a:t>
                      </a:r>
                      <a:r>
                        <a:rPr lang="ru-RU" sz="1600" baseline="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Приозерск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Сарань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</a:t>
                      </a:r>
                      <a:r>
                        <a:rPr lang="ru-RU" sz="1600" dirty="0" err="1" smtClean="0">
                          <a:effectLst/>
                        </a:rPr>
                        <a:t>Сатпаев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ГородТемиртау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Улытауский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Город Шахтинск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25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Шетский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465" marR="6246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144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1808</TotalTime>
  <Words>1214</Words>
  <Application>Microsoft Office PowerPoint</Application>
  <PresentationFormat>Экран (4:3)</PresentationFormat>
  <Paragraphs>593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  О ходе реализации   трехъязычного образования</vt:lpstr>
      <vt:lpstr> Нормативно-правовые документы </vt:lpstr>
      <vt:lpstr>  Количество учителей, прошедших обучение  на языковых курсах  Республиканский бюджет - 798 педагогов Областной бюджет - 106 педагогов Всего – 904 педагогов</vt:lpstr>
      <vt:lpstr>Количество школ, внедряющих трехъязычное образование в 2018-2019  уч. году </vt:lpstr>
      <vt:lpstr>Обеспеченность билингвальными учебниками (%)</vt:lpstr>
      <vt:lpstr>Список школ, не обеспеченных билингвальными учебниками на 2018-2019 уч. год</vt:lpstr>
      <vt:lpstr>Презентация PowerPoint</vt:lpstr>
      <vt:lpstr>Презентация PowerPoint</vt:lpstr>
      <vt:lpstr>Сравнительная информация</vt:lpstr>
      <vt:lpstr> Недочеты в информации</vt:lpstr>
      <vt:lpstr>Недочеты в информации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PYRAMIDS</dc:title>
  <dc:creator>admin</dc:creator>
  <cp:lastModifiedBy>Пользователь</cp:lastModifiedBy>
  <cp:revision>119</cp:revision>
  <cp:lastPrinted>2018-01-26T09:07:36Z</cp:lastPrinted>
  <dcterms:created xsi:type="dcterms:W3CDTF">2016-07-28T10:42:18Z</dcterms:created>
  <dcterms:modified xsi:type="dcterms:W3CDTF">2018-09-28T03:19:12Z</dcterms:modified>
</cp:coreProperties>
</file>