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327" r:id="rId2"/>
    <p:sldId id="326" r:id="rId3"/>
    <p:sldId id="258" r:id="rId4"/>
    <p:sldId id="313" r:id="rId5"/>
    <p:sldId id="314" r:id="rId6"/>
    <p:sldId id="259" r:id="rId7"/>
    <p:sldId id="311" r:id="rId8"/>
    <p:sldId id="263" r:id="rId9"/>
    <p:sldId id="265" r:id="rId10"/>
    <p:sldId id="266" r:id="rId11"/>
    <p:sldId id="299" r:id="rId12"/>
    <p:sldId id="305" r:id="rId13"/>
    <p:sldId id="306" r:id="rId14"/>
    <p:sldId id="281" r:id="rId15"/>
    <p:sldId id="325" r:id="rId16"/>
    <p:sldId id="309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27F97BB-C833-4FB7-BDE5-3F7075034690}" styleName="Стиль из темы 2 - акцент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665" autoAdjust="0"/>
    <p:restoredTop sz="94660"/>
  </p:normalViewPr>
  <p:slideViewPr>
    <p:cSldViewPr>
      <p:cViewPr varScale="1">
        <p:scale>
          <a:sx n="65" d="100"/>
          <a:sy n="65" d="100"/>
        </p:scale>
        <p:origin x="163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5A63C2-D3E9-4857-B601-FB38AF902DC8}" type="datetimeFigureOut">
              <a:rPr lang="ru-RU" smtClean="0"/>
              <a:pPr/>
              <a:t>12.09.2018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386A22-AD2E-481E-9F31-C85B2C06BE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4130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78C05-591E-4020-8CF0-CCBB7D12F46B}" type="datetime1">
              <a:rPr lang="ru-RU" smtClean="0"/>
              <a:pPr/>
              <a:t>12.09.2018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0EC40-D07C-4A43-908B-88FB2E26220D}" type="datetime1">
              <a:rPr lang="ru-RU" smtClean="0"/>
              <a:pPr/>
              <a:t>12.09.2018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9CF31-8AE7-4926-AF99-4BC27929A845}" type="datetime1">
              <a:rPr lang="ru-RU" smtClean="0"/>
              <a:pPr/>
              <a:t>12.09.2018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60F99-9D0A-449B-908F-589A4B3E15A3}" type="datetime1">
              <a:rPr lang="ru-RU" smtClean="0"/>
              <a:pPr/>
              <a:t>12.09.2018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678CC-54C9-4A02-86FF-E66DC52A8D38}" type="datetime1">
              <a:rPr lang="ru-RU" smtClean="0"/>
              <a:pPr/>
              <a:t>12.09.2018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5A97B-B4CA-4F2C-89BC-958B99613C77}" type="datetime1">
              <a:rPr lang="ru-RU" smtClean="0"/>
              <a:pPr/>
              <a:t>12.09.2018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DA95F-83CA-4675-8E3E-F1476883C2CA}" type="datetime1">
              <a:rPr lang="ru-RU" smtClean="0"/>
              <a:pPr/>
              <a:t>12.09.2018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EB4BE-6724-4464-A5F9-4737A754517F}" type="datetime1">
              <a:rPr lang="ru-RU" smtClean="0"/>
              <a:pPr/>
              <a:t>12.09.2018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48423-7521-4CB5-B52F-B229BEA9A72B}" type="datetime1">
              <a:rPr lang="ru-RU" smtClean="0"/>
              <a:pPr/>
              <a:t>12.09.2018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BE9AD-D9CD-4E81-813E-E31D0E7ABA9E}" type="datetime1">
              <a:rPr lang="ru-RU" smtClean="0"/>
              <a:pPr/>
              <a:t>12.09.2018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003A8-223F-421F-A4B5-FE49D49205C4}" type="datetime1">
              <a:rPr lang="ru-RU" smtClean="0"/>
              <a:pPr/>
              <a:t>12.09.2018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B3BD77-286E-446D-AA87-F0714D74E9FA}" type="datetime1">
              <a:rPr lang="ru-RU" smtClean="0"/>
              <a:pPr/>
              <a:t>12.09.2018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962706"/>
            <a:ext cx="9144000" cy="175432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ea typeface="Calibri" pitchFamily="34" charset="0"/>
                <a:cs typeface="Times New Roman" pitchFamily="18" charset="0"/>
              </a:rPr>
              <a:t>Единый языковой стандарт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ea typeface="Calibri" pitchFamily="34" charset="0"/>
                <a:cs typeface="Times New Roman" pitchFamily="18" charset="0"/>
              </a:rPr>
              <a:t>обучения трем языкам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600" b="1" dirty="0">
                <a:solidFill>
                  <a:schemeClr val="accent5">
                    <a:lumMod val="50000"/>
                  </a:schemeClr>
                </a:solidFill>
                <a:cs typeface="Times New Roman" pitchFamily="18" charset="0"/>
              </a:rPr>
              <a:t>(проект)</a:t>
            </a:r>
            <a:endParaRPr kumimoji="0" lang="ru-RU" sz="3600" b="0" i="0" u="none" strike="noStrike" cap="none" normalizeH="0" baseline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cs typeface="Arial" pitchFamily="34" charset="0"/>
            </a:endParaRPr>
          </a:p>
        </p:txBody>
      </p:sp>
      <p:pic>
        <p:nvPicPr>
          <p:cNvPr id="5" name="Picture 13" descr="http://nao.kz/media/img/site/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0353" y="332656"/>
            <a:ext cx="864095" cy="8591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7" descr="http://daryn.kz/media/img/blogs/5184df02bfd5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0826" y="188640"/>
            <a:ext cx="1317188" cy="1159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1547665" y="476672"/>
            <a:ext cx="61206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dirty="0">
                <a:solidFill>
                  <a:schemeClr val="accent5">
                    <a:lumMod val="50000"/>
                  </a:schemeClr>
                </a:solidFill>
                <a:ea typeface="Calibri" pitchFamily="34" charset="0"/>
                <a:cs typeface="Times New Roman" pitchFamily="18" charset="0"/>
              </a:rPr>
              <a:t>Министерство образования и науки Республики Казахстан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dirty="0">
                <a:solidFill>
                  <a:schemeClr val="accent5">
                    <a:lumMod val="50000"/>
                  </a:schemeClr>
                </a:solidFill>
                <a:ea typeface="Calibri" pitchFamily="34" charset="0"/>
                <a:cs typeface="Times New Roman" pitchFamily="18" charset="0"/>
              </a:rPr>
              <a:t>Национальная академия образования им. И.Алтынсарина </a:t>
            </a:r>
            <a:endParaRPr lang="ru-RU" sz="1600" b="1" dirty="0">
              <a:solidFill>
                <a:schemeClr val="accent5">
                  <a:lumMod val="50000"/>
                </a:schemeClr>
              </a:solidFill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81507" y="4509120"/>
            <a:ext cx="878098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accent5">
                    <a:lumMod val="50000"/>
                  </a:schemeClr>
                </a:solidFill>
              </a:rPr>
              <a:t>Языковой стандарт </a:t>
            </a:r>
            <a:r>
              <a:rPr lang="ru-RU" sz="2400" dirty="0">
                <a:solidFill>
                  <a:schemeClr val="accent5">
                    <a:lumMod val="50000"/>
                  </a:schemeClr>
                </a:solidFill>
              </a:rPr>
              <a:t>– </a:t>
            </a:r>
            <a:r>
              <a:rPr lang="ru-RU" sz="2400" b="1" i="1" dirty="0">
                <a:solidFill>
                  <a:schemeClr val="accent5">
                    <a:lumMod val="50000"/>
                  </a:schemeClr>
                </a:solidFill>
              </a:rPr>
              <a:t>это рамочный документ, </a:t>
            </a:r>
          </a:p>
          <a:p>
            <a:pPr algn="ctr"/>
            <a:r>
              <a:rPr lang="ru-RU" sz="2400" dirty="0">
                <a:solidFill>
                  <a:schemeClr val="accent5">
                    <a:lumMod val="50000"/>
                  </a:schemeClr>
                </a:solidFill>
              </a:rPr>
              <a:t>который определяет общие границы (принципиальные моменты) обучения трем целевым языкам во всех типах школ Казахстана </a:t>
            </a:r>
          </a:p>
        </p:txBody>
      </p:sp>
    </p:spTree>
    <p:extLst>
      <p:ext uri="{BB962C8B-B14F-4D97-AF65-F5344CB8AC3E}">
        <p14:creationId xmlns:p14="http://schemas.microsoft.com/office/powerpoint/2010/main" val="4778100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41704" y="71414"/>
            <a:ext cx="3071802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algn="ctr"/>
            <a:r>
              <a:rPr lang="ru-RU" b="1" dirty="0">
                <a:solidFill>
                  <a:srgbClr val="4BACC6">
                    <a:lumMod val="50000"/>
                  </a:srgbClr>
                </a:solidFill>
              </a:rPr>
              <a:t>ЯЗЫК – </a:t>
            </a:r>
            <a:r>
              <a:rPr lang="ru-RU" b="1" i="1" u="sng" dirty="0">
                <a:solidFill>
                  <a:srgbClr val="C00000"/>
                </a:solidFill>
              </a:rPr>
              <a:t>средство обучения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89170" y="714356"/>
            <a:ext cx="2071702" cy="3693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lvl="0"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Сквозные темы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89170" y="1052736"/>
            <a:ext cx="8669110" cy="3693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lvl="0"/>
            <a:r>
              <a:rPr lang="ru-RU" dirty="0">
                <a:solidFill>
                  <a:schemeClr val="accent5">
                    <a:lumMod val="50000"/>
                  </a:schemeClr>
                </a:solidFill>
              </a:rPr>
              <a:t>Содержательная интеграция языковых и неязыковых предметов</a:t>
            </a:r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8039693"/>
              </p:ext>
            </p:extLst>
          </p:nvPr>
        </p:nvGraphicFramePr>
        <p:xfrm>
          <a:off x="179512" y="1628800"/>
          <a:ext cx="8712968" cy="3998972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21782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782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782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7824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8843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2090" algn="l"/>
                          <a:tab pos="630555" algn="l"/>
                        </a:tabLst>
                      </a:pPr>
                      <a:r>
                        <a:rPr lang="ru-RU" sz="1600" b="1" dirty="0">
                          <a:solidFill>
                            <a:srgbClr val="C00000"/>
                          </a:solidFill>
                          <a:latin typeface="+mn-lt"/>
                          <a:ea typeface="Times New Roman"/>
                        </a:rPr>
                        <a:t>1</a:t>
                      </a:r>
                      <a:r>
                        <a:rPr lang="ru-RU" sz="1600" b="1" baseline="0" dirty="0">
                          <a:solidFill>
                            <a:srgbClr val="C00000"/>
                          </a:solidFill>
                          <a:latin typeface="+mn-lt"/>
                          <a:ea typeface="Times New Roman"/>
                        </a:rPr>
                        <a:t> класс</a:t>
                      </a:r>
                      <a:endParaRPr lang="ru-RU" sz="1600" b="1" dirty="0">
                        <a:solidFill>
                          <a:srgbClr val="C00000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260" marR="6826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12090" algn="l"/>
                          <a:tab pos="630555" algn="l"/>
                        </a:tabLst>
                        <a:defRPr/>
                      </a:pPr>
                      <a:r>
                        <a:rPr lang="ru-RU" sz="1600" b="1" dirty="0">
                          <a:solidFill>
                            <a:srgbClr val="C00000"/>
                          </a:solidFill>
                          <a:latin typeface="+mn-lt"/>
                          <a:ea typeface="Times New Roman"/>
                        </a:rPr>
                        <a:t>2</a:t>
                      </a:r>
                      <a:r>
                        <a:rPr lang="ru-RU" sz="1600" b="1" baseline="0" dirty="0">
                          <a:solidFill>
                            <a:srgbClr val="C00000"/>
                          </a:solidFill>
                          <a:latin typeface="+mn-lt"/>
                          <a:ea typeface="Times New Roman"/>
                        </a:rPr>
                        <a:t> класс</a:t>
                      </a:r>
                      <a:endParaRPr lang="ru-RU" sz="1600" b="1" dirty="0">
                        <a:solidFill>
                          <a:srgbClr val="C00000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260" marR="6826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12090" algn="l"/>
                          <a:tab pos="630555" algn="l"/>
                        </a:tabLst>
                        <a:defRPr/>
                      </a:pPr>
                      <a:r>
                        <a:rPr lang="ru-RU" sz="1600" b="1" dirty="0">
                          <a:solidFill>
                            <a:srgbClr val="C00000"/>
                          </a:solidFill>
                          <a:latin typeface="+mn-lt"/>
                          <a:ea typeface="Times New Roman"/>
                        </a:rPr>
                        <a:t>3 </a:t>
                      </a:r>
                      <a:r>
                        <a:rPr lang="ru-RU" sz="1600" b="1" baseline="0" dirty="0">
                          <a:solidFill>
                            <a:srgbClr val="C00000"/>
                          </a:solidFill>
                          <a:latin typeface="+mn-lt"/>
                          <a:ea typeface="Times New Roman"/>
                        </a:rPr>
                        <a:t>класс</a:t>
                      </a:r>
                      <a:endParaRPr lang="ru-RU" sz="1600" b="1" dirty="0">
                        <a:solidFill>
                          <a:srgbClr val="C00000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260" marR="6826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12090" algn="l"/>
                          <a:tab pos="630555" algn="l"/>
                        </a:tabLst>
                        <a:defRPr/>
                      </a:pPr>
                      <a:r>
                        <a:rPr lang="ru-RU" sz="1600" b="1" dirty="0">
                          <a:solidFill>
                            <a:srgbClr val="C00000"/>
                          </a:solidFill>
                          <a:latin typeface="+mn-lt"/>
                          <a:ea typeface="Times New Roman"/>
                        </a:rPr>
                        <a:t>4</a:t>
                      </a:r>
                      <a:r>
                        <a:rPr lang="ru-RU" sz="1600" b="1" baseline="0" dirty="0">
                          <a:solidFill>
                            <a:srgbClr val="C00000"/>
                          </a:solidFill>
                          <a:latin typeface="+mn-lt"/>
                          <a:ea typeface="Times New Roman"/>
                        </a:rPr>
                        <a:t> класс</a:t>
                      </a:r>
                      <a:endParaRPr lang="ru-RU" sz="1600" b="1" dirty="0">
                        <a:solidFill>
                          <a:srgbClr val="C00000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260" marR="6826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219">
                <a:tc>
                  <a:txBody>
                    <a:bodyPr/>
                    <a:lstStyle/>
                    <a:p>
                      <a:pPr marL="1588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12090" algn="l"/>
                          <a:tab pos="630555" algn="l"/>
                        </a:tabLst>
                      </a:pPr>
                      <a:r>
                        <a:rPr lang="kk-KZ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Все обо мне</a:t>
                      </a:r>
                      <a:endParaRPr lang="ru-RU" sz="16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260" marR="6826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b="1" spc="1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onsolas"/>
                          <a:cs typeface="Consolas"/>
                        </a:rPr>
                        <a:t>Всё обо мне</a:t>
                      </a:r>
                      <a:r>
                        <a:rPr lang="ru-RU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onsolas"/>
                        </a:rPr>
                        <a:t>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600" b="1" spc="1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onsolas"/>
                          <a:cs typeface="Consolas"/>
                        </a:rPr>
                        <a:t>Живая</a:t>
                      </a:r>
                      <a:r>
                        <a:rPr lang="en-GB" sz="1600" b="1" spc="1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onsolas"/>
                          <a:cs typeface="Consolas"/>
                        </a:rPr>
                        <a:t> </a:t>
                      </a:r>
                      <a:r>
                        <a:rPr lang="en-GB" sz="1600" b="1" spc="1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onsolas"/>
                          <a:cs typeface="Consolas"/>
                        </a:rPr>
                        <a:t>природа</a:t>
                      </a:r>
                      <a:endParaRPr lang="ru-RU" sz="1600" b="1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Consola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1600" b="1" spc="1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onsolas"/>
                          <a:cs typeface="Consolas"/>
                        </a:rPr>
                        <a:t>Моя Родина – Казахстан</a:t>
                      </a:r>
                      <a:endParaRPr lang="ru-RU" sz="1600" b="1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Consola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4219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12090" algn="l"/>
                          <a:tab pos="630555" algn="l"/>
                        </a:tabLst>
                      </a:pPr>
                      <a:r>
                        <a:rPr lang="kk-KZ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Моя школа</a:t>
                      </a:r>
                      <a:endParaRPr lang="ru-RU" sz="16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260" marR="6826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600" b="1" spc="1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onsolas"/>
                          <a:cs typeface="Consolas"/>
                        </a:rPr>
                        <a:t>Моя</a:t>
                      </a:r>
                      <a:r>
                        <a:rPr lang="en-GB" sz="1600" b="1" spc="1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onsolas"/>
                          <a:cs typeface="Consolas"/>
                        </a:rPr>
                        <a:t> </a:t>
                      </a:r>
                      <a:r>
                        <a:rPr lang="en-GB" sz="1600" b="1" spc="1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onsolas"/>
                          <a:cs typeface="Consolas"/>
                        </a:rPr>
                        <a:t>семья</a:t>
                      </a:r>
                      <a:r>
                        <a:rPr lang="en-GB" sz="1600" b="1" spc="1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onsolas"/>
                          <a:cs typeface="Consolas"/>
                        </a:rPr>
                        <a:t> и </a:t>
                      </a:r>
                      <a:r>
                        <a:rPr lang="en-GB" sz="1600" b="1" spc="1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onsolas"/>
                          <a:cs typeface="Consolas"/>
                        </a:rPr>
                        <a:t>друзья</a:t>
                      </a:r>
                      <a:endParaRPr lang="ru-RU" sz="1600" b="1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Consola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b="1" spc="1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onsolas"/>
                          <a:cs typeface="Consolas"/>
                        </a:rPr>
                        <a:t>Что такое хорошо, что такое плохо? </a:t>
                      </a:r>
                      <a:endParaRPr lang="ru-RU" sz="1600" b="1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Consola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1600" b="1" spc="1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onsolas"/>
                          <a:cs typeface="Consolas"/>
                        </a:rPr>
                        <a:t>Человеческие ценности</a:t>
                      </a:r>
                      <a:r>
                        <a:rPr lang="kk-KZ" sz="1600" b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onsolas"/>
                        </a:rPr>
                        <a:t> </a:t>
                      </a:r>
                      <a:endParaRPr lang="ru-RU" sz="1600" b="1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Consola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4219">
                <a:tc>
                  <a:txBody>
                    <a:bodyPr/>
                    <a:lstStyle/>
                    <a:p>
                      <a:pPr marL="1588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12090" algn="l"/>
                          <a:tab pos="630555" algn="l"/>
                        </a:tabLst>
                      </a:pPr>
                      <a:r>
                        <a:rPr lang="kk-KZ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Моя семья и друзья</a:t>
                      </a:r>
                      <a:endParaRPr lang="ru-RU" sz="16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260" marR="6826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600" b="1" spc="1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onsolas"/>
                          <a:cs typeface="Consolas"/>
                        </a:rPr>
                        <a:t>Моя</a:t>
                      </a:r>
                      <a:r>
                        <a:rPr lang="en-GB" sz="1600" b="1" spc="1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onsolas"/>
                          <a:cs typeface="Consolas"/>
                        </a:rPr>
                        <a:t> </a:t>
                      </a:r>
                      <a:r>
                        <a:rPr lang="en-GB" sz="1600" b="1" spc="1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onsolas"/>
                          <a:cs typeface="Consolas"/>
                        </a:rPr>
                        <a:t>школа</a:t>
                      </a:r>
                      <a:r>
                        <a:rPr lang="en-GB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onsolas"/>
                        </a:rPr>
                        <a:t> </a:t>
                      </a:r>
                      <a:endParaRPr lang="ru-RU" sz="1600" b="1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Consola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600" b="1" spc="1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onsolas"/>
                          <a:cs typeface="Consolas"/>
                        </a:rPr>
                        <a:t>Время</a:t>
                      </a:r>
                      <a:endParaRPr lang="ru-RU" sz="1600" b="1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Consola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1600" b="1" spc="1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onsolas"/>
                          <a:cs typeface="Consolas"/>
                        </a:rPr>
                        <a:t>Культурное наследие</a:t>
                      </a:r>
                      <a:r>
                        <a:rPr lang="kk-KZ" sz="1600" b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onsolas"/>
                        </a:rPr>
                        <a:t> </a:t>
                      </a:r>
                      <a:endParaRPr lang="ru-RU" sz="1600" b="1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Consola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4219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12090" algn="l"/>
                          <a:tab pos="630555" algn="l"/>
                        </a:tabLst>
                      </a:pPr>
                      <a:r>
                        <a:rPr lang="kk-KZ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Мир вокруг нас</a:t>
                      </a:r>
                      <a:endParaRPr lang="ru-RU" sz="16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260" marR="6826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600" b="1" spc="1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onsolas"/>
                          <a:cs typeface="Consolas"/>
                        </a:rPr>
                        <a:t>Мой родной край</a:t>
                      </a:r>
                      <a:endParaRPr lang="ru-RU" sz="1600" b="1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Consola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1600" b="1" spc="1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onsolas"/>
                          <a:cs typeface="Consolas"/>
                        </a:rPr>
                        <a:t>Архитектура </a:t>
                      </a:r>
                      <a:endParaRPr lang="ru-RU" sz="1600" b="1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Consola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1600" b="1" spc="1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onsolas"/>
                          <a:cs typeface="Consolas"/>
                        </a:rPr>
                        <a:t>Мир профессий</a:t>
                      </a:r>
                      <a:r>
                        <a:rPr lang="kk-KZ" sz="1600" b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onsolas"/>
                        </a:rPr>
                        <a:t> </a:t>
                      </a:r>
                      <a:endParaRPr lang="ru-RU" sz="1600" b="1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Consola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4219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12090" algn="l"/>
                          <a:tab pos="630555" algn="l"/>
                        </a:tabLst>
                      </a:pPr>
                      <a:r>
                        <a:rPr lang="kk-KZ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Путешествия</a:t>
                      </a:r>
                      <a:endParaRPr lang="ru-RU" sz="16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260" marR="6826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b="1" spc="1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onsolas"/>
                          <a:cs typeface="Consolas"/>
                        </a:rPr>
                        <a:t>В здоровом теле – здоровый дух!</a:t>
                      </a:r>
                      <a:endParaRPr lang="ru-RU" sz="1600" b="1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Consola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1600" b="1" spc="1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onsolas"/>
                          <a:cs typeface="Consolas"/>
                        </a:rPr>
                        <a:t>Искусство</a:t>
                      </a:r>
                      <a:endParaRPr lang="ru-RU" sz="1600" b="1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Consola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1600" b="1" spc="1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onsolas"/>
                          <a:cs typeface="Consolas"/>
                        </a:rPr>
                        <a:t>Природные явления</a:t>
                      </a:r>
                      <a:r>
                        <a:rPr lang="kk-KZ" sz="1600" b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Times New Roman"/>
                        </a:rPr>
                        <a:t> </a:t>
                      </a:r>
                      <a:endParaRPr lang="ru-RU" sz="1600" b="1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Consola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4219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12090" algn="l"/>
                          <a:tab pos="630555" algn="l"/>
                        </a:tabLst>
                      </a:pPr>
                      <a:r>
                        <a:rPr lang="kk-KZ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Традиции и фольклор</a:t>
                      </a:r>
                      <a:endParaRPr lang="ru-RU" sz="16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260" marR="6826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600" b="1" spc="1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onsolas"/>
                          <a:cs typeface="Consolas"/>
                        </a:rPr>
                        <a:t>Традиции и фольклор</a:t>
                      </a:r>
                      <a:endParaRPr lang="ru-RU" sz="1600" b="1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Consola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1600" b="1" spc="1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onsolas"/>
                          <a:cs typeface="Consolas"/>
                        </a:rPr>
                        <a:t>Выдающиеся личности</a:t>
                      </a:r>
                      <a:r>
                        <a:rPr lang="kk-KZ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onsolas"/>
                        </a:rPr>
                        <a:t> </a:t>
                      </a:r>
                      <a:endParaRPr lang="ru-RU" sz="1600" b="1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Consola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1600" b="1" spc="1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onsolas"/>
                          <a:cs typeface="Consolas"/>
                        </a:rPr>
                        <a:t>Охрана окружающей среды</a:t>
                      </a:r>
                      <a:r>
                        <a:rPr lang="kk-KZ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onsolas"/>
                        </a:rPr>
                        <a:t> </a:t>
                      </a:r>
                      <a:endParaRPr lang="ru-RU" sz="1600" b="1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Consola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4219">
                <a:tc>
                  <a:txBody>
                    <a:bodyPr/>
                    <a:lstStyle/>
                    <a:p>
                      <a:pPr marL="1588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12090" algn="l"/>
                          <a:tab pos="630555" algn="l"/>
                        </a:tabLst>
                      </a:pPr>
                      <a:r>
                        <a:rPr lang="kk-KZ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Еда и напитки</a:t>
                      </a:r>
                      <a:endParaRPr lang="ru-RU" sz="16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260" marR="6826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600" b="1" spc="1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onsolas"/>
                          <a:cs typeface="Consolas"/>
                        </a:rPr>
                        <a:t>Окружающая среда</a:t>
                      </a:r>
                      <a:endParaRPr lang="ru-RU" sz="1600" b="1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Consola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1600" b="1" spc="1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onsolas"/>
                          <a:cs typeface="Consolas"/>
                        </a:rPr>
                        <a:t>Вода – источник жизни</a:t>
                      </a:r>
                      <a:r>
                        <a:rPr lang="kk-KZ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onsolas"/>
                        </a:rPr>
                        <a:t> </a:t>
                      </a:r>
                      <a:endParaRPr lang="ru-RU" sz="1600" b="1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Consola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1600" b="1" spc="1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onsolas"/>
                          <a:cs typeface="Consolas"/>
                        </a:rPr>
                        <a:t>Путешествие в космос</a:t>
                      </a:r>
                      <a:r>
                        <a:rPr lang="kk-KZ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onsolas"/>
                        </a:rPr>
                        <a:t> </a:t>
                      </a:r>
                      <a:endParaRPr lang="ru-RU" sz="1600" b="1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Consola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8250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90488" algn="l"/>
                        </a:tabLst>
                      </a:pPr>
                      <a:r>
                        <a:rPr lang="kk-KZ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В здоровом теле -здоровый дух!</a:t>
                      </a:r>
                      <a:endParaRPr lang="ru-RU" sz="16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260" marR="6826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600" b="1" spc="1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onsolas"/>
                          <a:cs typeface="Consolas"/>
                        </a:rPr>
                        <a:t>Путешествие</a:t>
                      </a:r>
                      <a:endParaRPr lang="ru-RU" sz="1600" b="1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Consola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1600" b="1" spc="1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onsolas"/>
                          <a:cs typeface="Consolas"/>
                        </a:rPr>
                        <a:t>Культура отдыха. Праздники</a:t>
                      </a:r>
                      <a:endParaRPr lang="ru-RU" sz="1600" b="1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Consola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1600" b="1" spc="1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onsolas"/>
                          <a:cs typeface="Consolas"/>
                        </a:rPr>
                        <a:t>Путешествие в будущее</a:t>
                      </a:r>
                      <a:endParaRPr lang="ru-RU" sz="1600" b="1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Consola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357190" y="5817458"/>
            <a:ext cx="8501090" cy="70788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630238" algn="l"/>
              </a:tabLst>
            </a:pPr>
            <a:r>
              <a:rPr kumimoji="0" lang="ru-RU" sz="2000" b="1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ea typeface="Courier New" pitchFamily="49" charset="0"/>
                <a:cs typeface="Times New Roman" pitchFamily="18" charset="0"/>
              </a:rPr>
              <a:t>первые языки </a:t>
            </a:r>
            <a:r>
              <a:rPr kumimoji="0" lang="ru-RU" sz="2000" b="1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ea typeface="Courier New" pitchFamily="49" charset="0"/>
                <a:cs typeface="Times New Roman" pitchFamily="18" charset="0"/>
                <a:sym typeface="Symbol" pitchFamily="18" charset="2"/>
              </a:rPr>
              <a:t></a:t>
            </a:r>
            <a:r>
              <a:rPr kumimoji="0" lang="ru-RU" sz="2000" b="1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ea typeface="Courier New" pitchFamily="49" charset="0"/>
                <a:cs typeface="Times New Roman" pitchFamily="18" charset="0"/>
              </a:rPr>
              <a:t> вторые языки </a:t>
            </a:r>
            <a:r>
              <a:rPr kumimoji="0" lang="ru-RU" sz="2000" b="1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ea typeface="Courier New" pitchFamily="49" charset="0"/>
                <a:cs typeface="Times New Roman" pitchFamily="18" charset="0"/>
                <a:sym typeface="Symbol" pitchFamily="18" charset="2"/>
              </a:rPr>
              <a:t></a:t>
            </a:r>
            <a:r>
              <a:rPr kumimoji="0" lang="ru-RU" sz="2000" b="1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ea typeface="Courier New" pitchFamily="49" charset="0"/>
                <a:cs typeface="Times New Roman" pitchFamily="18" charset="0"/>
              </a:rPr>
              <a:t> третий язык </a:t>
            </a: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630238" algn="l"/>
              </a:tabLst>
            </a:pPr>
            <a:r>
              <a:rPr kumimoji="0" lang="ru-RU" sz="2000" b="1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ea typeface="Courier New" pitchFamily="49" charset="0"/>
                <a:cs typeface="Times New Roman" pitchFamily="18" charset="0"/>
              </a:rPr>
              <a:t>(для 1-4 классов)</a:t>
            </a:r>
            <a:endParaRPr kumimoji="0" lang="ru-RU" sz="2000" b="1" i="0" u="none" strike="noStrike" cap="none" normalizeH="0" baseline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ea typeface="Courier New" pitchFamily="49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987824" y="467380"/>
            <a:ext cx="60133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tabLst>
                <a:tab pos="157163" algn="l"/>
                <a:tab pos="220663" algn="l"/>
                <a:tab pos="292100" algn="l"/>
              </a:tabLst>
            </a:pPr>
            <a:r>
              <a:rPr lang="kk-KZ" b="1" dirty="0">
                <a:solidFill>
                  <a:schemeClr val="accent5">
                    <a:lumMod val="50000"/>
                  </a:schemeClr>
                </a:solidFill>
                <a:ea typeface="Times New Roman" pitchFamily="18" charset="0"/>
                <a:cs typeface="Times New Roman" pitchFamily="18" charset="0"/>
              </a:rPr>
              <a:t>Объем 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учебного времени (</a:t>
            </a:r>
            <a:r>
              <a:rPr lang="ru-RU" i="1" u="sng" dirty="0">
                <a:solidFill>
                  <a:srgbClr val="C00000"/>
                </a:solidFill>
              </a:rPr>
              <a:t>потенциальные возможности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)</a:t>
            </a:r>
            <a:endParaRPr lang="ru-RU" b="1" dirty="0">
              <a:solidFill>
                <a:schemeClr val="accent5">
                  <a:lumMod val="50000"/>
                </a:schemeClr>
              </a:solidFill>
              <a:cs typeface="Arial" pitchFamily="34" charset="0"/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03074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1"/>
          <p:cNvSpPr>
            <a:spLocks noChangeArrowheads="1"/>
          </p:cNvSpPr>
          <p:nvPr/>
        </p:nvSpPr>
        <p:spPr bwMode="auto">
          <a:xfrm>
            <a:off x="333186" y="2001034"/>
            <a:ext cx="8487286" cy="101566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630238" algn="l"/>
              </a:tabLst>
            </a:pPr>
            <a:r>
              <a:rPr kumimoji="0" lang="ru-RU" sz="2000" b="1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ea typeface="Courier New" pitchFamily="49" charset="0"/>
                <a:cs typeface="Times New Roman" pitchFamily="18" charset="0"/>
              </a:rPr>
              <a:t>первые языки </a:t>
            </a:r>
            <a:r>
              <a:rPr kumimoji="0" lang="ru-RU" sz="2000" b="1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ea typeface="Courier New" pitchFamily="49" charset="0"/>
                <a:cs typeface="Times New Roman" pitchFamily="18" charset="0"/>
                <a:sym typeface="Symbol" pitchFamily="18" charset="2"/>
              </a:rPr>
              <a:t></a:t>
            </a:r>
            <a:r>
              <a:rPr kumimoji="0" lang="ru-RU" sz="2000" b="1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ea typeface="Courier New" pitchFamily="49" charset="0"/>
                <a:cs typeface="Times New Roman" pitchFamily="18" charset="0"/>
              </a:rPr>
              <a:t> вторые языки и литература </a:t>
            </a:r>
            <a:r>
              <a:rPr kumimoji="0" lang="ru-RU" sz="2000" b="1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ea typeface="Courier New" pitchFamily="49" charset="0"/>
                <a:cs typeface="Times New Roman" pitchFamily="18" charset="0"/>
                <a:sym typeface="Symbol" pitchFamily="18" charset="2"/>
              </a:rPr>
              <a:t></a:t>
            </a:r>
            <a:r>
              <a:rPr kumimoji="0" lang="ru-RU" sz="2000" b="1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ea typeface="Courier New" pitchFamily="49" charset="0"/>
                <a:cs typeface="Times New Roman" pitchFamily="18" charset="0"/>
              </a:rPr>
              <a:t> «История Казахстана/Всемирная история» </a:t>
            </a:r>
          </a:p>
          <a:p>
            <a:pPr marR="0" lvl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630238" algn="l"/>
              </a:tabLst>
            </a:pPr>
            <a:r>
              <a:rPr kumimoji="0" lang="ru-RU" sz="2000" b="1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ea typeface="Courier New" pitchFamily="49" charset="0"/>
                <a:cs typeface="Times New Roman" pitchFamily="18" charset="0"/>
              </a:rPr>
              <a:t>(для 5-9 классов)</a:t>
            </a:r>
            <a:endParaRPr kumimoji="0" lang="ru-RU" sz="2000" b="1" i="0" u="none" strike="noStrike" cap="none" normalizeH="0" baseline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ea typeface="Courier New" pitchFamily="49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85720" y="71414"/>
            <a:ext cx="3071802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algn="ctr"/>
            <a:r>
              <a:rPr lang="ru-RU" b="1" dirty="0">
                <a:solidFill>
                  <a:srgbClr val="4BACC6">
                    <a:lumMod val="50000"/>
                  </a:srgbClr>
                </a:solidFill>
              </a:rPr>
              <a:t>ЯЗЫК – </a:t>
            </a:r>
            <a:r>
              <a:rPr lang="ru-RU" b="1" i="1" u="sng" dirty="0">
                <a:solidFill>
                  <a:srgbClr val="C00000"/>
                </a:solidFill>
              </a:rPr>
              <a:t>средство обучения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33186" y="714356"/>
            <a:ext cx="2071702" cy="3693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lvl="0"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Сквозные темы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333186" y="1052736"/>
            <a:ext cx="8487286" cy="3693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lvl="0"/>
            <a:r>
              <a:rPr lang="ru-RU" dirty="0">
                <a:solidFill>
                  <a:schemeClr val="accent5">
                    <a:lumMod val="50000"/>
                  </a:schemeClr>
                </a:solidFill>
              </a:rPr>
              <a:t>Содержательная интеграция языковых и неязыковых предметов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2987824" y="467380"/>
            <a:ext cx="60133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tabLst>
                <a:tab pos="157163" algn="l"/>
                <a:tab pos="220663" algn="l"/>
                <a:tab pos="292100" algn="l"/>
              </a:tabLst>
            </a:pPr>
            <a:r>
              <a:rPr lang="kk-KZ" b="1" dirty="0">
                <a:solidFill>
                  <a:schemeClr val="accent5">
                    <a:lumMod val="50000"/>
                  </a:schemeClr>
                </a:solidFill>
                <a:ea typeface="Times New Roman" pitchFamily="18" charset="0"/>
                <a:cs typeface="Times New Roman" pitchFamily="18" charset="0"/>
              </a:rPr>
              <a:t>Объем 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учебного времени (</a:t>
            </a:r>
            <a:r>
              <a:rPr lang="ru-RU" i="1" u="sng" dirty="0">
                <a:solidFill>
                  <a:srgbClr val="C00000"/>
                </a:solidFill>
              </a:rPr>
              <a:t>потенциальные возможности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)</a:t>
            </a:r>
            <a:endParaRPr lang="ru-RU" b="1" dirty="0">
              <a:solidFill>
                <a:schemeClr val="accent5">
                  <a:lumMod val="50000"/>
                </a:schemeClr>
              </a:solidFill>
              <a:cs typeface="Arial" pitchFamily="34" charset="0"/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11</a:t>
            </a:fld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312622" y="3369186"/>
            <a:ext cx="8501122" cy="101566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chemeClr val="accent5">
                    <a:lumMod val="50000"/>
                  </a:schemeClr>
                </a:solidFill>
              </a:rPr>
              <a:t>первые языки 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sym typeface="Symbol"/>
              </a:rPr>
              <a:t>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</a:rPr>
              <a:t> третий язык 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sym typeface="Symbol"/>
              </a:rPr>
              <a:t>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</a:rPr>
              <a:t> предметы ЕМЦ: </a:t>
            </a:r>
          </a:p>
          <a:p>
            <a:pPr algn="ctr"/>
            <a:r>
              <a:rPr lang="ru-RU" sz="2000" b="1" dirty="0">
                <a:solidFill>
                  <a:schemeClr val="accent5">
                    <a:lumMod val="50000"/>
                  </a:schemeClr>
                </a:solidFill>
              </a:rPr>
              <a:t>«Химия», «Биология», «Физика», «Информатика» </a:t>
            </a:r>
          </a:p>
          <a:p>
            <a:pPr algn="ctr"/>
            <a:r>
              <a:rPr lang="ru-RU" sz="2000" b="1" dirty="0">
                <a:solidFill>
                  <a:schemeClr val="accent5">
                    <a:lumMod val="50000"/>
                  </a:schemeClr>
                </a:solidFill>
              </a:rPr>
              <a:t>(для 7-9 классов)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500034" y="4809346"/>
            <a:ext cx="8286808" cy="70788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chemeClr val="accent5">
                    <a:lumMod val="50000"/>
                  </a:schemeClr>
                </a:solidFill>
              </a:rPr>
              <a:t>первые языки 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sym typeface="Symbol"/>
              </a:rPr>
              <a:t>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</a:rPr>
              <a:t> вторые языки и литература 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sym typeface="Symbol"/>
              </a:rPr>
              <a:t>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</a:rPr>
              <a:t> третий язык </a:t>
            </a:r>
          </a:p>
          <a:p>
            <a:pPr algn="ctr"/>
            <a:r>
              <a:rPr lang="ru-RU" sz="2000" b="1" dirty="0">
                <a:solidFill>
                  <a:schemeClr val="accent5">
                    <a:lumMod val="50000"/>
                  </a:schemeClr>
                </a:solidFill>
              </a:rPr>
              <a:t>(для 10-11 классов)</a:t>
            </a:r>
          </a:p>
        </p:txBody>
      </p:sp>
    </p:spTree>
    <p:extLst>
      <p:ext uri="{BB962C8B-B14F-4D97-AF65-F5344CB8AC3E}">
        <p14:creationId xmlns:p14="http://schemas.microsoft.com/office/powerpoint/2010/main" val="12603074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51520" y="225128"/>
            <a:ext cx="3573040" cy="40011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algn="ctr"/>
            <a:r>
              <a:rPr lang="ru-RU" sz="2000" b="1" dirty="0">
                <a:solidFill>
                  <a:schemeClr val="accent5">
                    <a:lumMod val="50000"/>
                  </a:schemeClr>
                </a:solidFill>
              </a:rPr>
              <a:t>ЯЗЫК – </a:t>
            </a:r>
            <a:r>
              <a:rPr lang="ru-RU" sz="2000" b="1" i="1" u="sng" dirty="0">
                <a:solidFill>
                  <a:srgbClr val="C00000"/>
                </a:solidFill>
              </a:rPr>
              <a:t>средство обучения</a:t>
            </a:r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51520" y="692696"/>
            <a:ext cx="3573040" cy="40011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algn="ctr"/>
            <a:r>
              <a:rPr lang="ru-RU" sz="2000" b="1" dirty="0">
                <a:solidFill>
                  <a:schemeClr val="accent5">
                    <a:lumMod val="50000"/>
                  </a:schemeClr>
                </a:solidFill>
              </a:rPr>
              <a:t>Командная работа педагогов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231694" y="1164814"/>
            <a:ext cx="8496944" cy="132343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2000" dirty="0">
                <a:solidFill>
                  <a:schemeClr val="accent5">
                    <a:lumMod val="50000"/>
                  </a:schemeClr>
                </a:solidFill>
              </a:rPr>
              <a:t>Отказ от традиционных форм методических объединений школьных учителей по предметам. При планировании уроков, чтобы учитывать сквозные темы, следует объединяться учителям разных предметов, в том числе языковых и неязыковых.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251520" y="2636912"/>
            <a:ext cx="849694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g-BG" sz="2000" b="1" dirty="0">
                <a:solidFill>
                  <a:schemeClr val="accent5">
                    <a:lumMod val="50000"/>
                  </a:schemeClr>
                </a:solidFill>
              </a:rPr>
              <a:t>Формы профессионального сотрудничества учителей </a:t>
            </a:r>
            <a:endParaRPr lang="ru-RU" sz="2000" b="1" dirty="0">
              <a:solidFill>
                <a:schemeClr val="accent5">
                  <a:lumMod val="50000"/>
                </a:schemeClr>
              </a:solidFill>
            </a:endParaRPr>
          </a:p>
          <a:p>
            <a:pPr marL="285750" lvl="0" indent="-285750">
              <a:buFont typeface="Wingdings" pitchFamily="2" charset="2"/>
              <a:buChar char="ü"/>
            </a:pPr>
            <a:r>
              <a:rPr lang="bg-BG" sz="2000" dirty="0">
                <a:solidFill>
                  <a:schemeClr val="accent5">
                    <a:lumMod val="50000"/>
                  </a:schemeClr>
                </a:solidFill>
              </a:rPr>
              <a:t>методические секции учителей;</a:t>
            </a:r>
            <a:endParaRPr lang="ru-RU" sz="2000" dirty="0">
              <a:solidFill>
                <a:schemeClr val="accent5">
                  <a:lumMod val="50000"/>
                </a:schemeClr>
              </a:solidFill>
            </a:endParaRPr>
          </a:p>
          <a:p>
            <a:pPr marL="285750" lvl="0" indent="-285750">
              <a:buFont typeface="Wingdings" pitchFamily="2" charset="2"/>
              <a:buChar char="ü"/>
            </a:pPr>
            <a:r>
              <a:rPr lang="bg-BG" sz="2000" dirty="0">
                <a:solidFill>
                  <a:schemeClr val="accent5">
                    <a:lumMod val="50000"/>
                  </a:schemeClr>
                </a:solidFill>
              </a:rPr>
              <a:t>командная работа учителей одного класса;</a:t>
            </a:r>
            <a:endParaRPr lang="ru-RU" sz="2000" dirty="0">
              <a:solidFill>
                <a:schemeClr val="accent5">
                  <a:lumMod val="50000"/>
                </a:schemeClr>
              </a:solidFill>
            </a:endParaRPr>
          </a:p>
          <a:p>
            <a:pPr marL="285750" lvl="0" indent="-285750">
              <a:buFont typeface="Wingdings" pitchFamily="2" charset="2"/>
              <a:buChar char="ü"/>
            </a:pPr>
            <a:r>
              <a:rPr lang="bg-BG" sz="2000" dirty="0">
                <a:solidFill>
                  <a:schemeClr val="accent5">
                    <a:lumMod val="50000"/>
                  </a:schemeClr>
                </a:solidFill>
              </a:rPr>
              <a:t>сотрудничество учителей параллельных классов;</a:t>
            </a:r>
            <a:endParaRPr lang="ru-RU" sz="2000" dirty="0">
              <a:solidFill>
                <a:schemeClr val="accent5">
                  <a:lumMod val="50000"/>
                </a:schemeClr>
              </a:solidFill>
            </a:endParaRPr>
          </a:p>
          <a:p>
            <a:pPr marL="285750" lvl="0" indent="-285750">
              <a:buFont typeface="Wingdings" pitchFamily="2" charset="2"/>
              <a:buChar char="ü"/>
            </a:pPr>
            <a:r>
              <a:rPr lang="ru-RU" sz="2000" dirty="0">
                <a:solidFill>
                  <a:schemeClr val="accent5">
                    <a:lumMod val="50000"/>
                  </a:schemeClr>
                </a:solidFill>
              </a:rPr>
              <a:t>с</a:t>
            </a:r>
            <a:r>
              <a:rPr lang="bg-BG" sz="2000" dirty="0">
                <a:solidFill>
                  <a:schemeClr val="accent5">
                    <a:lumMod val="50000"/>
                  </a:schemeClr>
                </a:solidFill>
              </a:rPr>
              <a:t>отрудничество учителей 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</a:rPr>
              <a:t>языковых предметов</a:t>
            </a:r>
            <a:r>
              <a:rPr lang="bg-BG" sz="2000" dirty="0">
                <a:solidFill>
                  <a:schemeClr val="accent5">
                    <a:lumMod val="50000"/>
                  </a:schemeClr>
                </a:solidFill>
              </a:rPr>
              <a:t> ;</a:t>
            </a:r>
            <a:endParaRPr lang="ru-RU" sz="2000" dirty="0">
              <a:solidFill>
                <a:schemeClr val="accent5">
                  <a:lumMod val="50000"/>
                </a:schemeClr>
              </a:solidFill>
            </a:endParaRPr>
          </a:p>
          <a:p>
            <a:pPr marL="285750" lvl="0" indent="-285750">
              <a:buFont typeface="Wingdings" pitchFamily="2" charset="2"/>
              <a:buChar char="ü"/>
            </a:pPr>
            <a:r>
              <a:rPr lang="bg-BG" sz="2000" dirty="0">
                <a:solidFill>
                  <a:schemeClr val="accent5">
                    <a:lumMod val="50000"/>
                  </a:schemeClr>
                </a:solidFill>
              </a:rPr>
              <a:t>сотрудничество учителей 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</a:rPr>
              <a:t>языковых предметов</a:t>
            </a:r>
            <a:r>
              <a:rPr lang="bg-BG" sz="2000" dirty="0">
                <a:solidFill>
                  <a:schemeClr val="accent5">
                    <a:lumMod val="50000"/>
                  </a:schemeClr>
                </a:solidFill>
              </a:rPr>
              <a:t> и учителей неязыковых предметов;</a:t>
            </a:r>
            <a:endParaRPr lang="ru-RU" sz="2000" dirty="0">
              <a:solidFill>
                <a:schemeClr val="accent5">
                  <a:lumMod val="50000"/>
                </a:schemeClr>
              </a:solidFill>
            </a:endParaRPr>
          </a:p>
          <a:p>
            <a:pPr marL="285750" lvl="0" indent="-285750">
              <a:buFont typeface="Wingdings" pitchFamily="2" charset="2"/>
              <a:buChar char="ü"/>
            </a:pPr>
            <a:r>
              <a:rPr lang="ru-RU" sz="2000" dirty="0">
                <a:solidFill>
                  <a:schemeClr val="accent5">
                    <a:lumMod val="50000"/>
                  </a:schemeClr>
                </a:solidFill>
              </a:rPr>
              <a:t>с</a:t>
            </a:r>
            <a:r>
              <a:rPr lang="bg-BG" sz="2000" dirty="0">
                <a:solidFill>
                  <a:schemeClr val="accent5">
                    <a:lumMod val="50000"/>
                  </a:schemeClr>
                </a:solidFill>
              </a:rPr>
              <a:t>отрудничество администрации школы и учителей</a:t>
            </a:r>
            <a:endParaRPr lang="ru-RU" sz="20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857224" y="5365665"/>
            <a:ext cx="7389839" cy="1015663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lvl="0" algn="ctr"/>
            <a:r>
              <a:rPr lang="bg-BG" sz="2000" b="1" dirty="0">
                <a:solidFill>
                  <a:srgbClr val="4BACC6">
                    <a:lumMod val="50000"/>
                  </a:srgbClr>
                </a:solidFill>
              </a:rPr>
              <a:t>Каждая из этих форм сотрудничества в условиях реализации трехъязычного образования имеет свои особенности и преимущества </a:t>
            </a:r>
            <a:endParaRPr lang="ru-RU" sz="2000" b="1" dirty="0">
              <a:solidFill>
                <a:srgbClr val="4BACC6">
                  <a:lumMod val="50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03074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357158" y="1628800"/>
            <a:ext cx="8496944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g-BG" sz="2000" b="1" dirty="0">
                <a:solidFill>
                  <a:schemeClr val="accent5">
                    <a:lumMod val="50000"/>
                  </a:schemeClr>
                </a:solidFill>
              </a:rPr>
              <a:t>Содержание командной работы включает:</a:t>
            </a:r>
            <a:endParaRPr lang="ru-RU" sz="2000" b="1" dirty="0">
              <a:solidFill>
                <a:schemeClr val="accent5">
                  <a:lumMod val="50000"/>
                </a:schemeClr>
              </a:solidFill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bg-BG" sz="2000" dirty="0">
                <a:solidFill>
                  <a:schemeClr val="accent5">
                    <a:lumMod val="50000"/>
                  </a:schemeClr>
                </a:solidFill>
              </a:rPr>
              <a:t>систематические встречи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</a:rPr>
              <a:t> для совместного планирования (в т.ч. сквозных тем) и анализа работы (в т.ч. достижений и затруднений учащихся)</a:t>
            </a:r>
            <a:r>
              <a:rPr lang="bg-BG" sz="2000" dirty="0">
                <a:solidFill>
                  <a:schemeClr val="accent5">
                    <a:lumMod val="50000"/>
                  </a:schemeClr>
                </a:solidFill>
              </a:rPr>
              <a:t>;</a:t>
            </a:r>
            <a:endParaRPr lang="ru-RU" sz="2000" dirty="0">
              <a:solidFill>
                <a:schemeClr val="accent5">
                  <a:lumMod val="50000"/>
                </a:schemeClr>
              </a:solidFill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bg-BG" sz="2000" dirty="0">
                <a:solidFill>
                  <a:schemeClr val="accent5">
                    <a:lumMod val="50000"/>
                  </a:schemeClr>
                </a:solidFill>
              </a:rPr>
              <a:t>выявление учащихся с особыми образовательными потребностями, выработка стратегии по оказанию поддержки данной категории учащимся;</a:t>
            </a:r>
            <a:endParaRPr lang="ru-RU" sz="2000" dirty="0">
              <a:solidFill>
                <a:schemeClr val="accent5">
                  <a:lumMod val="50000"/>
                </a:schemeClr>
              </a:solidFill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bg-BG" sz="2000" dirty="0">
                <a:solidFill>
                  <a:schemeClr val="accent5">
                    <a:lumMod val="50000"/>
                  </a:schemeClr>
                </a:solidFill>
              </a:rPr>
              <a:t>распространение успешного опыта учителей;</a:t>
            </a:r>
            <a:endParaRPr lang="ru-RU" sz="2000" dirty="0">
              <a:solidFill>
                <a:schemeClr val="accent5">
                  <a:lumMod val="50000"/>
                </a:schemeClr>
              </a:solidFill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bg-BG" sz="2000" dirty="0">
                <a:solidFill>
                  <a:schemeClr val="accent5">
                    <a:lumMod val="50000"/>
                  </a:schemeClr>
                </a:solidFill>
              </a:rPr>
              <a:t>менторство;</a:t>
            </a:r>
            <a:endParaRPr lang="ru-RU" sz="2000" dirty="0">
              <a:solidFill>
                <a:schemeClr val="accent5">
                  <a:lumMod val="50000"/>
                </a:schemeClr>
              </a:solidFill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bg-BG" sz="2000" dirty="0">
                <a:solidFill>
                  <a:schemeClr val="accent5">
                    <a:lumMod val="50000"/>
                  </a:schemeClr>
                </a:solidFill>
              </a:rPr>
              <a:t>взаимопосещение уроков;</a:t>
            </a:r>
            <a:endParaRPr lang="ru-RU" sz="2000" dirty="0">
              <a:solidFill>
                <a:schemeClr val="accent5">
                  <a:lumMod val="50000"/>
                </a:schemeClr>
              </a:solidFill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bg-BG" sz="2000" dirty="0">
                <a:solidFill>
                  <a:schemeClr val="accent5">
                    <a:lumMod val="50000"/>
                  </a:schemeClr>
                </a:solidFill>
              </a:rPr>
              <a:t>видеозапись и анализ уроков;</a:t>
            </a:r>
            <a:endParaRPr lang="ru-RU" sz="2000" dirty="0">
              <a:solidFill>
                <a:schemeClr val="accent5">
                  <a:lumMod val="50000"/>
                </a:schemeClr>
              </a:solidFill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bg-BG" sz="2000" dirty="0">
                <a:solidFill>
                  <a:schemeClr val="accent5">
                    <a:lumMod val="50000"/>
                  </a:schemeClr>
                </a:solidFill>
              </a:rPr>
              <a:t>составление учебных материалов;</a:t>
            </a:r>
            <a:endParaRPr lang="ru-RU" sz="2000" dirty="0">
              <a:solidFill>
                <a:schemeClr val="accent5">
                  <a:lumMod val="50000"/>
                </a:schemeClr>
              </a:solidFill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bg-BG" sz="2000" dirty="0">
                <a:solidFill>
                  <a:schemeClr val="accent5">
                    <a:lumMod val="50000"/>
                  </a:schemeClr>
                </a:solidFill>
              </a:rPr>
              <a:t>внеклассную и внешкольную деятельность;</a:t>
            </a:r>
            <a:endParaRPr lang="ru-RU" sz="2000" dirty="0">
              <a:solidFill>
                <a:schemeClr val="accent5">
                  <a:lumMod val="50000"/>
                </a:schemeClr>
              </a:solidFill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bg-BG" sz="2000" dirty="0">
                <a:solidFill>
                  <a:schemeClr val="accent5">
                    <a:lumMod val="50000"/>
                  </a:schemeClr>
                </a:solidFill>
              </a:rPr>
              <a:t>организацию работы с родителями</a:t>
            </a:r>
            <a:endParaRPr lang="ru-RU" sz="20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51520" y="225128"/>
            <a:ext cx="3573040" cy="40011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algn="ctr"/>
            <a:r>
              <a:rPr lang="ru-RU" sz="2000" b="1" dirty="0">
                <a:solidFill>
                  <a:schemeClr val="accent5">
                    <a:lumMod val="50000"/>
                  </a:schemeClr>
                </a:solidFill>
              </a:rPr>
              <a:t>ЯЗЫК – </a:t>
            </a:r>
            <a:r>
              <a:rPr lang="ru-RU" sz="2000" b="1" i="1" u="sng" dirty="0">
                <a:solidFill>
                  <a:srgbClr val="C00000"/>
                </a:solidFill>
              </a:rPr>
              <a:t>средство обучения</a:t>
            </a:r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51520" y="868650"/>
            <a:ext cx="3573040" cy="40011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algn="ctr"/>
            <a:r>
              <a:rPr lang="ru-RU" sz="2000" b="1" dirty="0">
                <a:solidFill>
                  <a:schemeClr val="accent5">
                    <a:lumMod val="50000"/>
                  </a:schemeClr>
                </a:solidFill>
              </a:rPr>
              <a:t>Командная работа педагогов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03074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67544" y="692696"/>
            <a:ext cx="8280920" cy="1938992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chemeClr val="accent5">
                    <a:lumMod val="50000"/>
                  </a:schemeClr>
                </a:solidFill>
              </a:rPr>
              <a:t>Система оценивания </a:t>
            </a:r>
            <a:r>
              <a:rPr lang="kk-KZ" sz="2400" b="1" dirty="0">
                <a:solidFill>
                  <a:schemeClr val="accent5">
                    <a:lumMod val="50000"/>
                  </a:schemeClr>
                </a:solidFill>
              </a:rPr>
              <a:t>уровней владения тремя языками основана на:</a:t>
            </a:r>
            <a:endParaRPr lang="ru-RU" sz="2400" b="1" dirty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kk-KZ" sz="2400" dirty="0">
                <a:solidFill>
                  <a:schemeClr val="accent5">
                    <a:lumMod val="50000"/>
                  </a:schemeClr>
                </a:solidFill>
              </a:rPr>
              <a:t>1) методике критериального оценивания, которая принята в рамках обновления содержания образования</a:t>
            </a:r>
            <a:endParaRPr lang="ru-RU" sz="2400" dirty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kk-KZ" sz="2400" dirty="0">
                <a:solidFill>
                  <a:schemeClr val="accent5">
                    <a:lumMod val="50000"/>
                  </a:schemeClr>
                </a:solidFill>
              </a:rPr>
              <a:t>2) специфике уровневого обучения языкам</a:t>
            </a:r>
            <a:endParaRPr lang="ru-RU" sz="24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73420" y="2886035"/>
            <a:ext cx="82750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400" b="1" i="1" dirty="0">
                <a:solidFill>
                  <a:srgbClr val="C00000"/>
                </a:solidFill>
              </a:rPr>
              <a:t>В первых классах при изучении целевых языков оцениваются в основном два вида речевой деятельности: аудирование (слушание) и говорение </a:t>
            </a:r>
            <a:endParaRPr lang="ru-RU" sz="2400" b="1" i="1" dirty="0">
              <a:solidFill>
                <a:srgbClr val="C0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88370" y="4614227"/>
            <a:ext cx="8332102" cy="83099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accent5">
                    <a:lumMod val="50000"/>
                  </a:schemeClr>
                </a:solidFill>
              </a:rPr>
              <a:t>Оценивание знаний учащихся при интегрированном обучении языку и предмету</a:t>
            </a:r>
            <a:endParaRPr lang="ru-RU" sz="24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14</a:t>
            </a:fld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2843808" y="188640"/>
            <a:ext cx="3395994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ru-RU" b="1" spc="300" dirty="0">
                <a:solidFill>
                  <a:schemeClr val="accent5">
                    <a:lumMod val="50000"/>
                  </a:schemeClr>
                </a:solidFill>
              </a:rPr>
              <a:t>СИСТЕМА ОЦЕНИВАНИЯ </a:t>
            </a:r>
            <a:endParaRPr lang="ru-RU" spc="300" dirty="0"/>
          </a:p>
        </p:txBody>
      </p:sp>
    </p:spTree>
    <p:extLst>
      <p:ext uri="{BB962C8B-B14F-4D97-AF65-F5344CB8AC3E}">
        <p14:creationId xmlns:p14="http://schemas.microsoft.com/office/powerpoint/2010/main" val="17560333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14282" y="1052736"/>
            <a:ext cx="8643998" cy="55861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100" b="1" dirty="0">
                <a:solidFill>
                  <a:schemeClr val="accent5">
                    <a:lumMod val="50000"/>
                  </a:schemeClr>
                </a:solidFill>
              </a:rPr>
              <a:t>	Первое.</a:t>
            </a:r>
            <a:r>
              <a:rPr lang="kk-KZ" sz="21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sz="2100" i="1" dirty="0" err="1">
                <a:solidFill>
                  <a:schemeClr val="accent5">
                    <a:lumMod val="50000"/>
                  </a:schemeClr>
                </a:solidFill>
              </a:rPr>
              <a:t>Полиязычие</a:t>
            </a:r>
            <a:r>
              <a:rPr lang="ru-RU" sz="2100" i="1" dirty="0">
                <a:solidFill>
                  <a:schemeClr val="accent5">
                    <a:lumMod val="50000"/>
                  </a:schemeClr>
                </a:solidFill>
              </a:rPr>
              <a:t> оказывает положительное воздействие на развитие лингвистических компетенций и образование детей</a:t>
            </a:r>
            <a:endParaRPr lang="ru-RU" sz="2100" dirty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ru-RU" sz="2100" b="1" dirty="0">
                <a:solidFill>
                  <a:schemeClr val="accent5">
                    <a:lumMod val="50000"/>
                  </a:schemeClr>
                </a:solidFill>
              </a:rPr>
              <a:t>	Второе. </a:t>
            </a:r>
            <a:r>
              <a:rPr lang="ru-RU" sz="2100" i="1" dirty="0">
                <a:solidFill>
                  <a:schemeClr val="accent5">
                    <a:lumMod val="50000"/>
                  </a:schemeClr>
                </a:solidFill>
              </a:rPr>
              <a:t>Уровень развития родного языка у детей является серьезной предпосылкой для развития их целевого (второго) языка</a:t>
            </a:r>
            <a:endParaRPr lang="ru-RU" sz="2100" dirty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ru-RU" sz="2100" b="1" dirty="0">
                <a:solidFill>
                  <a:schemeClr val="accent5">
                    <a:lumMod val="50000"/>
                  </a:schemeClr>
                </a:solidFill>
              </a:rPr>
              <a:t>	Третье. </a:t>
            </a:r>
            <a:r>
              <a:rPr lang="ru-RU" sz="2100" i="1" dirty="0">
                <a:solidFill>
                  <a:schemeClr val="accent5">
                    <a:lumMod val="50000"/>
                  </a:schemeClr>
                </a:solidFill>
              </a:rPr>
              <a:t>Использование родного языка в школе способствует не только его развитию, но также влияет на способности детей к изучению целевого языка</a:t>
            </a:r>
            <a:endParaRPr lang="ru-RU" sz="2100" dirty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ru-RU" sz="2100" b="1" dirty="0">
                <a:solidFill>
                  <a:schemeClr val="accent5">
                    <a:lumMod val="50000"/>
                  </a:schemeClr>
                </a:solidFill>
              </a:rPr>
              <a:t>	Четвертое. </a:t>
            </a:r>
            <a:r>
              <a:rPr lang="ru-RU" sz="2100" i="1" dirty="0">
                <a:solidFill>
                  <a:schemeClr val="accent5">
                    <a:lumMod val="50000"/>
                  </a:schemeClr>
                </a:solidFill>
              </a:rPr>
              <a:t>Обучение в школе на втором/третьем языке не мешает академическому развитию детей</a:t>
            </a:r>
          </a:p>
          <a:p>
            <a:r>
              <a:rPr lang="ru-RU" sz="2100" b="1" i="1" dirty="0">
                <a:solidFill>
                  <a:schemeClr val="accent5">
                    <a:lumMod val="50000"/>
                  </a:schemeClr>
                </a:solidFill>
              </a:rPr>
              <a:t>	</a:t>
            </a:r>
            <a:r>
              <a:rPr lang="ru-RU" sz="2100" b="1" dirty="0">
                <a:solidFill>
                  <a:schemeClr val="accent5">
                    <a:lumMod val="50000"/>
                  </a:schemeClr>
                </a:solidFill>
              </a:rPr>
              <a:t>Пятое. </a:t>
            </a:r>
            <a:r>
              <a:rPr lang="kk-KZ" sz="2100" dirty="0">
                <a:solidFill>
                  <a:schemeClr val="accent5">
                    <a:lumMod val="50000"/>
                  </a:schemeClr>
                </a:solidFill>
              </a:rPr>
              <a:t>Культурный, языковой и интеллектуальный капитал общества значительно возрастет, если перестать рассматривать культурные и языковые различия детей как </a:t>
            </a:r>
            <a:r>
              <a:rPr lang="kk-KZ" sz="2100" i="1" dirty="0">
                <a:solidFill>
                  <a:schemeClr val="accent5">
                    <a:lumMod val="50000"/>
                  </a:schemeClr>
                </a:solidFill>
              </a:rPr>
              <a:t>«проблему, которую надо решать» </a:t>
            </a:r>
            <a:r>
              <a:rPr lang="kk-KZ" sz="2100" dirty="0">
                <a:solidFill>
                  <a:schemeClr val="accent5">
                    <a:lumMod val="50000"/>
                  </a:schemeClr>
                </a:solidFill>
              </a:rPr>
              <a:t>и вместо этого увидеть и признать те языковые, культурные и интеллектуальные ресурсы, которые они приносят из своих домов и сообществ</a:t>
            </a:r>
            <a:endParaRPr lang="ru-RU" sz="2100" dirty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ru-RU" sz="2100" b="1" dirty="0">
                <a:solidFill>
                  <a:schemeClr val="accent5">
                    <a:lumMod val="50000"/>
                  </a:schemeClr>
                </a:solidFill>
              </a:rPr>
              <a:t>	</a:t>
            </a:r>
            <a:r>
              <a:rPr lang="kk-KZ" sz="2100" b="1" dirty="0">
                <a:solidFill>
                  <a:schemeClr val="accent5">
                    <a:lumMod val="50000"/>
                  </a:schemeClr>
                </a:solidFill>
              </a:rPr>
              <a:t>Шестое. </a:t>
            </a:r>
            <a:r>
              <a:rPr lang="ru-RU" sz="2100" i="1" dirty="0">
                <a:solidFill>
                  <a:schemeClr val="accent5">
                    <a:lumMod val="50000"/>
                  </a:schemeClr>
                </a:solidFill>
              </a:rPr>
              <a:t>Использование Я2 /Я3 в качестве средства обучения не оказывает отрицательного влияния на Я1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467544" y="332656"/>
            <a:ext cx="8136904" cy="40011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algn="ctr"/>
            <a:r>
              <a:rPr lang="ru-RU" sz="2000" b="1" dirty="0">
                <a:solidFill>
                  <a:schemeClr val="accent5">
                    <a:lumMod val="50000"/>
                  </a:schemeClr>
                </a:solidFill>
              </a:rPr>
              <a:t>Преимущества многоязычного образования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20862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2564904"/>
            <a:ext cx="7920880" cy="769441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4400" b="1" i="1" dirty="0">
                <a:solidFill>
                  <a:schemeClr val="accent5">
                    <a:lumMod val="50000"/>
                  </a:schemeClr>
                </a:solidFill>
              </a:rPr>
              <a:t>Благодарю за внимание!</a:t>
            </a:r>
            <a:endParaRPr lang="ru-RU" sz="44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03074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43608" y="181253"/>
            <a:ext cx="46085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>
                <a:solidFill>
                  <a:schemeClr val="accent6">
                    <a:lumMod val="50000"/>
                  </a:schemeClr>
                </a:solidFill>
                <a:ea typeface="+mj-ea"/>
                <a:cs typeface="+mj-cs"/>
              </a:rPr>
              <a:t>Языковая палитра Казахстана</a:t>
            </a:r>
            <a:endParaRPr lang="ru-RU" sz="2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23528" y="857232"/>
            <a:ext cx="4525674" cy="40011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2000" i="1" dirty="0">
                <a:solidFill>
                  <a:schemeClr val="accent6">
                    <a:lumMod val="50000"/>
                  </a:schemeClr>
                </a:solidFill>
                <a:ea typeface="+mj-ea"/>
                <a:cs typeface="+mj-cs"/>
              </a:rPr>
              <a:t>Казахский язык – государственный</a:t>
            </a:r>
            <a:endParaRPr lang="ru-RU" sz="2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57224" y="1399496"/>
            <a:ext cx="4525674" cy="40011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2000" i="1" dirty="0">
                <a:solidFill>
                  <a:schemeClr val="accent6">
                    <a:lumMod val="50000"/>
                  </a:schemeClr>
                </a:solidFill>
                <a:ea typeface="+mj-ea"/>
                <a:cs typeface="+mj-cs"/>
              </a:rPr>
              <a:t>Русский язык – официальный</a:t>
            </a:r>
            <a:endParaRPr lang="ru-RU" sz="2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657424" y="1928802"/>
            <a:ext cx="4525674" cy="40011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2000" i="1" dirty="0">
                <a:solidFill>
                  <a:schemeClr val="accent6">
                    <a:lumMod val="50000"/>
                  </a:schemeClr>
                </a:solidFill>
                <a:ea typeface="+mj-ea"/>
                <a:cs typeface="+mj-cs"/>
              </a:rPr>
              <a:t>Языки 100 казахстанских этносов</a:t>
            </a:r>
            <a:endParaRPr lang="ru-RU" sz="2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457624" y="2457386"/>
            <a:ext cx="4525674" cy="40011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2000" i="1" dirty="0">
                <a:solidFill>
                  <a:schemeClr val="accent6">
                    <a:lumMod val="50000"/>
                  </a:schemeClr>
                </a:solidFill>
                <a:ea typeface="+mj-ea"/>
                <a:cs typeface="+mj-cs"/>
              </a:rPr>
              <a:t>Иностранные языки</a:t>
            </a:r>
            <a:endParaRPr lang="ru-RU" sz="2000" dirty="0">
              <a:solidFill>
                <a:schemeClr val="accent6">
                  <a:lumMod val="50000"/>
                </a:schemeClr>
              </a:solidFill>
            </a:endParaRPr>
          </a:p>
        </p:txBody>
      </p:sp>
      <p:grpSp>
        <p:nvGrpSpPr>
          <p:cNvPr id="2" name="Группа 22"/>
          <p:cNvGrpSpPr/>
          <p:nvPr/>
        </p:nvGrpSpPr>
        <p:grpSpPr>
          <a:xfrm>
            <a:off x="5004048" y="3771370"/>
            <a:ext cx="3672408" cy="1786265"/>
            <a:chOff x="5004048" y="2708920"/>
            <a:chExt cx="3672408" cy="1786265"/>
          </a:xfrm>
        </p:grpSpPr>
        <p:sp>
          <p:nvSpPr>
            <p:cNvPr id="12" name="Прямоугольник 11"/>
            <p:cNvSpPr/>
            <p:nvPr/>
          </p:nvSpPr>
          <p:spPr>
            <a:xfrm>
              <a:off x="5004048" y="3479522"/>
              <a:ext cx="3672408" cy="1015663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ru-RU" sz="2000" i="1" dirty="0">
                  <a:solidFill>
                    <a:schemeClr val="accent2">
                      <a:lumMod val="50000"/>
                    </a:schemeClr>
                  </a:solidFill>
                  <a:ea typeface="+mj-ea"/>
                  <a:cs typeface="+mj-cs"/>
                </a:rPr>
                <a:t>Казахский как второй язык</a:t>
              </a:r>
            </a:p>
            <a:p>
              <a:pPr algn="ctr"/>
              <a:r>
                <a:rPr lang="ru-RU" sz="2000" i="1" dirty="0">
                  <a:solidFill>
                    <a:schemeClr val="accent2">
                      <a:lumMod val="50000"/>
                    </a:schemeClr>
                  </a:solidFill>
                  <a:ea typeface="+mj-ea"/>
                  <a:cs typeface="+mj-cs"/>
                </a:rPr>
                <a:t>Русский как второй язык</a:t>
              </a:r>
            </a:p>
            <a:p>
              <a:pPr algn="ctr"/>
              <a:r>
                <a:rPr lang="ru-RU" sz="2000" i="1" dirty="0">
                  <a:solidFill>
                    <a:schemeClr val="accent2">
                      <a:lumMod val="50000"/>
                    </a:schemeClr>
                  </a:solidFill>
                  <a:ea typeface="+mj-ea"/>
                  <a:cs typeface="+mj-cs"/>
                </a:rPr>
                <a:t>Английский как третий язык</a:t>
              </a:r>
              <a:endParaRPr lang="ru-RU" sz="2000" dirty="0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5004048" y="2708920"/>
              <a:ext cx="3672408" cy="461665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ru-RU" sz="2400" b="1" i="1" dirty="0">
                  <a:solidFill>
                    <a:schemeClr val="accent2">
                      <a:lumMod val="50000"/>
                    </a:schemeClr>
                  </a:solidFill>
                  <a:ea typeface="+mj-ea"/>
                  <a:cs typeface="+mj-cs"/>
                </a:rPr>
                <a:t>Целевые языки</a:t>
              </a:r>
              <a:endParaRPr lang="ru-RU" sz="2400" b="1" dirty="0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</p:grpSp>
      <p:grpSp>
        <p:nvGrpSpPr>
          <p:cNvPr id="3" name="Группа 19"/>
          <p:cNvGrpSpPr/>
          <p:nvPr/>
        </p:nvGrpSpPr>
        <p:grpSpPr>
          <a:xfrm>
            <a:off x="251520" y="3771370"/>
            <a:ext cx="3672408" cy="2179985"/>
            <a:chOff x="251520" y="2708920"/>
            <a:chExt cx="3672408" cy="2179985"/>
          </a:xfrm>
        </p:grpSpPr>
        <p:sp>
          <p:nvSpPr>
            <p:cNvPr id="16" name="Прямоугольник 15"/>
            <p:cNvSpPr/>
            <p:nvPr/>
          </p:nvSpPr>
          <p:spPr>
            <a:xfrm>
              <a:off x="251520" y="3257689"/>
              <a:ext cx="1728192" cy="1631216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ru-RU" sz="2000" dirty="0">
                  <a:solidFill>
                    <a:schemeClr val="accent5">
                      <a:lumMod val="50000"/>
                    </a:schemeClr>
                  </a:solidFill>
                </a:rPr>
                <a:t>Казахский</a:t>
              </a:r>
            </a:p>
            <a:p>
              <a:pPr algn="ctr"/>
              <a:r>
                <a:rPr lang="ru-RU" sz="2000" dirty="0">
                  <a:solidFill>
                    <a:schemeClr val="accent5">
                      <a:lumMod val="50000"/>
                    </a:schemeClr>
                  </a:solidFill>
                </a:rPr>
                <a:t>Русский</a:t>
              </a:r>
            </a:p>
            <a:p>
              <a:pPr algn="ctr"/>
              <a:r>
                <a:rPr lang="ru-RU" sz="2000" dirty="0">
                  <a:solidFill>
                    <a:schemeClr val="accent5">
                      <a:lumMod val="50000"/>
                    </a:schemeClr>
                  </a:solidFill>
                </a:rPr>
                <a:t>Уйгурский</a:t>
              </a:r>
            </a:p>
            <a:p>
              <a:pPr algn="ctr"/>
              <a:r>
                <a:rPr lang="ru-RU" sz="2000" dirty="0">
                  <a:solidFill>
                    <a:schemeClr val="accent5">
                      <a:lumMod val="50000"/>
                    </a:schemeClr>
                  </a:solidFill>
                </a:rPr>
                <a:t>Узбекский</a:t>
              </a:r>
            </a:p>
            <a:p>
              <a:pPr algn="ctr"/>
              <a:r>
                <a:rPr lang="ru-RU" sz="2000" dirty="0">
                  <a:solidFill>
                    <a:schemeClr val="accent5">
                      <a:lumMod val="50000"/>
                    </a:schemeClr>
                  </a:solidFill>
                </a:rPr>
                <a:t>Таджикский</a:t>
              </a:r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251520" y="2708920"/>
              <a:ext cx="3672408" cy="461665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ru-RU" sz="2400" b="1" i="1" dirty="0">
                  <a:solidFill>
                    <a:schemeClr val="accent5">
                      <a:lumMod val="50000"/>
                    </a:schemeClr>
                  </a:solidFill>
                  <a:ea typeface="+mj-ea"/>
                  <a:cs typeface="+mj-cs"/>
                </a:rPr>
                <a:t>Языки обучения</a:t>
              </a:r>
              <a:endParaRPr lang="ru-RU" sz="2400" b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2195736" y="3636313"/>
              <a:ext cx="1728192" cy="707886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ru-RU" sz="2000" dirty="0">
                  <a:solidFill>
                    <a:schemeClr val="accent5">
                      <a:lumMod val="50000"/>
                    </a:schemeClr>
                  </a:solidFill>
                </a:rPr>
                <a:t>Английский </a:t>
              </a:r>
            </a:p>
            <a:p>
              <a:pPr algn="ctr"/>
              <a:r>
                <a:rPr lang="ru-RU" sz="2000" dirty="0">
                  <a:solidFill>
                    <a:schemeClr val="accent5">
                      <a:lumMod val="50000"/>
                    </a:schemeClr>
                  </a:solidFill>
                </a:rPr>
                <a:t>Турецкий</a:t>
              </a:r>
            </a:p>
          </p:txBody>
        </p:sp>
      </p:grpSp>
      <p:cxnSp>
        <p:nvCxnSpPr>
          <p:cNvPr id="21" name="Прямая соединительная линия 20"/>
          <p:cNvCxnSpPr/>
          <p:nvPr/>
        </p:nvCxnSpPr>
        <p:spPr>
          <a:xfrm>
            <a:off x="2627784" y="3284984"/>
            <a:ext cx="6230496" cy="1140"/>
          </a:xfrm>
          <a:prstGeom prst="line">
            <a:avLst/>
          </a:prstGeom>
          <a:ln>
            <a:prstDash val="lg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4" name="Номер слайда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z="2400" b="1" smtClean="0"/>
              <a:pPr/>
              <a:t>2</a:t>
            </a:fld>
            <a:endParaRPr lang="ru-RU" sz="2400" b="1" dirty="0"/>
          </a:p>
        </p:txBody>
      </p:sp>
      <p:pic>
        <p:nvPicPr>
          <p:cNvPr id="6146" name="Picture 2" descr="http://pandaland.kz/airdraw/da3397f34ccc03ae6c56887b3f44d6db.jpg/550/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8224" y="114537"/>
            <a:ext cx="2304256" cy="1730287"/>
          </a:xfrm>
          <a:prstGeom prst="rect">
            <a:avLst/>
          </a:prstGeom>
          <a:noFill/>
        </p:spPr>
      </p:pic>
      <p:pic>
        <p:nvPicPr>
          <p:cNvPr id="6150" name="Picture 6" descr="http://www.inform.kz/fotoarticles/2016042616542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374" y="1916832"/>
            <a:ext cx="2586410" cy="158417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669329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2" y="116632"/>
            <a:ext cx="3621370" cy="369332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wrap="square">
            <a:spAutoFit/>
          </a:bodyPr>
          <a:lstStyle/>
          <a:p>
            <a:pPr lvl="0" algn="ctr"/>
            <a:r>
              <a:rPr lang="ru-RU" b="1" dirty="0">
                <a:solidFill>
                  <a:schemeClr val="bg1"/>
                </a:solidFill>
              </a:rPr>
              <a:t>Терминология</a:t>
            </a:r>
          </a:p>
        </p:txBody>
      </p:sp>
      <p:grpSp>
        <p:nvGrpSpPr>
          <p:cNvPr id="18" name="Группа 17"/>
          <p:cNvGrpSpPr/>
          <p:nvPr/>
        </p:nvGrpSpPr>
        <p:grpSpPr>
          <a:xfrm>
            <a:off x="251520" y="620688"/>
            <a:ext cx="8568952" cy="1631216"/>
            <a:chOff x="251520" y="1340768"/>
            <a:chExt cx="6568421" cy="1631216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251520" y="1916832"/>
              <a:ext cx="1764000" cy="40011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ru-RU" sz="2000" b="1" dirty="0">
                  <a:solidFill>
                    <a:schemeClr val="accent5">
                      <a:lumMod val="50000"/>
                    </a:schemeClr>
                  </a:solidFill>
                </a:rPr>
                <a:t>Первые языки</a:t>
              </a:r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2231936" y="1916832"/>
              <a:ext cx="2628096" cy="40011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ru-RU" sz="2000" dirty="0">
                  <a:solidFill>
                    <a:schemeClr val="accent5">
                      <a:lumMod val="50000"/>
                    </a:schemeClr>
                  </a:solidFill>
                </a:rPr>
                <a:t>Языки обучения</a:t>
              </a:r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5076056" y="1340768"/>
              <a:ext cx="1743885" cy="1631216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ru-RU" sz="2000" dirty="0">
                  <a:solidFill>
                    <a:schemeClr val="accent5">
                      <a:lumMod val="50000"/>
                    </a:schemeClr>
                  </a:solidFill>
                </a:rPr>
                <a:t>Казахский язык</a:t>
              </a:r>
            </a:p>
            <a:p>
              <a:r>
                <a:rPr lang="ru-RU" sz="2000" dirty="0">
                  <a:solidFill>
                    <a:schemeClr val="accent5">
                      <a:lumMod val="50000"/>
                    </a:schemeClr>
                  </a:solidFill>
                </a:rPr>
                <a:t>Русский язык</a:t>
              </a:r>
            </a:p>
            <a:p>
              <a:r>
                <a:rPr lang="ru-RU" sz="2000" dirty="0">
                  <a:solidFill>
                    <a:schemeClr val="accent5">
                      <a:lumMod val="50000"/>
                    </a:schemeClr>
                  </a:solidFill>
                </a:rPr>
                <a:t>Таджикский язык</a:t>
              </a:r>
            </a:p>
            <a:p>
              <a:r>
                <a:rPr lang="ru-RU" sz="2000" dirty="0">
                  <a:solidFill>
                    <a:schemeClr val="accent5">
                      <a:lumMod val="50000"/>
                    </a:schemeClr>
                  </a:solidFill>
                </a:rPr>
                <a:t>Уйгурский язык</a:t>
              </a:r>
            </a:p>
            <a:p>
              <a:r>
                <a:rPr lang="ru-RU" sz="2000" dirty="0">
                  <a:solidFill>
                    <a:schemeClr val="accent5">
                      <a:lumMod val="50000"/>
                    </a:schemeClr>
                  </a:solidFill>
                </a:rPr>
                <a:t>Узбекский язык</a:t>
              </a:r>
            </a:p>
          </p:txBody>
        </p:sp>
        <p:cxnSp>
          <p:nvCxnSpPr>
            <p:cNvPr id="15" name="Прямая со стрелкой 14"/>
            <p:cNvCxnSpPr>
              <a:stCxn id="5" idx="3"/>
              <a:endCxn id="12" idx="1"/>
            </p:cNvCxnSpPr>
            <p:nvPr/>
          </p:nvCxnSpPr>
          <p:spPr>
            <a:xfrm>
              <a:off x="2015520" y="2116887"/>
              <a:ext cx="216416" cy="0"/>
            </a:xfrm>
            <a:prstGeom prst="straightConnector1">
              <a:avLst/>
            </a:prstGeom>
            <a:ln w="38100">
              <a:solidFill>
                <a:schemeClr val="accent5">
                  <a:lumMod val="75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Левая фигурная скобка 15"/>
            <p:cNvSpPr/>
            <p:nvPr/>
          </p:nvSpPr>
          <p:spPr>
            <a:xfrm>
              <a:off x="4860032" y="1340768"/>
              <a:ext cx="216024" cy="1584176"/>
            </a:xfrm>
            <a:prstGeom prst="leftBrace">
              <a:avLst>
                <a:gd name="adj1" fmla="val 78882"/>
                <a:gd name="adj2" fmla="val 50000"/>
              </a:avLst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 sz="2000"/>
            </a:p>
          </p:txBody>
        </p:sp>
      </p:grpSp>
      <p:grpSp>
        <p:nvGrpSpPr>
          <p:cNvPr id="39" name="Группа 38"/>
          <p:cNvGrpSpPr/>
          <p:nvPr/>
        </p:nvGrpSpPr>
        <p:grpSpPr>
          <a:xfrm>
            <a:off x="251520" y="2276873"/>
            <a:ext cx="6840760" cy="1501714"/>
            <a:chOff x="251520" y="2708921"/>
            <a:chExt cx="5760640" cy="1501714"/>
          </a:xfrm>
          <a:solidFill>
            <a:schemeClr val="accent6">
              <a:lumMod val="40000"/>
              <a:lumOff val="60000"/>
            </a:schemeClr>
          </a:solidFill>
        </p:grpSpPr>
        <p:sp>
          <p:nvSpPr>
            <p:cNvPr id="6" name="Прямоугольник 5"/>
            <p:cNvSpPr/>
            <p:nvPr/>
          </p:nvSpPr>
          <p:spPr>
            <a:xfrm>
              <a:off x="251520" y="3275692"/>
              <a:ext cx="1764000" cy="400110"/>
            </a:xfrm>
            <a:prstGeom prst="rect">
              <a:avLst/>
            </a:prstGeom>
            <a:grpFill/>
          </p:spPr>
          <p:txBody>
            <a:bodyPr>
              <a:spAutoFit/>
            </a:bodyPr>
            <a:lstStyle/>
            <a:p>
              <a:r>
                <a:rPr lang="ru-RU" sz="2000" b="1" dirty="0">
                  <a:solidFill>
                    <a:schemeClr val="accent6">
                      <a:lumMod val="50000"/>
                    </a:schemeClr>
                  </a:solidFill>
                </a:rPr>
                <a:t>Вторые языки</a:t>
              </a:r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2267744" y="2708921"/>
              <a:ext cx="3744416" cy="707886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r>
                <a:rPr lang="ru-RU" sz="2000" dirty="0">
                  <a:solidFill>
                    <a:schemeClr val="accent6">
                      <a:lumMod val="50000"/>
                    </a:schemeClr>
                  </a:solidFill>
                </a:rPr>
                <a:t>Казахский язык в школах с неказахским языком обучения (Я2)</a:t>
              </a:r>
            </a:p>
          </p:txBody>
        </p:sp>
        <p:cxnSp>
          <p:nvCxnSpPr>
            <p:cNvPr id="21" name="Прямая со стрелкой 20"/>
            <p:cNvCxnSpPr>
              <a:stCxn id="6" idx="3"/>
              <a:endCxn id="19" idx="1"/>
            </p:cNvCxnSpPr>
            <p:nvPr/>
          </p:nvCxnSpPr>
          <p:spPr>
            <a:xfrm flipV="1">
              <a:off x="2015520" y="3062864"/>
              <a:ext cx="252224" cy="412883"/>
            </a:xfrm>
            <a:prstGeom prst="straightConnector1">
              <a:avLst/>
            </a:prstGeom>
            <a:grpFill/>
            <a:ln w="38100">
              <a:solidFill>
                <a:schemeClr val="accent6">
                  <a:lumMod val="75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Прямоугольник 23"/>
            <p:cNvSpPr/>
            <p:nvPr/>
          </p:nvSpPr>
          <p:spPr>
            <a:xfrm>
              <a:off x="2267744" y="3502749"/>
              <a:ext cx="3744416" cy="707886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r>
                <a:rPr lang="ru-RU" sz="2000" dirty="0">
                  <a:solidFill>
                    <a:schemeClr val="accent6">
                      <a:lumMod val="50000"/>
                    </a:schemeClr>
                  </a:solidFill>
                </a:rPr>
                <a:t>Русский язык в школах с нерусским языком обучения (Я2)</a:t>
              </a:r>
            </a:p>
          </p:txBody>
        </p:sp>
        <p:cxnSp>
          <p:nvCxnSpPr>
            <p:cNvPr id="29" name="Прямая со стрелкой 28"/>
            <p:cNvCxnSpPr>
              <a:stCxn id="6" idx="3"/>
              <a:endCxn id="24" idx="1"/>
            </p:cNvCxnSpPr>
            <p:nvPr/>
          </p:nvCxnSpPr>
          <p:spPr>
            <a:xfrm>
              <a:off x="2015520" y="3475747"/>
              <a:ext cx="252224" cy="380945"/>
            </a:xfrm>
            <a:prstGeom prst="straightConnector1">
              <a:avLst/>
            </a:prstGeom>
            <a:grpFill/>
            <a:ln w="38100">
              <a:solidFill>
                <a:schemeClr val="accent6">
                  <a:lumMod val="75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" name="Группа 37"/>
          <p:cNvGrpSpPr/>
          <p:nvPr/>
        </p:nvGrpSpPr>
        <p:grpSpPr>
          <a:xfrm>
            <a:off x="251520" y="4077072"/>
            <a:ext cx="6048672" cy="411143"/>
            <a:chOff x="251520" y="4283804"/>
            <a:chExt cx="5444754" cy="411143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251520" y="4283804"/>
              <a:ext cx="1764000" cy="40011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ru-RU" sz="2000" b="1" dirty="0">
                  <a:solidFill>
                    <a:schemeClr val="accent4">
                      <a:lumMod val="50000"/>
                    </a:schemeClr>
                  </a:solidFill>
                </a:rPr>
                <a:t>Третьи языки</a:t>
              </a:r>
            </a:p>
          </p:txBody>
        </p:sp>
        <p:sp>
          <p:nvSpPr>
            <p:cNvPr id="27" name="Прямоугольник 26"/>
            <p:cNvSpPr/>
            <p:nvPr/>
          </p:nvSpPr>
          <p:spPr>
            <a:xfrm>
              <a:off x="2267744" y="4294837"/>
              <a:ext cx="3428530" cy="40011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ru-RU" sz="2000" dirty="0">
                  <a:solidFill>
                    <a:schemeClr val="accent4">
                      <a:lumMod val="50000"/>
                    </a:schemeClr>
                  </a:solidFill>
                </a:rPr>
                <a:t>Иностранные языки (Я3)</a:t>
              </a:r>
            </a:p>
          </p:txBody>
        </p:sp>
        <p:cxnSp>
          <p:nvCxnSpPr>
            <p:cNvPr id="32" name="Прямая со стрелкой 31"/>
            <p:cNvCxnSpPr/>
            <p:nvPr/>
          </p:nvCxnSpPr>
          <p:spPr>
            <a:xfrm>
              <a:off x="2015088" y="4492186"/>
              <a:ext cx="282329" cy="0"/>
            </a:xfrm>
            <a:prstGeom prst="straightConnector1">
              <a:avLst/>
            </a:prstGeom>
            <a:ln w="38100">
              <a:solidFill>
                <a:schemeClr val="accent4">
                  <a:lumMod val="75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Группа 27"/>
          <p:cNvGrpSpPr/>
          <p:nvPr/>
        </p:nvGrpSpPr>
        <p:grpSpPr>
          <a:xfrm>
            <a:off x="251520" y="5013176"/>
            <a:ext cx="8712968" cy="1323439"/>
            <a:chOff x="251520" y="5229200"/>
            <a:chExt cx="8712968" cy="1323439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2195736" y="5365665"/>
              <a:ext cx="2952328" cy="1015663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wrap="square">
              <a:spAutoFit/>
            </a:bodyPr>
            <a:lstStyle/>
            <a:p>
              <a:pPr marL="285750" indent="-285750">
                <a:buFont typeface="Wingdings" pitchFamily="2" charset="2"/>
                <a:buChar char="ü"/>
              </a:pPr>
              <a:r>
                <a:rPr lang="ru-RU" sz="2000" b="1" dirty="0">
                  <a:solidFill>
                    <a:schemeClr val="accent3">
                      <a:lumMod val="50000"/>
                    </a:schemeClr>
                  </a:solidFill>
                </a:rPr>
                <a:t>казахский язык (Я2</a:t>
              </a:r>
              <a:r>
                <a:rPr lang="ru-RU" sz="2000" dirty="0">
                  <a:solidFill>
                    <a:schemeClr val="accent3">
                      <a:lumMod val="50000"/>
                    </a:schemeClr>
                  </a:solidFill>
                </a:rPr>
                <a:t>)</a:t>
              </a:r>
            </a:p>
            <a:p>
              <a:pPr marL="285750" indent="-285750">
                <a:buFont typeface="Wingdings" pitchFamily="2" charset="2"/>
                <a:buChar char="ü"/>
              </a:pPr>
              <a:r>
                <a:rPr lang="ru-RU" sz="2000" dirty="0">
                  <a:solidFill>
                    <a:schemeClr val="accent3">
                      <a:lumMod val="50000"/>
                    </a:schemeClr>
                  </a:solidFill>
                </a:rPr>
                <a:t> </a:t>
              </a:r>
              <a:r>
                <a:rPr lang="ru-RU" sz="2000" b="1" dirty="0">
                  <a:solidFill>
                    <a:schemeClr val="accent3">
                      <a:lumMod val="50000"/>
                    </a:schemeClr>
                  </a:solidFill>
                </a:rPr>
                <a:t>русский язык (Я2)</a:t>
              </a:r>
            </a:p>
            <a:p>
              <a:pPr marL="285750" indent="-285750">
                <a:buFont typeface="Wingdings" pitchFamily="2" charset="2"/>
                <a:buChar char="ü"/>
              </a:pPr>
              <a:r>
                <a:rPr lang="ru-RU" sz="2000" b="1" dirty="0">
                  <a:solidFill>
                    <a:schemeClr val="accent3">
                      <a:lumMod val="50000"/>
                    </a:schemeClr>
                  </a:solidFill>
                </a:rPr>
                <a:t>английский язык  (Я3)</a:t>
              </a:r>
              <a:endParaRPr lang="ru-RU" sz="2000" dirty="0">
                <a:solidFill>
                  <a:schemeClr val="accent3">
                    <a:lumMod val="50000"/>
                  </a:schemeClr>
                </a:solidFill>
              </a:endParaRP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251520" y="5559623"/>
              <a:ext cx="1764000" cy="707886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ru-RU" sz="2000" b="1" dirty="0">
                  <a:solidFill>
                    <a:schemeClr val="accent3">
                      <a:lumMod val="50000"/>
                    </a:schemeClr>
                  </a:solidFill>
                </a:rPr>
                <a:t>Целевые языки</a:t>
              </a:r>
            </a:p>
          </p:txBody>
        </p:sp>
        <p:sp>
          <p:nvSpPr>
            <p:cNvPr id="35" name="Прямоугольник 34"/>
            <p:cNvSpPr/>
            <p:nvPr/>
          </p:nvSpPr>
          <p:spPr>
            <a:xfrm>
              <a:off x="5364088" y="5229200"/>
              <a:ext cx="3600400" cy="1323439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ru-RU" sz="2000" i="1" dirty="0">
                  <a:solidFill>
                    <a:schemeClr val="accent3">
                      <a:lumMod val="50000"/>
                    </a:schemeClr>
                  </a:solidFill>
                </a:rPr>
                <a:t>Развиваем государственный язык</a:t>
              </a:r>
            </a:p>
            <a:p>
              <a:r>
                <a:rPr lang="ru-RU" sz="2000" i="1" dirty="0">
                  <a:solidFill>
                    <a:schemeClr val="accent3">
                      <a:lumMod val="50000"/>
                    </a:schemeClr>
                  </a:solidFill>
                </a:rPr>
                <a:t>Поддерживаем русский  язык</a:t>
              </a:r>
            </a:p>
            <a:p>
              <a:r>
                <a:rPr lang="ru-RU" sz="2000" i="1" dirty="0">
                  <a:solidFill>
                    <a:schemeClr val="accent3">
                      <a:lumMod val="50000"/>
                    </a:schemeClr>
                  </a:solidFill>
                </a:rPr>
                <a:t>Изучаем английский язык</a:t>
              </a:r>
            </a:p>
          </p:txBody>
        </p:sp>
        <p:sp>
          <p:nvSpPr>
            <p:cNvPr id="36" name="Левая фигурная скобка 35"/>
            <p:cNvSpPr/>
            <p:nvPr/>
          </p:nvSpPr>
          <p:spPr>
            <a:xfrm>
              <a:off x="5148064" y="5229200"/>
              <a:ext cx="216024" cy="1296144"/>
            </a:xfrm>
            <a:prstGeom prst="leftBrace">
              <a:avLst>
                <a:gd name="adj1" fmla="val 78882"/>
                <a:gd name="adj2" fmla="val 50000"/>
              </a:avLst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37" name="Прямая со стрелкой 36"/>
            <p:cNvCxnSpPr/>
            <p:nvPr/>
          </p:nvCxnSpPr>
          <p:spPr>
            <a:xfrm>
              <a:off x="1988179" y="5928955"/>
              <a:ext cx="282329" cy="0"/>
            </a:xfrm>
            <a:prstGeom prst="straightConnector1">
              <a:avLst/>
            </a:prstGeom>
            <a:ln w="38100">
              <a:solidFill>
                <a:schemeClr val="accent3">
                  <a:lumMod val="5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Номер слайда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03074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4</a:t>
            </a:fld>
            <a:endParaRPr lang="ru-RU"/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0688414"/>
              </p:ext>
            </p:extLst>
          </p:nvPr>
        </p:nvGraphicFramePr>
        <p:xfrm>
          <a:off x="395536" y="1175008"/>
          <a:ext cx="8280920" cy="1904238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20247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251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22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188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146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1-й </a:t>
                      </a:r>
                      <a:r>
                        <a:rPr lang="en-US" sz="2000" dirty="0" err="1">
                          <a:effectLst/>
                        </a:rPr>
                        <a:t>язык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2-й </a:t>
                      </a:r>
                      <a:r>
                        <a:rPr lang="en-US" sz="2000" dirty="0" err="1">
                          <a:effectLst/>
                        </a:rPr>
                        <a:t>язык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3-й </a:t>
                      </a:r>
                      <a:r>
                        <a:rPr lang="en-US" sz="2000" dirty="0" err="1">
                          <a:effectLst/>
                        </a:rPr>
                        <a:t>язык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Всего</a:t>
                      </a:r>
                      <a:endParaRPr lang="ru-RU" sz="2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Казахский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Русский</a:t>
                      </a:r>
                      <a:r>
                        <a:rPr lang="en-US" sz="20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endParaRPr lang="ru-RU" sz="20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Английский</a:t>
                      </a:r>
                      <a:endParaRPr lang="ru-RU" sz="20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3 языка</a:t>
                      </a:r>
                      <a:endParaRPr lang="ru-RU" sz="20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Русский</a:t>
                      </a:r>
                      <a:endParaRPr lang="ru-RU" sz="2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Казахский</a:t>
                      </a:r>
                      <a:endParaRPr lang="ru-RU" sz="20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Английский </a:t>
                      </a:r>
                      <a:endParaRPr lang="ru-RU" sz="20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3 языка</a:t>
                      </a:r>
                      <a:endParaRPr lang="ru-RU" sz="20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Таджикский</a:t>
                      </a:r>
                      <a:endParaRPr lang="ru-RU" sz="2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Казахский и Русский</a:t>
                      </a:r>
                      <a:endParaRPr lang="ru-RU" sz="20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Английский</a:t>
                      </a:r>
                      <a:r>
                        <a:rPr lang="en-US" sz="20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endParaRPr lang="ru-RU" sz="20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4 языка</a:t>
                      </a:r>
                      <a:endParaRPr lang="ru-RU" sz="20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Узбекский</a:t>
                      </a:r>
                      <a:endParaRPr lang="ru-RU" sz="2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Казахский и Русский</a:t>
                      </a:r>
                      <a:endParaRPr lang="ru-RU" sz="20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Английский</a:t>
                      </a:r>
                      <a:r>
                        <a:rPr lang="en-US" sz="20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endParaRPr lang="ru-RU" sz="20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4 языка</a:t>
                      </a:r>
                      <a:endParaRPr lang="ru-RU" sz="20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Уйгурский </a:t>
                      </a:r>
                      <a:endParaRPr lang="ru-RU" sz="2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Казахский и Русский</a:t>
                      </a:r>
                      <a:endParaRPr lang="ru-RU" sz="20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Английский </a:t>
                      </a:r>
                      <a:endParaRPr lang="ru-RU" sz="20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4 языка</a:t>
                      </a:r>
                      <a:endParaRPr lang="ru-RU" sz="20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7" name="Прямоугольник 16"/>
          <p:cNvSpPr/>
          <p:nvPr/>
        </p:nvSpPr>
        <p:spPr>
          <a:xfrm>
            <a:off x="2411759" y="332656"/>
            <a:ext cx="4896545" cy="3693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lvl="0" algn="ctr"/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ТРИ ЦЕЛЕВЫХ ЯЗЫКА </a:t>
            </a:r>
          </a:p>
        </p:txBody>
      </p:sp>
      <p:graphicFrame>
        <p:nvGraphicFramePr>
          <p:cNvPr id="18" name="Таблица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4294725"/>
              </p:ext>
            </p:extLst>
          </p:nvPr>
        </p:nvGraphicFramePr>
        <p:xfrm>
          <a:off x="107504" y="3460968"/>
          <a:ext cx="8892480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16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614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550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Наименование языка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Языковое</a:t>
                      </a:r>
                      <a:r>
                        <a:rPr lang="ru-RU" baseline="0" dirty="0"/>
                        <a:t> семейство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Группа языков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Подгруппа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Графика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Казахский язык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Алтайские языки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Тюркские языки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Кириллица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Русский язык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Индоевропейские языки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Славянская группа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Восточная подгруппа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Кириллица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Английский язык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Германская группа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Западногерманская подгруппа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Латиница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03074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5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611560" y="4514344"/>
            <a:ext cx="8064896" cy="163121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2000" dirty="0">
                <a:solidFill>
                  <a:schemeClr val="accent5">
                    <a:lumMod val="50000"/>
                  </a:schemeClr>
                </a:solidFill>
              </a:rPr>
              <a:t>	Все три целевых языка в образовательном процессе должны развиваться </a:t>
            </a:r>
            <a:r>
              <a:rPr lang="ru-RU" sz="2000" b="1" i="1" dirty="0">
                <a:solidFill>
                  <a:srgbClr val="C00000"/>
                </a:solidFill>
              </a:rPr>
              <a:t>не в конкуренции, а в единстве. </a:t>
            </a:r>
          </a:p>
          <a:p>
            <a:pPr algn="ctr"/>
            <a:r>
              <a:rPr lang="ru-RU" sz="2000" dirty="0">
                <a:solidFill>
                  <a:schemeClr val="accent5">
                    <a:lumMod val="50000"/>
                  </a:schemeClr>
                </a:solidFill>
              </a:rPr>
              <a:t>	</a:t>
            </a:r>
          </a:p>
          <a:p>
            <a:pPr algn="ctr"/>
            <a:r>
              <a:rPr lang="ru-RU" sz="2000" dirty="0">
                <a:solidFill>
                  <a:schemeClr val="accent5">
                    <a:lumMod val="50000"/>
                  </a:schemeClr>
                </a:solidFill>
              </a:rPr>
              <a:t>Данная ситуация является </a:t>
            </a:r>
            <a:r>
              <a:rPr lang="ru-RU" sz="2000" b="1" i="1" dirty="0">
                <a:solidFill>
                  <a:schemeClr val="accent5">
                    <a:lumMod val="50000"/>
                  </a:schemeClr>
                </a:solidFill>
              </a:rPr>
              <a:t>основным аргументом 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</a:rPr>
              <a:t>для разработки </a:t>
            </a:r>
            <a:r>
              <a:rPr lang="ru-RU" sz="2000" b="1" i="1" dirty="0">
                <a:solidFill>
                  <a:schemeClr val="accent5">
                    <a:lumMod val="50000"/>
                  </a:schemeClr>
                </a:solidFill>
              </a:rPr>
              <a:t>Единого языкового стандарта обучения трем языкам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611560" y="2995342"/>
            <a:ext cx="8064896" cy="120032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До 1929 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</a:rPr>
              <a:t>года на территории Казахстана пользовались арабским письмом. </a:t>
            </a:r>
          </a:p>
          <a:p>
            <a:r>
              <a:rPr lang="ru-RU" dirty="0">
                <a:solidFill>
                  <a:schemeClr val="accent5">
                    <a:lumMod val="50000"/>
                  </a:schemeClr>
                </a:solidFill>
              </a:rPr>
              <a:t>В период между 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1929 и 1940 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</a:rPr>
              <a:t>гг. использовалась латинская графика. Современный казахский язык, начиная с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 1940 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</a:rPr>
              <a:t>года, использует кириллическую графическую систему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599892" y="1832181"/>
            <a:ext cx="5076564" cy="92333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Методология изучения казахского языка  до Независимости Казахстана не была предметом педагогической науки (дидактики)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599892" y="811731"/>
            <a:ext cx="5076564" cy="92333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Казахстан – единственная страна в мире, </a:t>
            </a:r>
          </a:p>
          <a:p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где казахский язык имеет статус государственного языка</a:t>
            </a:r>
          </a:p>
        </p:txBody>
      </p:sp>
      <p:grpSp>
        <p:nvGrpSpPr>
          <p:cNvPr id="10" name="Группа 9"/>
          <p:cNvGrpSpPr/>
          <p:nvPr/>
        </p:nvGrpSpPr>
        <p:grpSpPr>
          <a:xfrm>
            <a:off x="672742" y="476672"/>
            <a:ext cx="2664296" cy="1990807"/>
            <a:chOff x="179512" y="3356992"/>
            <a:chExt cx="2304256" cy="1921818"/>
          </a:xfrm>
        </p:grpSpPr>
        <p:sp>
          <p:nvSpPr>
            <p:cNvPr id="11" name="Равнобедренный треугольник 10"/>
            <p:cNvSpPr/>
            <p:nvPr/>
          </p:nvSpPr>
          <p:spPr>
            <a:xfrm>
              <a:off x="467544" y="3356992"/>
              <a:ext cx="1872208" cy="1728192"/>
            </a:xfrm>
            <a:prstGeom prst="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b="1"/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723764" y="3358733"/>
              <a:ext cx="1359768" cy="62393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b="1" dirty="0">
                  <a:solidFill>
                    <a:srgbClr val="C00000"/>
                  </a:solidFill>
                </a:rPr>
                <a:t>Казахский язык</a:t>
              </a:r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179512" y="4654877"/>
              <a:ext cx="1152128" cy="62393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b="1" dirty="0">
                  <a:solidFill>
                    <a:schemeClr val="accent5">
                      <a:lumMod val="50000"/>
                    </a:schemeClr>
                  </a:solidFill>
                </a:rPr>
                <a:t>Русский язык</a:t>
              </a:r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1259632" y="4653136"/>
              <a:ext cx="1224136" cy="62393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b="1" dirty="0">
                  <a:solidFill>
                    <a:schemeClr val="accent5">
                      <a:lumMod val="50000"/>
                    </a:schemeClr>
                  </a:solidFill>
                </a:rPr>
                <a:t>Английский язык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603074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39752" y="1922056"/>
            <a:ext cx="6336704" cy="1938992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</a:rPr>
              <a:t>развитие навыков по четырем видам   речевой деятельности</a:t>
            </a:r>
            <a:endParaRPr lang="ru-RU" sz="2400" dirty="0">
              <a:solidFill>
                <a:schemeClr val="accent5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</a:rPr>
              <a:t>коммуникативный подход</a:t>
            </a:r>
          </a:p>
          <a:p>
            <a:pPr>
              <a:buFont typeface="Wingdings" pitchFamily="2" charset="2"/>
              <a:buChar char="ü"/>
            </a:pPr>
            <a:r>
              <a:rPr lang="ru-RU" sz="2400" b="1" dirty="0" err="1">
                <a:solidFill>
                  <a:schemeClr val="accent5">
                    <a:lumMod val="50000"/>
                  </a:schemeClr>
                </a:solidFill>
              </a:rPr>
              <a:t>межкультурно-коммуникативный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</a:rPr>
              <a:t> подход</a:t>
            </a:r>
          </a:p>
          <a:p>
            <a:pPr>
              <a:buFont typeface="Wingdings" pitchFamily="2" charset="2"/>
              <a:buChar char="ü"/>
            </a:pP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</a:rPr>
              <a:t>уровневое обучение языкам  (по типу 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</a:rPr>
              <a:t>CEFR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</a:rPr>
              <a:t>)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endParaRPr lang="ru-RU" sz="24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6372" y="692696"/>
            <a:ext cx="8462174" cy="83099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lvl="0" algn="ctr"/>
            <a:r>
              <a:rPr lang="ru-RU" sz="2400" b="1" dirty="0">
                <a:solidFill>
                  <a:schemeClr val="accent5">
                    <a:lumMod val="50000"/>
                  </a:schemeClr>
                </a:solidFill>
              </a:rPr>
              <a:t>Основные подходы и принципы обучения </a:t>
            </a:r>
          </a:p>
          <a:p>
            <a:pPr lvl="0" algn="ctr"/>
            <a:r>
              <a:rPr lang="ru-RU" sz="2400" b="1" dirty="0">
                <a:solidFill>
                  <a:schemeClr val="accent5">
                    <a:lumMod val="50000"/>
                  </a:schemeClr>
                </a:solidFill>
              </a:rPr>
              <a:t>трем целевым языкам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339752" y="4523636"/>
            <a:ext cx="6336704" cy="156966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ru-RU" sz="2400" b="1" dirty="0" err="1">
                <a:solidFill>
                  <a:schemeClr val="accent5">
                    <a:lumMod val="50000"/>
                  </a:schemeClr>
                </a:solidFill>
              </a:rPr>
              <a:t>соизучение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</a:rPr>
              <a:t> языков </a:t>
            </a:r>
          </a:p>
          <a:p>
            <a:pPr>
              <a:buFont typeface="Wingdings" pitchFamily="2" charset="2"/>
              <a:buChar char="ü"/>
            </a:pPr>
            <a:r>
              <a:rPr lang="ru-RU" sz="2400" b="1" dirty="0" err="1">
                <a:solidFill>
                  <a:schemeClr val="accent5">
                    <a:lumMod val="50000"/>
                  </a:schemeClr>
                </a:solidFill>
              </a:rPr>
              <a:t>соизучение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</a:rPr>
              <a:t> языка и культуры</a:t>
            </a:r>
          </a:p>
          <a:p>
            <a:pPr>
              <a:buFont typeface="Wingdings" pitchFamily="2" charset="2"/>
              <a:buChar char="ü"/>
            </a:pP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</a:rPr>
              <a:t>сбалансированное обучение языкам</a:t>
            </a:r>
          </a:p>
          <a:p>
            <a:pPr>
              <a:buFont typeface="Wingdings" pitchFamily="2" charset="2"/>
              <a:buChar char="ü"/>
            </a:pP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</a:rPr>
              <a:t>«двойное вхождение знаний»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14283" y="2289353"/>
            <a:ext cx="2007044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lvl="0" algn="ctr"/>
            <a:r>
              <a:rPr lang="ru-RU" sz="2400" b="1" dirty="0">
                <a:solidFill>
                  <a:schemeClr val="accent5">
                    <a:lumMod val="50000"/>
                  </a:schemeClr>
                </a:solidFill>
              </a:rPr>
              <a:t>Подходы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14283" y="4865386"/>
            <a:ext cx="2007044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lvl="0" algn="ctr"/>
            <a:r>
              <a:rPr lang="ru-RU" sz="2400" b="1" dirty="0">
                <a:solidFill>
                  <a:schemeClr val="accent5">
                    <a:lumMod val="50000"/>
                  </a:schemeClr>
                </a:solidFill>
              </a:rPr>
              <a:t>Принципы</a:t>
            </a:r>
          </a:p>
        </p:txBody>
      </p:sp>
      <p:sp>
        <p:nvSpPr>
          <p:cNvPr id="12" name="Двойная стрелка влево/вправо 11"/>
          <p:cNvSpPr/>
          <p:nvPr/>
        </p:nvSpPr>
        <p:spPr>
          <a:xfrm rot="5400000">
            <a:off x="159901" y="3621641"/>
            <a:ext cx="2049619" cy="437871"/>
          </a:xfrm>
          <a:prstGeom prst="leftRightArrow">
            <a:avLst>
              <a:gd name="adj1" fmla="val 18039"/>
              <a:gd name="adj2" fmla="val 34000"/>
            </a:avLst>
          </a:prstGeom>
          <a:noFill/>
          <a:ln w="1905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03074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571472" y="683404"/>
            <a:ext cx="3143272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algn="ctr"/>
            <a:r>
              <a:rPr lang="ru-RU" b="1" dirty="0">
                <a:solidFill>
                  <a:srgbClr val="4BACC6">
                    <a:lumMod val="50000"/>
                  </a:srgbClr>
                </a:solidFill>
              </a:rPr>
              <a:t>ЯЗЫК – </a:t>
            </a:r>
            <a:r>
              <a:rPr lang="ru-RU" b="1" i="1" u="sng" dirty="0">
                <a:solidFill>
                  <a:srgbClr val="C00000"/>
                </a:solidFill>
              </a:rPr>
              <a:t>предмет изучения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94396" y="3501008"/>
            <a:ext cx="3071834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algn="ctr"/>
            <a:r>
              <a:rPr lang="ru-RU" b="1" dirty="0">
                <a:solidFill>
                  <a:srgbClr val="4BACC6">
                    <a:lumMod val="50000"/>
                  </a:srgbClr>
                </a:solidFill>
              </a:rPr>
              <a:t>ЯЗЫК – </a:t>
            </a:r>
            <a:r>
              <a:rPr lang="ru-RU" b="1" i="1" u="sng" dirty="0">
                <a:solidFill>
                  <a:srgbClr val="C00000"/>
                </a:solidFill>
              </a:rPr>
              <a:t>средство обучения </a:t>
            </a:r>
            <a:endParaRPr lang="ru-RU" b="1" dirty="0">
              <a:solidFill>
                <a:srgbClr val="C00000"/>
              </a:solidFill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9453779"/>
              </p:ext>
            </p:extLst>
          </p:nvPr>
        </p:nvGraphicFramePr>
        <p:xfrm>
          <a:off x="179512" y="1484784"/>
          <a:ext cx="8640960" cy="146304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71287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1471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Учебный предмет</a:t>
                      </a:r>
                      <a:endParaRPr lang="ru-RU" sz="18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Классы</a:t>
                      </a:r>
                      <a:r>
                        <a:rPr lang="ru-RU" sz="1800" baseline="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 </a:t>
                      </a:r>
                      <a:endParaRPr lang="ru-RU" sz="18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147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«Казахский язык» (Я2), «Русский язык» (Я2)</a:t>
                      </a:r>
                      <a:endParaRPr lang="ru-RU" sz="18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1-4 классы</a:t>
                      </a:r>
                      <a:endParaRPr lang="ru-RU" sz="18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147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«Казахский язык и литература» (Я2), «Русский язык и литература» (Я2) </a:t>
                      </a:r>
                      <a:endParaRPr lang="ru-RU" sz="18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5-11 классы</a:t>
                      </a:r>
                      <a:endParaRPr lang="ru-RU" sz="18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1471"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«Английский язык» (Я3)</a:t>
                      </a:r>
                      <a:endParaRPr lang="ru-RU" sz="18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1-11 классы</a:t>
                      </a:r>
                      <a:endParaRPr lang="ru-RU" sz="18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0699051"/>
              </p:ext>
            </p:extLst>
          </p:nvPr>
        </p:nvGraphicFramePr>
        <p:xfrm>
          <a:off x="251520" y="4096836"/>
          <a:ext cx="8572560" cy="265176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2520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405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17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2135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Средство обучения</a:t>
                      </a:r>
                      <a:endParaRPr lang="ru-RU" sz="18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Возможности учебных предметов для частичного и полного погружения в целевые языки</a:t>
                      </a:r>
                      <a:endParaRPr lang="ru-RU" sz="18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8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668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«Казахский язык» (Я2)</a:t>
                      </a:r>
                      <a:endParaRPr lang="ru-RU" sz="18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«История Казахстана» </a:t>
                      </a:r>
                      <a:endParaRPr lang="ru-RU" sz="18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5-11 классы</a:t>
                      </a:r>
                      <a:endParaRPr lang="ru-RU" sz="18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6684"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«Русский язык» (Я2)</a:t>
                      </a:r>
                      <a:endParaRPr lang="ru-RU" sz="18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«Всемирная история» </a:t>
                      </a:r>
                      <a:endParaRPr lang="ru-RU" sz="18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6684">
                <a:tc rowSpan="2">
                  <a:txBody>
                    <a:bodyPr/>
                    <a:lstStyle/>
                    <a:p>
                      <a:pPr algn="l"/>
                      <a:r>
                        <a:rPr lang="ru-RU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«Английский язык» (Я3)</a:t>
                      </a:r>
                      <a:endParaRPr lang="ru-RU" sz="18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«Естествознание», «Информатика»</a:t>
                      </a:r>
                      <a:endParaRPr lang="ru-RU" sz="18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1028">
                <a:tc vMerge="1">
                  <a:txBody>
                    <a:bodyPr/>
                    <a:lstStyle/>
                    <a:p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«Физика», «Химия», «Биология»</a:t>
                      </a:r>
                      <a:endParaRPr lang="ru-RU" sz="18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7-11 классы</a:t>
                      </a:r>
                      <a:endParaRPr lang="ru-RU" sz="18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9955478"/>
              </p:ext>
            </p:extLst>
          </p:nvPr>
        </p:nvGraphicFramePr>
        <p:xfrm>
          <a:off x="4499992" y="260648"/>
          <a:ext cx="4320480" cy="109728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31254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950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1471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Учебный предмет</a:t>
                      </a:r>
                      <a:endParaRPr lang="ru-RU" sz="18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Классы</a:t>
                      </a:r>
                      <a:r>
                        <a:rPr lang="ru-RU" sz="1800" baseline="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 </a:t>
                      </a:r>
                      <a:endParaRPr lang="ru-RU" sz="18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147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«Казахский язык» (Я1)</a:t>
                      </a:r>
                      <a:endParaRPr lang="ru-RU" sz="18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1-11 классы</a:t>
                      </a:r>
                      <a:endParaRPr lang="ru-RU" sz="18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1471"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«Русский язык» (Я1)</a:t>
                      </a:r>
                      <a:endParaRPr lang="ru-RU" sz="18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cxnSp>
        <p:nvCxnSpPr>
          <p:cNvPr id="3" name="Прямая соединительная линия 2"/>
          <p:cNvCxnSpPr/>
          <p:nvPr/>
        </p:nvCxnSpPr>
        <p:spPr>
          <a:xfrm>
            <a:off x="107504" y="3212976"/>
            <a:ext cx="8784976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03074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643306" y="71414"/>
            <a:ext cx="53578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tabLst>
                <a:tab pos="157163" algn="l"/>
                <a:tab pos="220663" algn="l"/>
                <a:tab pos="292100" algn="l"/>
              </a:tabLst>
            </a:pPr>
            <a:r>
              <a:rPr lang="kk-KZ" b="1" dirty="0">
                <a:solidFill>
                  <a:schemeClr val="accent5">
                    <a:lumMod val="50000"/>
                  </a:schemeClr>
                </a:solidFill>
                <a:ea typeface="Times New Roman" pitchFamily="18" charset="0"/>
                <a:cs typeface="Times New Roman" pitchFamily="18" charset="0"/>
              </a:rPr>
              <a:t>Объем 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учебного времени (</a:t>
            </a:r>
            <a:r>
              <a:rPr lang="ru-RU" i="1" u="sng" dirty="0">
                <a:solidFill>
                  <a:srgbClr val="C00000"/>
                </a:solidFill>
              </a:rPr>
              <a:t>прямые возможности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)</a:t>
            </a:r>
            <a:endParaRPr lang="ru-RU" b="1" dirty="0">
              <a:solidFill>
                <a:schemeClr val="accent5">
                  <a:lumMod val="50000"/>
                </a:schemeClr>
              </a:solidFill>
              <a:cs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6254779"/>
              </p:ext>
            </p:extLst>
          </p:nvPr>
        </p:nvGraphicFramePr>
        <p:xfrm>
          <a:off x="357158" y="807076"/>
          <a:ext cx="8501122" cy="133604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{5DA37D80-6434-44D0-A028-1B22A696006F}</a:tableStyleId>
              </a:tblPr>
              <a:tblGrid>
                <a:gridCol w="25717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293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79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Наименование учебного предмета</a:t>
                      </a:r>
                      <a:endParaRPr lang="ru-RU" sz="16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Объем </a:t>
                      </a:r>
                      <a:r>
                        <a:rPr lang="ru-RU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учебного времени на изучение целевых языков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(1-4 классы)</a:t>
                      </a:r>
                      <a:endParaRPr lang="ru-RU" sz="16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793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Казахский язык (Я2)</a:t>
                      </a:r>
                      <a:endParaRPr lang="ru-RU" sz="16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11,21%</a:t>
                      </a:r>
                      <a:endParaRPr lang="ru-RU" sz="16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793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Русския язык  </a:t>
                      </a:r>
                      <a:r>
                        <a:rPr lang="ru-RU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(</a:t>
                      </a:r>
                      <a:r>
                        <a:rPr lang="kk-KZ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Я2</a:t>
                      </a:r>
                      <a:r>
                        <a:rPr lang="ru-RU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)</a:t>
                      </a:r>
                      <a:endParaRPr lang="ru-RU" sz="16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40"/>
                        </a:spcBef>
                        <a:spcAft>
                          <a:spcPts val="240"/>
                        </a:spcAft>
                      </a:pPr>
                      <a:r>
                        <a:rPr lang="ru-RU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7,47% </a:t>
                      </a:r>
                      <a:endParaRPr lang="ru-RU" sz="16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793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Английский язык  (Я3)</a:t>
                      </a:r>
                      <a:endParaRPr lang="ru-RU" sz="16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7,47%</a:t>
                      </a:r>
                      <a:endParaRPr lang="ru-RU" sz="16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0" y="71414"/>
            <a:ext cx="3786182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algn="ctr"/>
            <a:r>
              <a:rPr lang="ru-RU" b="1" dirty="0">
                <a:solidFill>
                  <a:srgbClr val="4BACC6">
                    <a:lumMod val="50000"/>
                  </a:srgbClr>
                </a:solidFill>
              </a:rPr>
              <a:t>ЯЗЫК – </a:t>
            </a:r>
            <a:r>
              <a:rPr lang="ru-RU" b="1" i="1" u="sng" dirty="0">
                <a:solidFill>
                  <a:srgbClr val="C00000"/>
                </a:solidFill>
              </a:rPr>
              <a:t>предмет изучения</a:t>
            </a:r>
            <a:endParaRPr lang="ru-RU" b="1" dirty="0">
              <a:solidFill>
                <a:srgbClr val="C00000"/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8900922"/>
              </p:ext>
            </p:extLst>
          </p:nvPr>
        </p:nvGraphicFramePr>
        <p:xfrm>
          <a:off x="357158" y="2526986"/>
          <a:ext cx="8501125" cy="133604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{BDBED569-4797-4DF1-A0F4-6AAB3CD982D8}</a:tableStyleId>
              </a:tblPr>
              <a:tblGrid>
                <a:gridCol w="31432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578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492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Наименование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учебного предмета</a:t>
                      </a:r>
                      <a:endParaRPr lang="ru-RU" sz="16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Объем </a:t>
                      </a:r>
                      <a:r>
                        <a:rPr lang="ru-RU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учебного времени на изучение целевых языков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(5-9 классы)</a:t>
                      </a:r>
                      <a:endParaRPr lang="ru-RU" sz="16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92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Казахский язык и литература (Я2)</a:t>
                      </a:r>
                      <a:endParaRPr lang="ru-RU" sz="16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14,45 %</a:t>
                      </a:r>
                      <a:endParaRPr lang="ru-RU" sz="16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92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Русский язык и литература  (Я2)</a:t>
                      </a:r>
                      <a:endParaRPr lang="ru-RU" sz="16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8,67%</a:t>
                      </a:r>
                      <a:endParaRPr lang="ru-RU" sz="16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92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Английский язык  (Я3)</a:t>
                      </a:r>
                      <a:endParaRPr lang="ru-RU" sz="16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8,67%</a:t>
                      </a:r>
                      <a:endParaRPr lang="ru-RU" sz="16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1474073"/>
              </p:ext>
            </p:extLst>
          </p:nvPr>
        </p:nvGraphicFramePr>
        <p:xfrm>
          <a:off x="357159" y="4286256"/>
          <a:ext cx="8501121" cy="159994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{E8B1032C-EA38-4F05-BA0D-38AFFFC7BED3}</a:tableStyleId>
              </a:tblPr>
              <a:tblGrid>
                <a:gridCol w="35004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688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318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15454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 Наименование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учебного предмета</a:t>
                      </a:r>
                      <a:endParaRPr lang="ru-RU" sz="16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Объем </a:t>
                      </a:r>
                      <a:r>
                        <a:rPr lang="ru-RU" sz="1600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учебного времени на изучение целевых языков (10-11 классы)</a:t>
                      </a:r>
                      <a:endParaRPr lang="ru-RU" sz="16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545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ОГН</a:t>
                      </a:r>
                      <a:endParaRPr lang="ru-RU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ЕМН</a:t>
                      </a:r>
                      <a:endParaRPr lang="ru-RU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54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Казахский язык и литература (Я2)</a:t>
                      </a:r>
                      <a:endParaRPr lang="ru-RU" sz="16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19,23%</a:t>
                      </a:r>
                      <a:endParaRPr lang="ru-RU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19,23%</a:t>
                      </a:r>
                      <a:endParaRPr lang="ru-RU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54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Русский язык и литература (Я2)</a:t>
                      </a:r>
                      <a:endParaRPr lang="ru-RU" sz="16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8,69 %</a:t>
                      </a:r>
                      <a:endParaRPr lang="ru-RU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8,69%</a:t>
                      </a:r>
                      <a:endParaRPr lang="ru-RU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54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Английский язык  (Я3)</a:t>
                      </a:r>
                      <a:endParaRPr lang="ru-RU" sz="16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26,08 %</a:t>
                      </a:r>
                      <a:endParaRPr lang="ru-RU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12,24%</a:t>
                      </a:r>
                      <a:endParaRPr lang="ru-RU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03074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44" y="5844621"/>
            <a:ext cx="3786214" cy="584775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ru-RU" sz="1600" dirty="0">
                <a:solidFill>
                  <a:schemeClr val="accent5">
                    <a:lumMod val="50000"/>
                  </a:schemeClr>
                </a:solidFill>
              </a:rPr>
              <a:t>на целевом языке изучаются отдельные разделы элективных курсов по предмету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915816" y="467380"/>
            <a:ext cx="60133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tabLst>
                <a:tab pos="157163" algn="l"/>
                <a:tab pos="220663" algn="l"/>
                <a:tab pos="292100" algn="l"/>
              </a:tabLst>
            </a:pPr>
            <a:r>
              <a:rPr lang="kk-KZ" b="1" dirty="0">
                <a:solidFill>
                  <a:schemeClr val="accent5">
                    <a:lumMod val="50000"/>
                  </a:schemeClr>
                </a:solidFill>
                <a:ea typeface="Times New Roman" pitchFamily="18" charset="0"/>
                <a:cs typeface="Times New Roman" pitchFamily="18" charset="0"/>
              </a:rPr>
              <a:t>Объем 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учебного времени (</a:t>
            </a:r>
            <a:r>
              <a:rPr lang="ru-RU" i="1" u="sng" dirty="0">
                <a:solidFill>
                  <a:srgbClr val="C00000"/>
                </a:solidFill>
              </a:rPr>
              <a:t>потенциальные возможности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)</a:t>
            </a:r>
            <a:endParaRPr lang="ru-RU" b="1" dirty="0">
              <a:solidFill>
                <a:schemeClr val="accent5">
                  <a:lumMod val="50000"/>
                </a:schemeClr>
              </a:solidFill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80528" y="71414"/>
            <a:ext cx="3071802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algn="ctr"/>
            <a:r>
              <a:rPr lang="ru-RU" b="1" dirty="0">
                <a:solidFill>
                  <a:srgbClr val="4BACC6">
                    <a:lumMod val="50000"/>
                  </a:srgbClr>
                </a:solidFill>
              </a:rPr>
              <a:t>ЯЗЫК – </a:t>
            </a:r>
            <a:r>
              <a:rPr lang="ru-RU" b="1" i="1" u="sng" dirty="0">
                <a:solidFill>
                  <a:srgbClr val="C00000"/>
                </a:solidFill>
              </a:rPr>
              <a:t>средство обучения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79512" y="714356"/>
            <a:ext cx="2071702" cy="3693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lvl="0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Технология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 CLIL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180496" y="1052736"/>
            <a:ext cx="8711984" cy="3693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lvl="0"/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Интегрированное обучение языку и предмету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5481751" y="1857364"/>
            <a:ext cx="2019207" cy="338554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ru-RU" sz="1600" b="1" i="1" u="sng" dirty="0">
                <a:solidFill>
                  <a:srgbClr val="4BACC6">
                    <a:lumMod val="50000"/>
                  </a:srgbClr>
                </a:solidFill>
              </a:rPr>
              <a:t>полное погружение</a:t>
            </a:r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928662" y="1857364"/>
            <a:ext cx="2562214" cy="338554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ru-RU" sz="1600" b="1" i="1" u="sng" dirty="0">
                <a:solidFill>
                  <a:srgbClr val="4BACC6">
                    <a:lumMod val="50000"/>
                  </a:srgbClr>
                </a:solidFill>
              </a:rPr>
              <a:t>частичное погружение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4574381" y="2344159"/>
            <a:ext cx="4212460" cy="584775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ru-RU" sz="1600" dirty="0">
                <a:solidFill>
                  <a:srgbClr val="4BACC6">
                    <a:lumMod val="50000"/>
                  </a:srgbClr>
                </a:solidFill>
              </a:rPr>
              <a:t>неязыковой и языковой предметы изучаются на целевом языке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142844" y="2344159"/>
            <a:ext cx="3786214" cy="584775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rgbClr val="4BACC6">
                    <a:lumMod val="50000"/>
                  </a:srgbClr>
                </a:solidFill>
              </a:rPr>
              <a:t>неязыковой предмет изучается на первом языке (язык обучения в школе)</a:t>
            </a:r>
            <a:endParaRPr lang="ru-RU" dirty="0"/>
          </a:p>
        </p:txBody>
      </p:sp>
      <p:cxnSp>
        <p:nvCxnSpPr>
          <p:cNvPr id="19" name="Прямая со стрелкой 18"/>
          <p:cNvCxnSpPr>
            <a:stCxn id="12" idx="2"/>
            <a:endCxn id="15" idx="0"/>
          </p:cNvCxnSpPr>
          <p:nvPr/>
        </p:nvCxnSpPr>
        <p:spPr>
          <a:xfrm flipH="1">
            <a:off x="2209769" y="1422068"/>
            <a:ext cx="2326719" cy="435296"/>
          </a:xfrm>
          <a:prstGeom prst="straightConnector1">
            <a:avLst/>
          </a:prstGeom>
          <a:ln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stCxn id="12" idx="2"/>
            <a:endCxn id="14" idx="0"/>
          </p:cNvCxnSpPr>
          <p:nvPr/>
        </p:nvCxnSpPr>
        <p:spPr>
          <a:xfrm>
            <a:off x="4536488" y="1422068"/>
            <a:ext cx="1954867" cy="435296"/>
          </a:xfrm>
          <a:prstGeom prst="straightConnector1">
            <a:avLst/>
          </a:prstGeom>
          <a:ln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Прямоугольник 23"/>
          <p:cNvSpPr/>
          <p:nvPr/>
        </p:nvSpPr>
        <p:spPr>
          <a:xfrm>
            <a:off x="4574381" y="4169639"/>
            <a:ext cx="4212460" cy="830997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rgbClr val="4BACC6">
                    <a:lumMod val="50000"/>
                  </a:srgbClr>
                </a:solidFill>
              </a:rPr>
              <a:t>отрабатываются навыки использования в речи предметной терминологии на уроках по языковым предметам</a:t>
            </a:r>
            <a:endParaRPr lang="ru-RU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142844" y="3000372"/>
            <a:ext cx="3786213" cy="584775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ru-RU" sz="1600" dirty="0">
                <a:solidFill>
                  <a:srgbClr val="4BACC6">
                    <a:lumMod val="50000"/>
                  </a:srgbClr>
                </a:solidFill>
              </a:rPr>
              <a:t>на целевом языке проводятся отдельные этапы урока 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142844" y="4214818"/>
            <a:ext cx="3786214" cy="584775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rgbClr val="4BACC6">
                    <a:lumMod val="50000"/>
                  </a:srgbClr>
                </a:solidFill>
              </a:rPr>
              <a:t>на целевом языке изучается предметная терминология </a:t>
            </a:r>
            <a:endParaRPr lang="ru-RU" sz="1600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142844" y="5116970"/>
            <a:ext cx="3786214" cy="584775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rgbClr val="4BACC6">
                    <a:lumMod val="50000"/>
                  </a:srgbClr>
                </a:solidFill>
              </a:rPr>
              <a:t>на целевом языке проводятся отдельные внеклассные мероприятия </a:t>
            </a:r>
            <a:endParaRPr lang="ru-RU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4574382" y="3000372"/>
            <a:ext cx="4212459" cy="1077218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ru-RU" sz="1600" dirty="0">
                <a:solidFill>
                  <a:srgbClr val="4BACC6">
                    <a:lumMod val="50000"/>
                  </a:srgbClr>
                </a:solidFill>
              </a:rPr>
              <a:t>на целевом языке проводятся все этапы урока по неязыковым предметам (допускается исключение при объяснении нового материала)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4572000" y="5844621"/>
            <a:ext cx="4214842" cy="584775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ru-RU" sz="1600" dirty="0">
                <a:solidFill>
                  <a:schemeClr val="accent5">
                    <a:lumMod val="50000"/>
                  </a:schemeClr>
                </a:solidFill>
              </a:rPr>
              <a:t>на целевом языке изучаются элективные курсы по предмету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4572000" y="5116970"/>
            <a:ext cx="4214842" cy="584775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rgbClr val="4BACC6">
                    <a:lumMod val="50000"/>
                  </a:srgbClr>
                </a:solidFill>
              </a:rPr>
              <a:t>на целевом языке проводятся внеклассные мероприятия </a:t>
            </a:r>
            <a:endParaRPr lang="ru-RU" dirty="0"/>
          </a:p>
        </p:txBody>
      </p:sp>
      <p:cxnSp>
        <p:nvCxnSpPr>
          <p:cNvPr id="34" name="Прямая соединительная линия 33"/>
          <p:cNvCxnSpPr>
            <a:stCxn id="15" idx="3"/>
          </p:cNvCxnSpPr>
          <p:nvPr/>
        </p:nvCxnSpPr>
        <p:spPr>
          <a:xfrm flipV="1">
            <a:off x="3490876" y="2000240"/>
            <a:ext cx="6524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4345811" y="2000240"/>
            <a:ext cx="1008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rot="5400000">
            <a:off x="2072068" y="4071545"/>
            <a:ext cx="4143403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 rot="5400000">
            <a:off x="2286382" y="4071545"/>
            <a:ext cx="4143403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>
            <a:stCxn id="17" idx="3"/>
          </p:cNvCxnSpPr>
          <p:nvPr/>
        </p:nvCxnSpPr>
        <p:spPr>
          <a:xfrm>
            <a:off x="3929058" y="2636547"/>
            <a:ext cx="18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>
            <a:off x="3929058" y="3286124"/>
            <a:ext cx="18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>
            <a:off x="3929058" y="4500570"/>
            <a:ext cx="18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>
            <a:off x="3929058" y="5357826"/>
            <a:ext cx="18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>
            <a:off x="3929058" y="6072206"/>
            <a:ext cx="18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>
            <a:off x="4392000" y="2643182"/>
            <a:ext cx="18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>
            <a:off x="4392000" y="3571876"/>
            <a:ext cx="18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>
            <a:off x="4392000" y="4507205"/>
            <a:ext cx="18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>
            <a:off x="4392000" y="5364461"/>
            <a:ext cx="18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>
            <a:off x="4392000" y="6078841"/>
            <a:ext cx="18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Номер слайда 3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030745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2814</TotalTime>
  <Words>1188</Words>
  <Application>Microsoft Office PowerPoint</Application>
  <PresentationFormat>Экран (4:3)</PresentationFormat>
  <Paragraphs>292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4" baseType="lpstr">
      <vt:lpstr>Arial</vt:lpstr>
      <vt:lpstr>Calibri</vt:lpstr>
      <vt:lpstr>Consolas</vt:lpstr>
      <vt:lpstr>Courier New</vt:lpstr>
      <vt:lpstr>Symbol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Ляйля Сырымбетова</cp:lastModifiedBy>
  <cp:revision>1313</cp:revision>
  <dcterms:created xsi:type="dcterms:W3CDTF">2016-11-13T16:07:08Z</dcterms:created>
  <dcterms:modified xsi:type="dcterms:W3CDTF">2018-09-12T16:22:42Z</dcterms:modified>
</cp:coreProperties>
</file>