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82" r:id="rId29"/>
    <p:sldId id="283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13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3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315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396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078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40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8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662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15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86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4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10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654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362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986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63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593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697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0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500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678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6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8126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60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157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4093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6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79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69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6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8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1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98A19-6F21-4FD5-B0DB-96C397B857B1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CDD13-20CD-4F11-A9E2-ADB876F21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7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16556-29AD-44B1-8A1C-ABE338D926E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26.03.2020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DFFB4-B522-49A9-895A-71E37BE27F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1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" r="16618" b="772"/>
          <a:stretch/>
        </p:blipFill>
        <p:spPr>
          <a:xfrm rot="5400000" flipH="1" flipV="1">
            <a:off x="-367334" y="340828"/>
            <a:ext cx="5718313" cy="503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73356" cy="163001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5729"/>
            <a:ext cx="788670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91547"/>
            <a:ext cx="7886699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2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548680"/>
            <a:ext cx="842493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itchFamily="34" charset="0"/>
                <a:cs typeface="Arial" pitchFamily="34" charset="0"/>
              </a:rPr>
              <a:t>Утверждены приказом</a:t>
            </a:r>
          </a:p>
          <a:p>
            <a:pPr algn="r"/>
            <a:r>
              <a:rPr lang="ru-RU" sz="2000" dirty="0">
                <a:latin typeface="Arial" pitchFamily="34" charset="0"/>
                <a:cs typeface="Arial" pitchFamily="34" charset="0"/>
              </a:rPr>
              <a:t>Министра образования и науки </a:t>
            </a:r>
          </a:p>
          <a:p>
            <a:pPr algn="r"/>
            <a:r>
              <a:rPr lang="ru-RU" sz="2000" dirty="0">
                <a:latin typeface="Arial" pitchFamily="34" charset="0"/>
                <a:cs typeface="Arial" pitchFamily="34" charset="0"/>
              </a:rPr>
              <a:t>Республики Казахстан</a:t>
            </a:r>
          </a:p>
          <a:p>
            <a:pPr algn="r"/>
            <a:r>
              <a:rPr lang="ru-RU" sz="2000" dirty="0">
                <a:latin typeface="Arial" pitchFamily="34" charset="0"/>
                <a:cs typeface="Arial" pitchFamily="34" charset="0"/>
              </a:rPr>
              <a:t>от "27" января 2016 года № 83</a:t>
            </a:r>
          </a:p>
          <a:p>
            <a:pPr algn="r"/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Правила и условия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, дополнительного образования и специальные учебные программы, и иных гражданских служащих в области образования и науки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i="1" dirty="0">
                <a:latin typeface="Arial" pitchFamily="34" charset="0"/>
                <a:cs typeface="Arial" pitchFamily="34" charset="0"/>
              </a:rPr>
              <a:t>Сноска. Правила в редакции приказа Министра образования и науки РК от 19.12.2019 № 539.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7097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Инструкция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latin typeface="Arial" pitchFamily="34" charset="0"/>
                <a:cs typeface="Arial" pitchFamily="34" charset="0"/>
              </a:rPr>
              <a:t>по оформлению портфолио документов аттестуемых педагогов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9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76743" y="260648"/>
            <a:ext cx="5400600" cy="43204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Раздел 1. Общие сведения о педагоге.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8974" y="16288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титульный лист: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должен включать в себя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место работы с указанием города/района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фамилия, имя, отчество,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занимаемая должность;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год оформления портфолио</a:t>
            </a:r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974" y="1003609"/>
            <a:ext cx="3946369" cy="480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49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7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заявление педагогического работника на подтверждение или присвоение квалификационной категории (по форме согласно приложению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№1</a:t>
            </a:r>
            <a:r>
              <a:rPr lang="ru-RU" dirty="0">
                <a:latin typeface="Arial" pitchFamily="34" charset="0"/>
                <a:cs typeface="Arial" pitchFamily="34" charset="0"/>
              </a:rPr>
              <a:t> «Правил аттестации педагогических работников»).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документа, удостоверяющего личность;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 об образовании;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диплома, удостоверения о присвоении научного звания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(при наличии);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трудовой книжки;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удостоверения и приказа о присвоенной квалификационной категории (для лиц, ранее имевших квалификационную категорию);</a:t>
            </a:r>
          </a:p>
          <a:p>
            <a:pPr lvl="0"/>
            <a:r>
              <a:rPr lang="ru-RU" b="1" i="1" dirty="0">
                <a:latin typeface="Arial" pitchFamily="34" charset="0"/>
                <a:cs typeface="Arial" pitchFamily="34" charset="0"/>
              </a:rPr>
              <a:t>в случае продления срока действия квалификационной категории, необходимо приложить копию приказа о продлении.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копии документов о прохождении курсов повышения квалификации по заявленной специальности;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 о прохождении курсов по дополнительным дисциплинам;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справки о прохождении национального квалификационного тестирования;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432" y="58772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Примечание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: все копии документов заверяются подписью руководителя и печатью данной организации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75848" y="5085184"/>
            <a:ext cx="13681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72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0988" y="260648"/>
            <a:ext cx="7704856" cy="6480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2. Результаты профессиональных достижений педагога и образовательных достижений его обучающихся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3068" y="1268760"/>
            <a:ext cx="8383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учебных достижений учащихся (за аттестационный период)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(в виде таблицы, описания, диаграммы)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65" y="1915091"/>
            <a:ext cx="7632591" cy="244619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68466" y="4476623"/>
            <a:ext cx="81098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Динамику можно представить в виде таблицы. Составьте таблицу из двух строк и нужного количества столбцов. В верхней строке напишите показатели времени (год обучения), в нижней - данные измерений процесса.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463919"/>
              </p:ext>
            </p:extLst>
          </p:nvPr>
        </p:nvGraphicFramePr>
        <p:xfrm>
          <a:off x="668466" y="5676952"/>
          <a:ext cx="7761503" cy="8366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5539"/>
                <a:gridCol w="1570574"/>
                <a:gridCol w="1587115"/>
                <a:gridCol w="1587115"/>
                <a:gridCol w="1431160"/>
              </a:tblGrid>
              <a:tr h="557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8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92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310" y="1193743"/>
            <a:ext cx="69910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Аттестационный период начинается с момента присвоения (подтверждения) предыдущей квалификационной категории (дата прописана в приказе на получение квалификационной категории).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допускается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подавать заявление на  присвоение (подтверждение) квалификационных категорий до получения приказа о присвоении (подтверждении) предыдущей категории.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452320" y="65513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56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504444"/>
              </p:ext>
            </p:extLst>
          </p:nvPr>
        </p:nvGraphicFramePr>
        <p:xfrm>
          <a:off x="323528" y="2492896"/>
          <a:ext cx="8280920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9809"/>
                <a:gridCol w="2069809"/>
                <a:gridCol w="2070651"/>
                <a:gridCol w="2070651"/>
              </a:tblGrid>
              <a:tr h="309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068912"/>
              </p:ext>
            </p:extLst>
          </p:nvPr>
        </p:nvGraphicFramePr>
        <p:xfrm>
          <a:off x="323528" y="4374396"/>
          <a:ext cx="8352928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7808"/>
                <a:gridCol w="2087808"/>
                <a:gridCol w="2088656"/>
                <a:gridCol w="208865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9628" y="5796582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60648"/>
            <a:ext cx="75827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Аттестационный период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 год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качество знаний определяется по четвертным оценкам. Значения указываются средние по каждой параллели классов по одному предмету (если у педагога 2 и более предметов, то динамика указывается по каждому предмету отдельно)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Например: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0149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История Казахстана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429000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1845" y="4005064"/>
            <a:ext cx="2299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Всемирная история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952" y="5229200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21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9779" y="15629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Аттестационный период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2-5 лет</a:t>
            </a:r>
            <a:r>
              <a:rPr lang="ru-RU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определяется по годовым оценкам. Для получения полной картины, необходимо указать значения 1 четверти начала аттестационного периода и годовые итоговые значения по окончании аттестационного периода. Значения указываются средние по каждой параллели классов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одному предмету</a:t>
            </a:r>
            <a:r>
              <a:rPr lang="ru-RU" dirty="0">
                <a:latin typeface="Arial" pitchFamily="34" charset="0"/>
                <a:cs typeface="Arial" pitchFamily="34" charset="0"/>
              </a:rPr>
              <a:t> (если у педагога 2 и более предметов, то динамика указывается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каждому предмету отдельно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5950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Например:</a:t>
            </a:r>
            <a:r>
              <a:rPr lang="ru-RU" dirty="0">
                <a:latin typeface="Arial" pitchFamily="34" charset="0"/>
                <a:cs typeface="Arial" pitchFamily="34" charset="0"/>
              </a:rPr>
              <a:t> качество знаний по параллели 8-х классов: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37712"/>
              </p:ext>
            </p:extLst>
          </p:nvPr>
        </p:nvGraphicFramePr>
        <p:xfrm>
          <a:off x="561131" y="2828836"/>
          <a:ext cx="8043316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10421"/>
                <a:gridCol w="2010421"/>
                <a:gridCol w="2011237"/>
                <a:gridCol w="20112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3645024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221088"/>
            <a:ext cx="4852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по параллели 9-х классов: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59693"/>
              </p:ext>
            </p:extLst>
          </p:nvPr>
        </p:nvGraphicFramePr>
        <p:xfrm>
          <a:off x="539552" y="4590420"/>
          <a:ext cx="8136904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33813"/>
                <a:gridCol w="2033813"/>
                <a:gridCol w="2034639"/>
                <a:gridCol w="203463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9628" y="6012606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952" y="5445224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00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564" y="4724220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Критерий качества знаний является НЕ ОБЯЗАТЕЛЬНЫМ, в случае если качество знаний за аттестационный период составляет не менее 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Требуемая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динамика качества знаний по предметам: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15%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88640"/>
            <a:ext cx="76688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В связи с тем, что в конце четверти/полугодия и учебного года по предметам «Физическая культура», «Основы предпринимательства и бизнеса», «Графика и проектирование», «Начальная военная и технологическая подготовка», «Самопознание», «Художественный труд», «Музыка», «Общество и религия» выставляется «зачет» («незачет») (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Приказ №509 от 26 ноября 2019 года Министра образования и науки О внесении изменений и дополнений в приказ Министра образования и науки Республики Казахстан от 18 марта 2008 года № 125 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i="1" dirty="0" err="1"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образования»</a:t>
            </a:r>
            <a:r>
              <a:rPr lang="ru-RU" dirty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Для педагогов, преподающих эти предметы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динамика учебных достижений учащихся </a:t>
            </a:r>
            <a:r>
              <a:rPr lang="ru-RU" dirty="0">
                <a:latin typeface="Arial" pitchFamily="34" charset="0"/>
                <a:cs typeface="Arial" pitchFamily="34" charset="0"/>
              </a:rPr>
              <a:t>(за аттестационный период) возможно указать только те данные, которые показывают динамику в прошлые годы (когда оценки выставлялись).</a:t>
            </a:r>
          </a:p>
        </p:txBody>
      </p:sp>
    </p:spTree>
    <p:extLst>
      <p:ext uri="{BB962C8B-B14F-4D97-AF65-F5344CB8AC3E}">
        <p14:creationId xmlns:p14="http://schemas.microsoft.com/office/powerpoint/2010/main" val="1048064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07426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Педагогам-психологам</a:t>
            </a:r>
            <a:r>
              <a:rPr lang="ru-RU" dirty="0">
                <a:latin typeface="Arial" pitchFamily="34" charset="0"/>
                <a:cs typeface="Arial" pitchFamily="34" charset="0"/>
              </a:rPr>
              <a:t> в данном разделе можно предложить указывать наличие положительной динамики и устойчивости результата коррекции и развития обучающихся, с которыми работает педагог-психолог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Например, представить количество обучающихся в кабинете индивидуальной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психокоррекционной</a:t>
            </a:r>
            <a:r>
              <a:rPr lang="ru-RU" dirty="0">
                <a:latin typeface="Arial" pitchFamily="34" charset="0"/>
                <a:cs typeface="Arial" pitchFamily="34" charset="0"/>
              </a:rPr>
              <a:t> работы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latin typeface="Arial" pitchFamily="34" charset="0"/>
                <a:cs typeface="Arial" pitchFamily="34" charset="0"/>
              </a:rPr>
              <a:t>возможны другие варианты)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57267"/>
              </p:ext>
            </p:extLst>
          </p:nvPr>
        </p:nvGraphicFramePr>
        <p:xfrm>
          <a:off x="719571" y="3501008"/>
          <a:ext cx="7704857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2284"/>
                <a:gridCol w="2062284"/>
                <a:gridCol w="1952815"/>
                <a:gridCol w="1627474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Период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начало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конец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Выпущено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2013-2014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 (76%)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 (87%)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</a:t>
                      </a:r>
                      <a:r>
                        <a:rPr lang="ru-RU" sz="1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уч.г</a:t>
                      </a: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 (90%)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965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1112" y="33265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Социальные педагоги </a:t>
            </a:r>
            <a:r>
              <a:rPr lang="ru-RU" dirty="0">
                <a:latin typeface="Arial" pitchFamily="34" charset="0"/>
                <a:cs typeface="Arial" pitchFamily="34" charset="0"/>
              </a:rPr>
              <a:t>могут указать в данном разделе результаты консультационной работы, например: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90585"/>
              </p:ext>
            </p:extLst>
          </p:nvPr>
        </p:nvGraphicFramePr>
        <p:xfrm>
          <a:off x="612864" y="1123003"/>
          <a:ext cx="7847568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06151"/>
                <a:gridCol w="1983814"/>
                <a:gridCol w="2335431"/>
                <a:gridCol w="192217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учащимися4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27,9%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родителями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3475167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 также анализ состояния различных видов учета: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22925"/>
              </p:ext>
            </p:extLst>
          </p:nvPr>
        </p:nvGraphicFramePr>
        <p:xfrm>
          <a:off x="611560" y="3844499"/>
          <a:ext cx="7847962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0001"/>
                <a:gridCol w="1845864"/>
                <a:gridCol w="2339021"/>
                <a:gridCol w="196307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ВШУ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КДН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116%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ОДН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-10%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99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51. Очередная аттестация аттестуемых на присвоение (подтверждение) квалификационных категорий проводится на основании заявления (в том числе до истечения срока действующей категории):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44824"/>
            <a:ext cx="78488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3) на квалификационную категорию "педагог-эксперт":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лица, имеющие высшее педагогическое и профессиональное или техническое и профессиональное образование по специальности, педагогический стаж не менее 3 лет, соответствующим следующим профессиональным компетенциям: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соответствует общим требованиям квалификационной категории "педагог-модератор"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кроме того владеет навыками анализа организованной учебной деятельности, осуществляет наставничество и конструктивно определяет приоритеты профессионального развития: собственного и коллег на уровне организации образования, обобщает опыт на уровне района/города, имеет участников олимпиад, конкурсов, соревнований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уровне района/города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08810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556792"/>
            <a:ext cx="6408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Arial" pitchFamily="34" charset="0"/>
                <a:cs typeface="Arial" pitchFamily="34" charset="0"/>
              </a:rPr>
              <a:t>Все данные </a:t>
            </a:r>
            <a:endParaRPr lang="ru-RU" sz="3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динамике качества знаний заверяются подписью руководителя и печатью организации образования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8560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82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706" y="351413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внеурочной деятельности учащихся по предмету (награды, грамоты, дипломы, свидетельства) 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педагога-эксперта).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3429000"/>
            <a:ext cx="4053458" cy="2376264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284984"/>
            <a:ext cx="3744416" cy="2520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43608" y="3194978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57279" y="3114325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09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50692"/>
            <a:ext cx="78592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Формы обобщения и распространения собственного педагогического опыта (мастер-классы, семинары, конкурсы, конференции, круглые столы, выставки)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программы семинара. мастер-класса, круглого стола с печатью,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84729" y="2755929"/>
            <a:ext cx="78461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Продукты научно-методической деятельности педагога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(утвержденные областным методическим советом или Экспертным советом, Республиканским научно-методическим или Экспертным советом)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выписки решения областного методического совета или Экспертного совета, Республиканского методического или Экспертного совета.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90714" y="5385990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Публикации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37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89320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деятельности педагога по предметам (награды, грамоты, дипломы, свидетельства)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  <a:p>
            <a:r>
              <a:rPr lang="ru-RU" i="1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032238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Из 5 критериев оценивания портфолио аттестуемого на присвоение (подтверждение) квалификационной категории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достижения обучающихся,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обобщение итогов деятельности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профессиональные достижения педагога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ЯВЛЯЮТСЯ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ОБЯЗАТЕЛЬНЫМИ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89011" y="3532101"/>
            <a:ext cx="1368152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7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67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Оценивание портфолио аттестуемого на присвоение (подтверждение) квалификационной категории (для педагогов специальных организаций образования, специальных классов в общеобразовательных школах)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представление индивидуальной развивающей программы.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Оценивается результативность специалиста по реализации индивидуальной развивающей программы:</a:t>
            </a:r>
          </a:p>
          <a:p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50%-60%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60%-70%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70%-80%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Необходимо </a:t>
            </a:r>
            <a:r>
              <a:rPr lang="ru-RU" dirty="0">
                <a:latin typeface="Arial" pitchFamily="34" charset="0"/>
                <a:cs typeface="Arial" pitchFamily="34" charset="0"/>
              </a:rPr>
              <a:t>обоснование и подтверждение результативности.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2972131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357703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Все наградные документы педагога и учащихся, публикации, материалы распространения передового опыта должны быть представлены только за аттестационный период.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04" y="188640"/>
            <a:ext cx="13681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0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41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6632"/>
            <a:ext cx="784857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22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556792"/>
            <a:ext cx="62069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Почта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attestat@umckrg.gov.kz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3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78488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4) на квалификационную категорию "педагог-исследователь":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2000" dirty="0">
                <a:latin typeface="Arial" pitchFamily="34" charset="0"/>
                <a:cs typeface="Arial" pitchFamily="34" charset="0"/>
              </a:rPr>
              <a:t>лица, имеющие высшее педагогическое и профессиональное или техническое и профессиональное образование по специальности, педагогический стаж не менее 4 лет, соответствующие следующим профессиональным компетенциям: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соответствует общим требованиям квалификационной категории "педагог-эксперт"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кроме того владеет навыками исследования урока и разработки инструментов оценивания, обеспечивает развитие исследовательских навыков обучающихся, осуществляет наставничество и конструктивно определяет стратегии развития в педагогическом сообществе на уровне района, города,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обобщает опыт на уровне области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/городов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-Султан, Алматы и Шымкента,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наличие участников олимпиад, конкурсов, соревнований на уровне области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/городов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-Султан, Алматы и Шымкента;</a:t>
            </a:r>
          </a:p>
        </p:txBody>
      </p:sp>
    </p:spTree>
    <p:extLst>
      <p:ext uri="{BB962C8B-B14F-4D97-AF65-F5344CB8AC3E}">
        <p14:creationId xmlns:p14="http://schemas.microsoft.com/office/powerpoint/2010/main" val="377250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6157" y="692696"/>
            <a:ext cx="78488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5) на квалификационную категорию "педагог-мастер":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лица, имеющие высшее педагогическое и профессиональное или техническое и профессиональное образование по специальности, педагогический стаж не менее 5 лет, соответствующие к следующим профессиональным компетенциям: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соответствует общим требованиям квалификационной категории "педагог-исследователь"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кроме того имеет авторскую программу или является автором (соавтором) изданных учебников, учебно-методических пособий, получивших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одобрение на Республиканском учебно-методическом совете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обеспечивает развитие навыков научного проектирования, осуществляет наставничество и планирует развитие сети профессионального сообщества на уровне области, 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олимпиад.</a:t>
            </a:r>
          </a:p>
        </p:txBody>
      </p:sp>
    </p:spTree>
    <p:extLst>
      <p:ext uri="{BB962C8B-B14F-4D97-AF65-F5344CB8AC3E}">
        <p14:creationId xmlns:p14="http://schemas.microsoft.com/office/powerpoint/2010/main" val="3008242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268760"/>
            <a:ext cx="792088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74. Результат тестирования считается положительным при получении набранных баллов: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по направлению "Содержание учебного предмета":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60% - "педагог-эксперт";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70 % - "педагог-исследователь";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80 % - "педагог-мастер";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по направлению "Педагогика, методика обучения":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"педагог-эксперт" - 30 %;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"педагог-исследователь" - 30 %;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"педагог-мастер" - 30 %.</a:t>
            </a:r>
          </a:p>
        </p:txBody>
      </p:sp>
    </p:spTree>
    <p:extLst>
      <p:ext uri="{BB962C8B-B14F-4D97-AF65-F5344CB8AC3E}">
        <p14:creationId xmlns:p14="http://schemas.microsoft.com/office/powerpoint/2010/main" val="159934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97. При очередной аттестации на присвоение квалификационной категории в случае принятия аттестационной комиссией решения "не соответствует заявляемой квалификационной категории" действующая квалификационная категория сохраняется.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98. При принятии аттестационной комиссией решения "не соответствует заявляемой квалификационной категории" при очередной аттестации на подтверждение действующая квалификационная категория снижается на один уровень.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4149080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101. В случае, если аттестуемый на очередную аттестацию на присвоение (подтверждение) квалификационных категорий не набрал баллы на заявленную категорию, он вправе участвовать на следующем этапе аттестации уровнем ниже.</a:t>
            </a:r>
          </a:p>
        </p:txBody>
      </p:sp>
    </p:spTree>
    <p:extLst>
      <p:ext uri="{BB962C8B-B14F-4D97-AF65-F5344CB8AC3E}">
        <p14:creationId xmlns:p14="http://schemas.microsoft.com/office/powerpoint/2010/main" val="49463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119. На досрочную аттестацию через национальный квалификационный тест допускаются следующие категории лиц:</a:t>
            </a:r>
          </a:p>
          <a:p>
            <a:r>
              <a:rPr lang="ru-RU" b="1" dirty="0">
                <a:latin typeface="Arial" pitchFamily="34" charset="0"/>
                <a:cs typeface="Arial" pitchFamily="34" charset="0"/>
              </a:rPr>
              <a:t>2) на квалификационную категорию "педагог-эксперт":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подготовившие победителей предметных олимпиад, творческих, профессиональных конкурсов, научных, спортивных соревнований городского (районного) уровня;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являющиеся победителями профессиональных конкурсов, городского (районного) уровня;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обобщившие собственный педагогический опыт на областном уровне (городов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dirty="0">
                <a:latin typeface="Arial" pitchFamily="34" charset="0"/>
                <a:cs typeface="Arial" pitchFamily="34" charset="0"/>
              </a:rPr>
              <a:t>-Султан, Алматы и Шымкент);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являющиеся выпускниками программы "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Болашақ</a:t>
            </a:r>
            <a:r>
              <a:rPr lang="ru-RU" dirty="0">
                <a:latin typeface="Arial" pitchFamily="34" charset="0"/>
                <a:cs typeface="Arial" pitchFamily="34" charset="0"/>
              </a:rPr>
              <a:t>";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имеющие ученую степень кандидата наук/доктора или доктора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PhD</a:t>
            </a:r>
            <a:r>
              <a:rPr lang="ru-RU" dirty="0">
                <a:latin typeface="Arial" pitchFamily="34" charset="0"/>
                <a:cs typeface="Arial" pitchFamily="34" charset="0"/>
              </a:rPr>
              <a:t> и стаж педагогической работы не менее двух лет.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владеющие английским языком на уровне не ниже B2 (по шкале CEFR) и преподающие предметы на английском языке;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лица, являющиеся мастерами спорта международного класса по профилирующему предмету.</a:t>
            </a:r>
          </a:p>
        </p:txBody>
      </p:sp>
    </p:spTree>
    <p:extLst>
      <p:ext uri="{BB962C8B-B14F-4D97-AF65-F5344CB8AC3E}">
        <p14:creationId xmlns:p14="http://schemas.microsoft.com/office/powerpoint/2010/main" val="342417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6487" y="908720"/>
            <a:ext cx="7776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3) на квалификационную категорию "педагог-исследователь":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подготовившие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победителей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предметных олимпиад, творческих, конкурсов, научных, спортивных соревнований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областного уровня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участников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республиканского или международного уровня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являющиеся победителями профессиональных конкурсов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областного уровня, или участниками республиканского или международного уровня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являющиеся выпускниками программы "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Болашақ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";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обобщившие собственный педагогический опыт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республиканском уровне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имеющие ученую степень кандидата наук/доктора или доктора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PhD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и стаж педагогической работы не менее трех лет.</a:t>
            </a:r>
          </a:p>
        </p:txBody>
      </p:sp>
    </p:spTree>
    <p:extLst>
      <p:ext uri="{BB962C8B-B14F-4D97-AF65-F5344CB8AC3E}">
        <p14:creationId xmlns:p14="http://schemas.microsoft.com/office/powerpoint/2010/main" val="338963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28343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4) на квалификационную категорию "педагог-мастер":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подготовившие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победителей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предметных олимпиад, творческих конкурсов, научных, спортивных соревнований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республиканского уровня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участников международного уровня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являющиеся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победителями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профессиональных конкурсов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республиканского уровня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участниками международного уровня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лица,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обобщившие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собственный педагогический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опыт на международном уровне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системно использующие в педагогической практике научно обоснованные методы, авторские технологии обучения и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val="708175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1769</Words>
  <Application>Microsoft Office PowerPoint</Application>
  <PresentationFormat>Экран (4:3)</PresentationFormat>
  <Paragraphs>251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Тема Office</vt:lpstr>
      <vt:lpstr>1_Тема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Инструкция по оформлению портфолио документов аттестуемых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по оформлению портфолио документов аттестуемых педагогов</dc:title>
  <dc:creator>Ольга</dc:creator>
  <cp:lastModifiedBy>Ольга</cp:lastModifiedBy>
  <cp:revision>9</cp:revision>
  <dcterms:created xsi:type="dcterms:W3CDTF">2020-03-06T11:32:27Z</dcterms:created>
  <dcterms:modified xsi:type="dcterms:W3CDTF">2020-03-26T02:27:08Z</dcterms:modified>
</cp:coreProperties>
</file>