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1"/>
  </p:notesMasterIdLst>
  <p:sldIdLst>
    <p:sldId id="267" r:id="rId2"/>
    <p:sldId id="291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93" r:id="rId14"/>
    <p:sldId id="303" r:id="rId15"/>
    <p:sldId id="304" r:id="rId16"/>
    <p:sldId id="305" r:id="rId17"/>
    <p:sldId id="314" r:id="rId18"/>
    <p:sldId id="313" r:id="rId19"/>
    <p:sldId id="312" r:id="rId20"/>
    <p:sldId id="311" r:id="rId21"/>
    <p:sldId id="310" r:id="rId22"/>
    <p:sldId id="309" r:id="rId23"/>
    <p:sldId id="308" r:id="rId24"/>
    <p:sldId id="307" r:id="rId25"/>
    <p:sldId id="306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8" r:id="rId40"/>
    <p:sldId id="289" r:id="rId41"/>
    <p:sldId id="290" r:id="rId42"/>
    <p:sldId id="292" r:id="rId43"/>
    <p:sldId id="296" r:id="rId44"/>
    <p:sldId id="295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40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809F0-4089-4AF0-82D2-BF70082059C2}" type="doc">
      <dgm:prSet loTypeId="urn:microsoft.com/office/officeart/2005/8/layout/matrix2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ECBC9-2523-49CA-BDE6-281689BB9B2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Сурдопедагогика -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саңырау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мылқау және керең балаларға білім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 беру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тәрбиелеу мәселесін зерттейтін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педагогика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саласы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E6D7F2-C96D-49C2-9541-4BAECD8EA4F0}" type="parTrans" cxnId="{79EC2FD1-71C1-4716-B74A-554A17447FE9}">
      <dgm:prSet/>
      <dgm:spPr/>
      <dgm:t>
        <a:bodyPr/>
        <a:lstStyle/>
        <a:p>
          <a:endParaRPr lang="ru-RU"/>
        </a:p>
      </dgm:t>
    </dgm:pt>
    <dgm:pt modelId="{0C84B04C-AB81-4995-87A9-3279BBB58BAC}" type="sibTrans" cxnId="{79EC2FD1-71C1-4716-B74A-554A17447FE9}">
      <dgm:prSet/>
      <dgm:spPr/>
      <dgm:t>
        <a:bodyPr/>
        <a:lstStyle/>
        <a:p>
          <a:endParaRPr lang="ru-RU"/>
        </a:p>
      </dgm:t>
    </dgm:pt>
    <dgm:pt modelId="{53A66674-452E-43BD-BD7C-89079B65317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Тифлопедагогика -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көру қабілеті нашар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соқыр балаларды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тәрбиелеу және білім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беру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мәселесін зерттейтін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педагогика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саласы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224E31-5E24-4002-A68F-6214D7971731}" type="parTrans" cxnId="{8B0D8A17-56D9-4CF9-B069-68AC85D2CC28}">
      <dgm:prSet/>
      <dgm:spPr/>
      <dgm:t>
        <a:bodyPr/>
        <a:lstStyle/>
        <a:p>
          <a:endParaRPr lang="ru-RU"/>
        </a:p>
      </dgm:t>
    </dgm:pt>
    <dgm:pt modelId="{35795171-7733-4F29-942F-E4FC97727CAA}" type="sibTrans" cxnId="{8B0D8A17-56D9-4CF9-B069-68AC85D2CC28}">
      <dgm:prSet/>
      <dgm:spPr/>
      <dgm:t>
        <a:bodyPr/>
        <a:lstStyle/>
        <a:p>
          <a:endParaRPr lang="ru-RU"/>
        </a:p>
      </dgm:t>
    </dgm:pt>
    <dgm:pt modelId="{6A4F1327-6B76-4B48-9D9B-8A92D8992A7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Олигофренопедагогика </a:t>
          </a:r>
          <a:r>
            <a:rPr lang="ru-RU" sz="2400" dirty="0" err="1" smtClean="0">
              <a:solidFill>
                <a:schemeClr val="tx1"/>
              </a:solidFill>
            </a:rPr>
            <a:t>-ақыл-ойы кеміс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балаларға білім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және тәрбие </a:t>
          </a:r>
          <a:r>
            <a:rPr lang="ru-RU" sz="2400" dirty="0" smtClean="0">
              <a:solidFill>
                <a:schemeClr val="tx1"/>
              </a:solidFill>
            </a:rPr>
            <a:t>беру </a:t>
          </a:r>
          <a:r>
            <a:rPr lang="ru-RU" sz="2400" dirty="0" err="1" smtClean="0">
              <a:solidFill>
                <a:schemeClr val="tx1"/>
              </a:solidFill>
            </a:rPr>
            <a:t>мәселерін зерттейтін</a:t>
          </a:r>
          <a:r>
            <a:rPr lang="ru-RU" sz="2400" dirty="0" smtClean="0">
              <a:solidFill>
                <a:schemeClr val="tx1"/>
              </a:solidFill>
            </a:rPr>
            <a:t> педагогика </a:t>
          </a:r>
          <a:r>
            <a:rPr lang="ru-RU" sz="2400" dirty="0" err="1" smtClean="0">
              <a:solidFill>
                <a:schemeClr val="tx1"/>
              </a:solidFill>
            </a:rPr>
            <a:t>саласы</a:t>
          </a:r>
          <a:r>
            <a:rPr lang="ru-RU" sz="2400" dirty="0" smtClean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D200382A-3039-42D1-BB88-6893035B9C38}" type="parTrans" cxnId="{046D3ACF-BC51-4623-9051-04A03A5DDEC9}">
      <dgm:prSet/>
      <dgm:spPr/>
      <dgm:t>
        <a:bodyPr/>
        <a:lstStyle/>
        <a:p>
          <a:endParaRPr lang="ru-RU"/>
        </a:p>
      </dgm:t>
    </dgm:pt>
    <dgm:pt modelId="{11FA5D01-8E86-4BC2-8182-9FD22AB6D474}" type="sibTrans" cxnId="{046D3ACF-BC51-4623-9051-04A03A5DDEC9}">
      <dgm:prSet/>
      <dgm:spPr/>
      <dgm:t>
        <a:bodyPr/>
        <a:lstStyle/>
        <a:p>
          <a:endParaRPr lang="ru-RU"/>
        </a:p>
      </dgm:t>
    </dgm:pt>
    <dgm:pt modelId="{05210A85-7D36-463B-8558-A8FC11FF4BC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Логопедия-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тілінің кемісі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бар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балаларға білім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беру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тәрбиелеу мәселесін зерттейтін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педагогикасы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8E93F9-E7BF-4271-BED8-F7652BCD5A52}" type="parTrans" cxnId="{5909BA7D-9B40-4563-9FFD-A4CC244964B4}">
      <dgm:prSet/>
      <dgm:spPr/>
      <dgm:t>
        <a:bodyPr/>
        <a:lstStyle/>
        <a:p>
          <a:endParaRPr lang="ru-RU"/>
        </a:p>
      </dgm:t>
    </dgm:pt>
    <dgm:pt modelId="{67FDC344-2AB6-4475-9B12-91031A66EE03}" type="sibTrans" cxnId="{5909BA7D-9B40-4563-9FFD-A4CC244964B4}">
      <dgm:prSet/>
      <dgm:spPr/>
      <dgm:t>
        <a:bodyPr/>
        <a:lstStyle/>
        <a:p>
          <a:endParaRPr lang="ru-RU"/>
        </a:p>
      </dgm:t>
    </dgm:pt>
    <dgm:pt modelId="{9B71B63C-1BF2-4AC3-9D71-BDE13115B538}" type="pres">
      <dgm:prSet presAssocID="{B4D809F0-4089-4AF0-82D2-BF70082059C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361FD-FA41-4485-A9FC-4A41C147F2AF}" type="pres">
      <dgm:prSet presAssocID="{B4D809F0-4089-4AF0-82D2-BF70082059C2}" presName="axisShape" presStyleLbl="bgShp" presStyleIdx="0" presStyleCnt="1"/>
      <dgm:spPr/>
    </dgm:pt>
    <dgm:pt modelId="{B5731D01-69B1-4193-A994-8CA88FC55D9A}" type="pres">
      <dgm:prSet presAssocID="{B4D809F0-4089-4AF0-82D2-BF70082059C2}" presName="rect1" presStyleLbl="node1" presStyleIdx="0" presStyleCnt="4" custScaleX="198244" custLinFactNeighborX="-49118" custLinFactNeighborY="-2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5D179-B539-44F6-8CBE-7275B80952CF}" type="pres">
      <dgm:prSet presAssocID="{B4D809F0-4089-4AF0-82D2-BF70082059C2}" presName="rect2" presStyleLbl="node1" presStyleIdx="1" presStyleCnt="4" custScaleX="190411" custLinFactNeighborX="43948" custLinFactNeighborY="-2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BFC07-10CC-4FDE-A4F0-976FBC7C0A45}" type="pres">
      <dgm:prSet presAssocID="{B4D809F0-4089-4AF0-82D2-BF70082059C2}" presName="rect3" presStyleLbl="node1" presStyleIdx="2" presStyleCnt="4" custScaleX="196008" custLinFactNeighborX="-46299" custLinFactNeighborY="2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448C7-642E-4098-9563-43C7E53714E2}" type="pres">
      <dgm:prSet presAssocID="{B4D809F0-4089-4AF0-82D2-BF70082059C2}" presName="rect4" presStyleLbl="node1" presStyleIdx="3" presStyleCnt="4" custScaleX="189451" custLinFactNeighborX="47405" custLinFactNeighborY="2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C2FD1-71C1-4716-B74A-554A17447FE9}" srcId="{B4D809F0-4089-4AF0-82D2-BF70082059C2}" destId="{952ECBC9-2523-49CA-BDE6-281689BB9B27}" srcOrd="0" destOrd="0" parTransId="{32E6D7F2-C96D-49C2-9541-4BAECD8EA4F0}" sibTransId="{0C84B04C-AB81-4995-87A9-3279BBB58BAC}"/>
    <dgm:cxn modelId="{8B0D8A17-56D9-4CF9-B069-68AC85D2CC28}" srcId="{B4D809F0-4089-4AF0-82D2-BF70082059C2}" destId="{53A66674-452E-43BD-BD7C-89079B65317E}" srcOrd="1" destOrd="0" parTransId="{64224E31-5E24-4002-A68F-6214D7971731}" sibTransId="{35795171-7733-4F29-942F-E4FC97727CAA}"/>
    <dgm:cxn modelId="{DDB81DD0-7A08-421B-9C78-292F0F5B3711}" type="presOf" srcId="{05210A85-7D36-463B-8558-A8FC11FF4BC4}" destId="{FB6448C7-642E-4098-9563-43C7E53714E2}" srcOrd="0" destOrd="0" presId="urn:microsoft.com/office/officeart/2005/8/layout/matrix2"/>
    <dgm:cxn modelId="{5909BA7D-9B40-4563-9FFD-A4CC244964B4}" srcId="{B4D809F0-4089-4AF0-82D2-BF70082059C2}" destId="{05210A85-7D36-463B-8558-A8FC11FF4BC4}" srcOrd="3" destOrd="0" parTransId="{798E93F9-E7BF-4271-BED8-F7652BCD5A52}" sibTransId="{67FDC344-2AB6-4475-9B12-91031A66EE03}"/>
    <dgm:cxn modelId="{B7E6291E-9D6A-4DED-B583-DB5B01539979}" type="presOf" srcId="{B4D809F0-4089-4AF0-82D2-BF70082059C2}" destId="{9B71B63C-1BF2-4AC3-9D71-BDE13115B538}" srcOrd="0" destOrd="0" presId="urn:microsoft.com/office/officeart/2005/8/layout/matrix2"/>
    <dgm:cxn modelId="{E7842E27-4895-4F2D-927C-30BCED3618A6}" type="presOf" srcId="{53A66674-452E-43BD-BD7C-89079B65317E}" destId="{8B35D179-B539-44F6-8CBE-7275B80952CF}" srcOrd="0" destOrd="0" presId="urn:microsoft.com/office/officeart/2005/8/layout/matrix2"/>
    <dgm:cxn modelId="{7ED2B9A2-D8DF-46C2-9F49-22C7ADCA81EF}" type="presOf" srcId="{952ECBC9-2523-49CA-BDE6-281689BB9B27}" destId="{B5731D01-69B1-4193-A994-8CA88FC55D9A}" srcOrd="0" destOrd="0" presId="urn:microsoft.com/office/officeart/2005/8/layout/matrix2"/>
    <dgm:cxn modelId="{0564B371-144A-4EA5-809A-FDB9DB9C30A5}" type="presOf" srcId="{6A4F1327-6B76-4B48-9D9B-8A92D8992A7D}" destId="{A88BFC07-10CC-4FDE-A4F0-976FBC7C0A45}" srcOrd="0" destOrd="0" presId="urn:microsoft.com/office/officeart/2005/8/layout/matrix2"/>
    <dgm:cxn modelId="{046D3ACF-BC51-4623-9051-04A03A5DDEC9}" srcId="{B4D809F0-4089-4AF0-82D2-BF70082059C2}" destId="{6A4F1327-6B76-4B48-9D9B-8A92D8992A7D}" srcOrd="2" destOrd="0" parTransId="{D200382A-3039-42D1-BB88-6893035B9C38}" sibTransId="{11FA5D01-8E86-4BC2-8182-9FD22AB6D474}"/>
    <dgm:cxn modelId="{1D5C37BA-AE57-48A4-B493-C61C61C56577}" type="presParOf" srcId="{9B71B63C-1BF2-4AC3-9D71-BDE13115B538}" destId="{53F361FD-FA41-4485-A9FC-4A41C147F2AF}" srcOrd="0" destOrd="0" presId="urn:microsoft.com/office/officeart/2005/8/layout/matrix2"/>
    <dgm:cxn modelId="{59879877-88AA-4E46-9D94-8D7BE67B505B}" type="presParOf" srcId="{9B71B63C-1BF2-4AC3-9D71-BDE13115B538}" destId="{B5731D01-69B1-4193-A994-8CA88FC55D9A}" srcOrd="1" destOrd="0" presId="urn:microsoft.com/office/officeart/2005/8/layout/matrix2"/>
    <dgm:cxn modelId="{45658FD5-C2C3-40B7-8A19-5C76ACD5567B}" type="presParOf" srcId="{9B71B63C-1BF2-4AC3-9D71-BDE13115B538}" destId="{8B35D179-B539-44F6-8CBE-7275B80952CF}" srcOrd="2" destOrd="0" presId="urn:microsoft.com/office/officeart/2005/8/layout/matrix2"/>
    <dgm:cxn modelId="{0DCD566F-C282-4DE3-AC8B-C84AAB7DEBB5}" type="presParOf" srcId="{9B71B63C-1BF2-4AC3-9D71-BDE13115B538}" destId="{A88BFC07-10CC-4FDE-A4F0-976FBC7C0A45}" srcOrd="3" destOrd="0" presId="urn:microsoft.com/office/officeart/2005/8/layout/matrix2"/>
    <dgm:cxn modelId="{89583307-9980-4CDA-A05E-7C3CB5355C77}" type="presParOf" srcId="{9B71B63C-1BF2-4AC3-9D71-BDE13115B538}" destId="{FB6448C7-642E-4098-9563-43C7E53714E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361FD-FA41-4485-A9FC-4A41C147F2AF}">
      <dsp:nvSpPr>
        <dsp:cNvPr id="0" name=""/>
        <dsp:cNvSpPr/>
      </dsp:nvSpPr>
      <dsp:spPr>
        <a:xfrm>
          <a:off x="1683200" y="0"/>
          <a:ext cx="5149552" cy="514955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31D01-69B1-4193-A994-8CA88FC55D9A}">
      <dsp:nvSpPr>
        <dsp:cNvPr id="0" name=""/>
        <dsp:cNvSpPr/>
      </dsp:nvSpPr>
      <dsp:spPr>
        <a:xfrm>
          <a:off x="0" y="284976"/>
          <a:ext cx="4083471" cy="205982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Сурдопедагогика -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саңырау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мылқау және керең балаларға білім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 беру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тәрбиелеу мәселесін зерттейтін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педагогика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саласы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552" y="385528"/>
        <a:ext cx="3882367" cy="1858716"/>
      </dsp:txXfrm>
    </dsp:sp>
    <dsp:sp modelId="{8B35D179-B539-44F6-8CBE-7275B80952CF}">
      <dsp:nvSpPr>
        <dsp:cNvPr id="0" name=""/>
        <dsp:cNvSpPr/>
      </dsp:nvSpPr>
      <dsp:spPr>
        <a:xfrm>
          <a:off x="4412308" y="284976"/>
          <a:ext cx="3922125" cy="20598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Тифлопедагогика -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көру қабілеті нашар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соқыр балаларды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тәрбиелеу және білім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беру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мәселесін зерттейтін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педагогика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саласы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12860" y="385528"/>
        <a:ext cx="3721021" cy="1858716"/>
      </dsp:txXfrm>
    </dsp:sp>
    <dsp:sp modelId="{A88BFC07-10CC-4FDE-A4F0-976FBC7C0A45}">
      <dsp:nvSpPr>
        <dsp:cNvPr id="0" name=""/>
        <dsp:cNvSpPr/>
      </dsp:nvSpPr>
      <dsp:spPr>
        <a:xfrm>
          <a:off x="75448" y="2799193"/>
          <a:ext cx="4037413" cy="20598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Олигофренопедагогика </a:t>
          </a:r>
          <a:r>
            <a:rPr lang="ru-RU" sz="2400" kern="1200" dirty="0" err="1" smtClean="0">
              <a:solidFill>
                <a:schemeClr val="tx1"/>
              </a:solidFill>
            </a:rPr>
            <a:t>-ақыл-ойы кеміс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балаларға білім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және тәрбие </a:t>
          </a:r>
          <a:r>
            <a:rPr lang="ru-RU" sz="2400" kern="1200" dirty="0" smtClean="0">
              <a:solidFill>
                <a:schemeClr val="tx1"/>
              </a:solidFill>
            </a:rPr>
            <a:t>беру </a:t>
          </a:r>
          <a:r>
            <a:rPr lang="ru-RU" sz="2400" kern="1200" dirty="0" err="1" smtClean="0">
              <a:solidFill>
                <a:schemeClr val="tx1"/>
              </a:solidFill>
            </a:rPr>
            <a:t>мәселерін зерттейтін</a:t>
          </a:r>
          <a:r>
            <a:rPr lang="ru-RU" sz="2400" kern="1200" dirty="0" smtClean="0">
              <a:solidFill>
                <a:schemeClr val="tx1"/>
              </a:solidFill>
            </a:rPr>
            <a:t> педагогика </a:t>
          </a:r>
          <a:r>
            <a:rPr lang="ru-RU" sz="2400" kern="1200" dirty="0" err="1" smtClean="0">
              <a:solidFill>
                <a:schemeClr val="tx1"/>
              </a:solidFill>
            </a:rPr>
            <a:t>саласы</a:t>
          </a:r>
          <a:r>
            <a:rPr lang="ru-RU" sz="2400" kern="1200" dirty="0" smtClean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76000" y="2899745"/>
        <a:ext cx="3836309" cy="1858716"/>
      </dsp:txXfrm>
    </dsp:sp>
    <dsp:sp modelId="{FB6448C7-642E-4098-9563-43C7E53714E2}">
      <dsp:nvSpPr>
        <dsp:cNvPr id="0" name=""/>
        <dsp:cNvSpPr/>
      </dsp:nvSpPr>
      <dsp:spPr>
        <a:xfrm>
          <a:off x="4493403" y="2799193"/>
          <a:ext cx="3902351" cy="205982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Логопедия-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тілінің кемісі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бар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балаларға білім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беру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тәрбиелеу мәселесін зерттейтін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педагогикасы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3955" y="2899745"/>
        <a:ext cx="3701247" cy="185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AAA8-6A89-427A-9846-7889424C140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A598-E62A-4DC4-90F9-C61D7BBD3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00C3-B692-4568-B2A2-96452D64D0A9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3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00C3-B692-4568-B2A2-96452D64D0A9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64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>
              <a:latin typeface="Arial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2293B-C7BC-4764-A5B0-6424134FA577}" type="slidenum">
              <a:rPr lang="en-GB" alt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 dirty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0100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педагогикасы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төрт бөлімнен тұрады: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8964488" cy="5410200"/>
          </a:xfr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1. </a:t>
            </a:r>
            <a:r>
              <a:rPr lang="ru-RU" dirty="0" err="1" smtClean="0"/>
              <a:t>Педагогиканың жалпы</a:t>
            </a:r>
            <a:r>
              <a:rPr lang="ru-RU" dirty="0" smtClean="0"/>
              <a:t> </a:t>
            </a:r>
            <a:r>
              <a:rPr lang="ru-RU" dirty="0" err="1" smtClean="0"/>
              <a:t>негіздері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Тәрбие теориясы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  Дидактика.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Мектептану</a:t>
            </a:r>
            <a:r>
              <a:rPr lang="ru-RU" dirty="0" smtClean="0"/>
              <a:t> </a:t>
            </a:r>
            <a:r>
              <a:rPr lang="ru-RU" dirty="0" err="1" smtClean="0"/>
              <a:t>(басқару теориясы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372200" y="1700808"/>
            <a:ext cx="648072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372200" y="2708920"/>
            <a:ext cx="720080" cy="100811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72200" y="3861048"/>
            <a:ext cx="720080" cy="72008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908720"/>
            <a:ext cx="7772400" cy="4572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ru-RU" dirty="0" smtClean="0"/>
              <a:t>Педагогика </a:t>
            </a:r>
            <a:r>
              <a:rPr lang="ru-RU" dirty="0" err="1" smtClean="0"/>
              <a:t>тарихы</a:t>
            </a:r>
            <a:r>
              <a:rPr lang="ru-RU" dirty="0" smtClean="0"/>
              <a:t> – </a:t>
            </a:r>
            <a:r>
              <a:rPr lang="ru-RU" dirty="0" err="1" smtClean="0"/>
              <a:t>педагогика</a:t>
            </a:r>
            <a:r>
              <a:rPr lang="ru-RU" dirty="0" smtClean="0"/>
              <a:t> </a:t>
            </a:r>
            <a:r>
              <a:rPr lang="ru-RU" dirty="0" err="1" smtClean="0"/>
              <a:t>ғылымының жеке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саласы</a:t>
            </a:r>
            <a:r>
              <a:rPr lang="ru-RU" dirty="0" smtClean="0"/>
              <a:t>. Педагогика </a:t>
            </a:r>
            <a:r>
              <a:rPr lang="ru-RU" dirty="0" err="1" smtClean="0"/>
              <a:t>тарихы</a:t>
            </a:r>
            <a:r>
              <a:rPr lang="ru-RU" dirty="0" smtClean="0"/>
              <a:t> </a:t>
            </a:r>
            <a:r>
              <a:rPr lang="ru-RU" dirty="0" err="1" smtClean="0"/>
              <a:t>тәрбиенің шығуы </a:t>
            </a:r>
            <a:r>
              <a:rPr lang="ru-RU" dirty="0" smtClean="0"/>
              <a:t>мен </a:t>
            </a:r>
            <a:r>
              <a:rPr lang="ru-RU" dirty="0" err="1" smtClean="0"/>
              <a:t>дамуының тарихын</a:t>
            </a:r>
            <a:r>
              <a:rPr lang="ru-RU" dirty="0" smtClean="0"/>
              <a:t>, </a:t>
            </a:r>
            <a:r>
              <a:rPr lang="ru-RU" dirty="0" err="1" smtClean="0"/>
              <a:t>қалыптасуын</a:t>
            </a:r>
            <a:r>
              <a:rPr lang="ru-RU" dirty="0" smtClean="0"/>
              <a:t>  </a:t>
            </a:r>
            <a:r>
              <a:rPr lang="ru-RU" dirty="0" err="1" smtClean="0"/>
              <a:t>зерттейді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8003232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/>
              <a:t>Дефектология - педагогика </a:t>
            </a:r>
            <a:r>
              <a:rPr lang="ru-RU" dirty="0" err="1" smtClean="0"/>
              <a:t>ғылымынының арнаулы</a:t>
            </a:r>
            <a:r>
              <a:rPr lang="ru-RU" dirty="0" smtClean="0"/>
              <a:t> </a:t>
            </a:r>
            <a:r>
              <a:rPr lang="ru-RU" dirty="0" err="1" smtClean="0"/>
              <a:t>саласы</a:t>
            </a:r>
            <a:r>
              <a:rPr lang="ru-RU" dirty="0" smtClean="0"/>
              <a:t>. Дефектология </a:t>
            </a:r>
            <a:r>
              <a:rPr lang="ru-RU" dirty="0" err="1" smtClean="0"/>
              <a:t>көру</a:t>
            </a:r>
            <a:r>
              <a:rPr lang="ru-RU" dirty="0" smtClean="0"/>
              <a:t>, </a:t>
            </a:r>
            <a:r>
              <a:rPr lang="ru-RU" dirty="0" err="1" smtClean="0"/>
              <a:t>есту</a:t>
            </a:r>
            <a:r>
              <a:rPr lang="ru-RU" dirty="0" smtClean="0"/>
              <a:t>, </a:t>
            </a:r>
            <a:r>
              <a:rPr lang="ru-RU" dirty="0" err="1" smtClean="0"/>
              <a:t>сөйлеу мүшелерінде және ақыл ойында</a:t>
            </a:r>
            <a:r>
              <a:rPr lang="ru-RU" dirty="0" smtClean="0"/>
              <a:t> </a:t>
            </a:r>
            <a:r>
              <a:rPr lang="ru-RU" dirty="0" err="1" smtClean="0"/>
              <a:t>табиғи кемістігі</a:t>
            </a:r>
            <a:r>
              <a:rPr lang="ru-RU" dirty="0" smtClean="0"/>
              <a:t> бар </a:t>
            </a:r>
            <a:r>
              <a:rPr lang="ru-RU" dirty="0" err="1" smtClean="0"/>
              <a:t>балаларды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, </a:t>
            </a:r>
            <a:r>
              <a:rPr lang="ru-RU" dirty="0" err="1" smtClean="0"/>
              <a:t>тәрбиелеу мәселелерін зерттеп</a:t>
            </a:r>
            <a:r>
              <a:rPr lang="ru-RU" dirty="0" smtClean="0"/>
              <a:t>, </a:t>
            </a:r>
            <a:r>
              <a:rPr lang="ru-RU" dirty="0" err="1" smtClean="0"/>
              <a:t>жетілдіреді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Дефектология  </a:t>
            </a:r>
            <a:r>
              <a:rPr lang="ru-RU" dirty="0" err="1" smtClean="0">
                <a:solidFill>
                  <a:srgbClr val="FF0000"/>
                </a:solidFill>
              </a:rPr>
              <a:t>төрт салаға бөлінеді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51520" y="1447800"/>
          <a:ext cx="843528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Тәрбие теориясы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Аман\Рабочий стол\ШЫҢҒЫС\s12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39391" y="748145"/>
            <a:ext cx="5187876" cy="238298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 білім беру мен оқытудың теориялық және әдістемелік негіздерін зерттейтін педагогика ғылымының саласы. «Дидактика» -бұл ежелгі грек сөзі,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didaktios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нұсқаушы,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didasko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үйренуші деген ұғымды білдіреді. Мектеп – Мактаб (парсы) тілінен енген.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080655" y="1052945"/>
            <a:ext cx="2067791" cy="1704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080655" y="3456710"/>
            <a:ext cx="2067791" cy="1704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39391" y="3311236"/>
            <a:ext cx="5187876" cy="2382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Дидактиканың нысаны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оқыту үдерісі.</a:t>
            </a:r>
          </a:p>
          <a:p>
            <a:pPr marL="0" indent="0" algn="just">
              <a:buFont typeface="Arial"/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Дидактиканың пәні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оқыту үдерісінің заңдылықтарын ашу, ұстаз – оқушылар, оқушылар – басқа оқушылар, оқушы – оқу материалы жүйелерінің қарым – қатынасын зерттеу.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9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53791" y="720437"/>
            <a:ext cx="4273476" cy="50707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 терминін алғаш ғылымға енгізген неміс педагогы Вольфанг Ратке (Ратхия) (1571-1635), өзінің «Краткий отчет дидактики, или исскуство обучение Ратихия» – деп аталатын еңбегінде қолданған.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53" y="870070"/>
            <a:ext cx="2729247" cy="49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9" y="665019"/>
            <a:ext cx="3628660" cy="51261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 педагогы Я.А.Коменский 1657 жылы «ҰЛЫ ДИДАКТИКА» атты еңбегін жарыққа шығарды.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82391" y="124691"/>
            <a:ext cx="4260272" cy="64146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665019"/>
            <a:ext cx="3365357" cy="55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9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2" y="297874"/>
            <a:ext cx="7514035" cy="1752599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/>
              <a:t>Оқыту процесінің өзіне тән қызметтері бар. Олар оқытудың білім беру, тәрбиелік, дамыту деп аталады.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білім беру қызметі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бұл адам баласын білім байлығымен қаруландыру, оны өз бетімен білім алуға іскерлік пен дағдыны игеруге даярлау.</a:t>
            </a:r>
          </a:p>
          <a:p>
            <a:pPr marL="457200" indent="-457200" algn="just">
              <a:buAutoNum type="arabicPeriod"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тәрбиелік қызметі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ғылыми теориялармен ережелердің оқушылардың дүниетанымы мен сеніміне айналуын сипаттайды, моральдық нормаларды игеруін қамтамасыз етуге әсер етеді.</a:t>
            </a:r>
          </a:p>
          <a:p>
            <a:pPr marL="457200" indent="-457200" algn="just">
              <a:buAutoNum type="arabicPeriod"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дамыту функциясы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мұнда оқушылардың таными іс-әрекетін, ой-өрісін және өз бетімен жаңа білімді іздеп табуға және оны игеруге үйрету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6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80855" y="387928"/>
            <a:ext cx="5946413" cy="586047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 – мұғалім мен оқушылардың белгіленген мақсатқа жетуге бағытталған, реттелген,бірлескен іс-әрекеті, оқушылардың танымдық іс-әрекетін арнайы ұйымдастыру.</a:t>
            </a:r>
          </a:p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 процесі – мұғалім мен оқушының бірлескен іс-әрекеті</a:t>
            </a:r>
          </a:p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 процесінің белгілері:</a:t>
            </a:r>
          </a:p>
          <a:p>
            <a:pPr marL="457200" indent="-457200" algn="just">
              <a:buAutoNum type="arabicParenR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 жақтылығы;</a:t>
            </a:r>
          </a:p>
          <a:p>
            <a:pPr marL="457200" indent="-457200" algn="just">
              <a:buAutoNum type="arabicParenR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 мен мұғалімнің бірлескен іс-әрекеті</a:t>
            </a:r>
          </a:p>
          <a:p>
            <a:pPr marL="457200" indent="-457200" algn="just">
              <a:buAutoNum type="arabicParenR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 басқаруы</a:t>
            </a:r>
          </a:p>
          <a:p>
            <a:pPr marL="457200" indent="-457200" algn="just">
              <a:buAutoNum type="arabicParenR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 ұйымдастырылуы</a:t>
            </a:r>
          </a:p>
          <a:p>
            <a:pPr marL="457200" indent="-457200" algn="just">
              <a:buAutoNum type="arabicParenR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 және тұтастығы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433945" y="1136073"/>
            <a:ext cx="1049482" cy="1219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433945" y="3463636"/>
            <a:ext cx="1049482" cy="1219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0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65981" y="2673928"/>
            <a:ext cx="2748395" cy="33666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52529" y="-48491"/>
            <a:ext cx="1818410" cy="20920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оқыту керек?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09253" y="1153393"/>
            <a:ext cx="1821007" cy="24106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үшін оқыту керек?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5697" y="3948542"/>
            <a:ext cx="1873612" cy="235527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Қайда оқыту керек?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12014" y="-159327"/>
            <a:ext cx="1818410" cy="20920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Нені оқыту керек?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" y="1316182"/>
            <a:ext cx="1818410" cy="20920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Кімдерді оқыту керек?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6260" y="3948542"/>
            <a:ext cx="1979475" cy="20920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қалай жүргізіледі, оның заңдылықтары қандай?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pPr algn="ctr"/>
            <a:r>
              <a:rPr lang="kk-KZ" sz="3200" dirty="0">
                <a:solidFill>
                  <a:srgbClr val="FF0000"/>
                </a:solidFill>
                <a:effectLst/>
              </a:rPr>
              <a:t>мұғалімнің қабілет </a:t>
            </a:r>
            <a:r>
              <a:rPr lang="kk-KZ" sz="3200" dirty="0" smtClean="0">
                <a:solidFill>
                  <a:srgbClr val="FF0000"/>
                </a:solidFill>
                <a:effectLst/>
              </a:rPr>
              <a:t>түрлері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848872" cy="4410824"/>
          </a:xfrm>
        </p:spPr>
        <p:txBody>
          <a:bodyPr>
            <a:normAutofit fontScale="25000" lnSpcReduction="20000"/>
          </a:bodyPr>
          <a:lstStyle/>
          <a:p>
            <a:r>
              <a:rPr lang="kk-KZ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Дидактикалық қабілет </a:t>
            </a:r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- мұғалімнің оқушыға оқу материалын жеткізу- қабілеті, оқушының білім дәрежесін, іскерлігін, дағдысын дұрыс анықтай білу, өз пәніне қызығушылығын арттыру, таным белсенділігі мен ойын дамыту.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kk-KZ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Академиялық қабілет </a:t>
            </a:r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- мұғалім қабілетінің пән саласына (математика, физика, химия, биология, тарих, т.б.) сәйкестігі, өз пәнін ғылым дамуына сай біліп, өз бетімен қарапайым зерттеу жұмыстарын жүргізуі.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kk-KZ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Перцептивті қабілет </a:t>
            </a:r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– оқушының ішкі дүниесін, сабақ үстіндегі психикалық жағдайын тани білу.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kk-KZ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Сөйлеу (экспрессивті) қабілеті </a:t>
            </a:r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– тіл арқылы өз ойын, ішкі сезімін нақты, түсінікті етіп жеткізе білуі.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kk-KZ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Ұйымдастырушылық қабілеті </a:t>
            </a:r>
            <a:r>
              <a:rPr lang="kk-KZ" sz="6200" dirty="0">
                <a:latin typeface="Times New Roman" pitchFamily="18" charset="0"/>
                <a:cs typeface="Times New Roman" pitchFamily="18" charset="0"/>
              </a:rPr>
              <a:t>– сабақты тыңдауға, білімді қабылдауға оқушыларды әзірлей білуі, ұжымды дұрыс басқарып ұйымдастыра  білуі, оқу-тәрбие процесін дұрыс ұштастыру, оқушыларға бағыт беріп рухтандыру ісіне басшылық беру, ата-аналармен жқмыс істей білу, сынып ұжымын оқушыларға педагогикалық ықпалды құралға айналдыруы, мұғалімнің өз жұмысын ұйымдастыру білуі.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6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Коммуникативті</a:t>
            </a:r>
            <a:r>
              <a:rPr lang="ru-RU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қабілет</a:t>
            </a:r>
            <a:r>
              <a:rPr lang="ru-RU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оқушылармен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әдептілікті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6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Конструктивті</a:t>
            </a:r>
            <a:r>
              <a:rPr lang="ru-RU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қабілет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шешудің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іздестіру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жұмысының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әдістерінің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мазмұның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ісіне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саналылық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жауапкершіліукпен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тапқырлық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таныту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6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Қолданбалы</a:t>
            </a:r>
            <a:r>
              <a:rPr lang="ru-RU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қабілет</a:t>
            </a:r>
            <a:r>
              <a:rPr lang="ru-RU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мамандығына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қатынасы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спорт,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көркемөнер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бейнелеу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өнері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туындаларын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білетіндігімен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қызықтырып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қатыстырып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ісіне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үлесін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қосуы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514035" cy="1752599"/>
          </a:xfrm>
        </p:spPr>
        <p:txBody>
          <a:bodyPr>
            <a:noAutofit/>
          </a:bodyPr>
          <a:lstStyle/>
          <a:p>
            <a:pPr algn="ctr"/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Дидактиканың міндеті – білім мазмұнын , оқыту әдістерін және оқытуды ұйымдастыруды ғылыми тұрғыдан негіздеу.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2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65188" y="568037"/>
            <a:ext cx="3926357" cy="54829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заңдылықтары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принциптері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берудің мазмұны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әдістері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тәсілдері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формалары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Білім, іскерлік, дағды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 нәтижелері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716971"/>
            <a:ext cx="3816424" cy="533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Дидактиканың негізгі категориялары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8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7073" y="415637"/>
            <a:ext cx="6878782" cy="2313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ғылымының «Дидактика» саласындағы белгілі қазақ педагог – ңалымдар мен ағартушылар: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616036" y="2951018"/>
            <a:ext cx="2130137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10791" y="4516582"/>
            <a:ext cx="2753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М.Жұмабаев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А.Байтұрсынұлы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М.Дулатов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Ж.Аймауытов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Ш.Әлжанов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0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67691" y="374073"/>
            <a:ext cx="6629400" cy="21474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 деңгейде дидактиканың дамуына үлес қосқан ғалымдар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2703017"/>
            <a:ext cx="63488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И.Г Пестолоции    И.Гербарт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А.Дистерверг   К.Д.Ушинский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      Д.Дьюи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Г.Кершентейнер   В.Лай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П.Ф Каптуров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С.Т.Шацский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П.П.Блонский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0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548680"/>
            <a:ext cx="4475615" cy="5832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 теориясының негізін қалаушылар: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4852555" y="678868"/>
            <a:ext cx="1059872" cy="96981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831773" y="-124687"/>
            <a:ext cx="1080653" cy="102523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4852554" y="1814892"/>
            <a:ext cx="1059872" cy="96981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862945" y="2784718"/>
            <a:ext cx="1059872" cy="96981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852555" y="3643726"/>
            <a:ext cx="1059872" cy="96981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873336" y="4571985"/>
            <a:ext cx="1059872" cy="96981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852555" y="5541817"/>
            <a:ext cx="1059872" cy="96981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09854" y="217202"/>
            <a:ext cx="2333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Я.А.Коменский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2144" y="932944"/>
            <a:ext cx="2424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И.Т.Пестолоции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2144" y="2068968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Ф.Дистервек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2143" y="3038794"/>
            <a:ext cx="170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Ж.Ж.Руссо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3397" y="3897803"/>
            <a:ext cx="225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3208" y="4802994"/>
            <a:ext cx="253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817" y="5805338"/>
            <a:ext cx="236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А.С.Макаренко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0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11560" y="1122218"/>
            <a:ext cx="7794686" cy="462741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«ҰЛЫ ДИДАКТИКА»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кітабында оқыту мақсаты, әдістері, принциптері, сынып-сабақ жүйесі туралы жазылды. Ол басты мақсат – адамшылық, оған жету жолы -  білім беру және оқыту деп санады. «Көп емес өмірге керекті білімдерді»  беруге шақырып, оны түсіндіру үшін жаттығу, тәжірибелік әдістерді қолдануды ұсынды. Оқушыны жақсы сезімге бөлейтін әдістердің пайдалылығын дәлелдеді.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Я.А.Коменский саналылық және белсенділік, көрнекілік, жүйелілік және сабақтастық, жаттығу және түсініктілік принциптерін ұсынды.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6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pPr marL="0" indent="0" algn="ctr">
              <a:buNone/>
            </a:pP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ЖАҢАРТЫЛҒАН БІЛІМ БЕРУ МАЗМҰНЫ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500174"/>
            <a:ext cx="8435280" cy="5143536"/>
          </a:xfrm>
        </p:spPr>
        <p:txBody>
          <a:bodyPr/>
          <a:lstStyle/>
          <a:p>
            <a:pPr algn="just">
              <a:buNone/>
            </a:pPr>
            <a:r>
              <a:rPr lang="kk-KZ" sz="2000" dirty="0" smtClean="0">
                <a:solidFill>
                  <a:srgbClr val="003366"/>
                </a:solidFill>
              </a:rPr>
              <a:t>		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Қазақстан Республикасы Білім және ғылым министрінің 2008 жылғы 18 наурыздағы “Білім алушылардың үлгеріміне ағымдық бақылау, аралық және қорытынды аттестаттау өткізудің үлгілік қағидаларын бекіту туралы” №125 бұйрығына өзгеріс енгізу</a:t>
            </a:r>
          </a:p>
          <a:p>
            <a:pPr algn="just">
              <a:buNone/>
            </a:pPr>
            <a:endParaRPr lang="kk-KZ" sz="20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Қазақстан Республикасы Білім және ғылым министрінің </a:t>
            </a:r>
            <a:r>
              <a:rPr lang="kk-KZ" sz="2000" b="1" u="sng" dirty="0" smtClean="0">
                <a:latin typeface="Times New Roman" pitchFamily="18" charset="0"/>
                <a:cs typeface="Times New Roman" pitchFamily="18" charset="0"/>
              </a:rPr>
              <a:t>2017 жылғы 6 маусымдағы №265 бұйрығы</a:t>
            </a:r>
          </a:p>
          <a:p>
            <a:pPr algn="just">
              <a:buNone/>
            </a:pPr>
            <a:endParaRPr lang="kk-KZ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“Бастауыш, негізгі орта, жалпы орта білімнің білім беретін оқу бағдарламаларын іске асыратын білім беру ұйымдарындағы білім алушылардың үлгеріміне ағымдық бақылаудың, оларды аралық және қорытынды аттестаттау жүргізудің үлгі қағидалары”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0CAA-CD84-4755-AB61-E9816103CB34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78098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ЖАҢАРТЫЛҒАН БІЛІМ БЕРУ МАЗМҰНЫ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9115"/>
            <a:ext cx="8064896" cy="50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00174"/>
            <a:ext cx="8229600" cy="5143536"/>
          </a:xfrm>
        </p:spPr>
        <p:txBody>
          <a:bodyPr/>
          <a:lstStyle/>
          <a:p>
            <a:pPr marL="0" lvl="3" indent="0" algn="just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r>
              <a:rPr lang="kk-KZ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оқушы мен мұғалім арасындағы кері байланысты қамтамасыз ететін және оқу үдерісін дер кезінде түзетуге мүмкіндік беретін бағалаудың түрі болып табылады. </a:t>
            </a:r>
            <a:endParaRPr lang="ru-RU" altLang="en-US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indent="0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endParaRPr lang="ru-RU" altLang="en-US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indent="0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r>
              <a:rPr lang="ru-RU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ҚБ ерекшеліктері:</a:t>
            </a:r>
          </a:p>
          <a:p>
            <a:pPr marL="0" lvl="4" indent="0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endParaRPr lang="ru-RU" altLang="en-US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indent="-342900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бағалауда баға, балл қойылмайды;</a:t>
            </a:r>
          </a:p>
          <a:p>
            <a:pPr marL="0" lvl="4" indent="-342900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kk-KZ" altLang="en-US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ҚБ тоқсандық бағаға әсер етпейді;</a:t>
            </a:r>
          </a:p>
          <a:p>
            <a:pPr marL="0" lvl="4" indent="-342900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оқушылардың оқу мақсаттарына жеткендігі бағалау критерийлеріне сәйкес жүзеге асады;</a:t>
            </a:r>
          </a:p>
          <a:p>
            <a:pPr marL="0" lvl="4" indent="-342900" fontAlgn="auto"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altLang="en-US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altLang="en-US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en-US" b="1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altLang="en-US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лгерілеуі</a:t>
            </a:r>
            <a:r>
              <a:rPr lang="ru-RU" altLang="en-US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туралы кері байланыс беріледі.</a:t>
            </a:r>
          </a:p>
          <a:p>
            <a:pPr algn="ctr"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428736"/>
            <a:ext cx="8280920" cy="4808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lvl="0" indent="0" algn="just">
              <a:buNone/>
            </a:pP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Модерация</a:t>
            </a:r>
            <a:r>
              <a:rPr lang="kk-KZ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бағалаудың </a:t>
            </a:r>
            <a:r>
              <a:rPr lang="kk-KZ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анықтығы мен дәлдігін қамтамасыз ету үшін қойылған балдарды стандарттау мақсатында тоқсандық жиынтық бағалау бойынша білім алушылардың жұмыстарын талқылап қарастыратын </a:t>
            </a:r>
            <a:r>
              <a:rPr lang="kk-KZ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үдеріс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Әрбір мұғалім үшін модерацияға қатысу тиімді болып келеді.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Мүмкіндіктері: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балл қою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кестесі ескерілмегендіктен дұрыс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жауап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қабылданбаған, балл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қою кестесінде қате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жіберілген, жалпы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балл дұрыс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есептелмеген,және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жағдайларды анықтау;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әріптестердің бағалауды қалай жүргізгенін көру;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бағалаудағы өз тәжірибесімен бөлісу;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жиынтық бағалаудың дұрыс өтуін, білім алушылардың барлық жауаптарының есептелуін, мұғалімдер арасында бағалаудың айырмашылықтарын талқылау және түсіну;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балл қою кестесіне өзгертулер мен толықтырулардың енгізілуі және білім алушылардың алған балдарын қайта қарау туралы шешімдер қабылдау.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78794"/>
            <a:ext cx="2263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МОДЕРАЦИЯ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94096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Педагогика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ұғымдары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980728"/>
            <a:ext cx="2880320" cy="27363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Т</a:t>
            </a:r>
            <a:r>
              <a:rPr lang="kk-KZ" sz="3600" dirty="0" smtClean="0">
                <a:solidFill>
                  <a:schemeClr val="tx1"/>
                </a:solidFill>
              </a:rPr>
              <a:t>әрбие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2276872"/>
            <a:ext cx="3096344" cy="29523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Білім беру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6012160" y="3789040"/>
            <a:ext cx="2915816" cy="27363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Оқыту </a:t>
            </a:r>
            <a:endParaRPr lang="ru-RU" sz="3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112474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41168" y="1129606"/>
            <a:ext cx="30832" cy="859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2120" y="1124744"/>
            <a:ext cx="115212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798022"/>
            <a:ext cx="2952328" cy="4746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жиынтық бағалау жұмыстарын балл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қою кестесіне сәйкес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бағалайды;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 қарындашпен қойылады;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жиынтық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жұмыстары іріктелініп алынады (максималды, минималды балдары бар, бағалауда қиындық туғызған жұмыс);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іріктелген жиынтық жұмыс үлгілерінде білім алушылардың жеке мәліметтері шифрленеді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872" y="1798021"/>
            <a:ext cx="2736304" cy="47465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қорытындысын ұжымда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талқылайды және балл қою кестесіне сәйкес қойылғанына көз жеткізеді;</a:t>
            </a:r>
          </a:p>
          <a:p>
            <a:pPr marL="285750" indent="-285750">
              <a:spcAft>
                <a:spcPts val="60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 жағдайда нәтижелерге немесе балл қою кестесіне өзгерістер енгізеді;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отырыс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хаттамасына қол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5757" y="1798022"/>
            <a:ext cx="2660739" cy="4746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алушылардың жұмыстарын қайта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қарайды, балдарды жоғарылатуы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 төмендетуі мүмкін;</a:t>
            </a:r>
          </a:p>
          <a:p>
            <a:pPr marL="285750" indent="-285750">
              <a:spcAft>
                <a:spcPts val="60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нақты балл бағалау нәтижелерін тіркейтін электрондық журналға қойылады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8513" y="1052736"/>
            <a:ext cx="2589311" cy="502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Модерацияға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дейін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1052736"/>
            <a:ext cx="2376264" cy="502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Модерация кезінде</a:t>
            </a:r>
            <a:r>
              <a:rPr lang="kk-KZ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90447" y="1071546"/>
            <a:ext cx="2653553" cy="502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Модерациядан кейін: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423072" y="1542803"/>
            <a:ext cx="484632" cy="24236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663432" y="1575214"/>
            <a:ext cx="484632" cy="24236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327728" y="1555653"/>
            <a:ext cx="484632" cy="24236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0648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МОДЕРАЦИЯЛАУ ҮДЕРІСІН ҰЙЫМДАСТЫРУ КЕЗІНДЕГІ МҰҒАЛІМНІҢ ӘРЕКЕТІ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648" y="6519624"/>
            <a:ext cx="1981200" cy="365760"/>
          </a:xfrm>
        </p:spPr>
        <p:txBody>
          <a:bodyPr/>
          <a:lstStyle/>
          <a:p>
            <a:fld id="{C8610CAA-CD84-4755-AB61-E9816103CB34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6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6532959" cy="77787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endParaRPr lang="en-GB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00100" y="1428736"/>
            <a:ext cx="7715304" cy="5024453"/>
          </a:xfrm>
        </p:spPr>
        <p:txBody>
          <a:bodyPr rtlCol="0">
            <a:normAutofit/>
          </a:bodyPr>
          <a:lstStyle/>
          <a:p>
            <a:pPr marL="91440" indent="-91440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kk-KZ" altLang="en-US" sz="2800" b="1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kk-KZ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Ұзақ мерзімді жоспар </a:t>
            </a:r>
            <a:endParaRPr lang="en-GB" altLang="en-US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Орта мерзімді жоспар</a:t>
            </a:r>
            <a:endParaRPr lang="en-GB" altLang="en-US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Қысқа мерзімді жоспар үлгісі</a:t>
            </a:r>
          </a:p>
          <a:p>
            <a:pPr marL="91440" indent="-91440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ru-RU" altLang="en-US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kk-KZ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5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pPr algn="ctr">
              <a:buNone/>
            </a:pPr>
            <a:r>
              <a:rPr lang="kk-KZ" sz="2000" dirty="0" smtClean="0">
                <a:solidFill>
                  <a:srgbClr val="003366"/>
                </a:solidFill>
              </a:rPr>
              <a:t>	</a:t>
            </a:r>
            <a:r>
              <a:rPr lang="kk-KZ" sz="2000" b="1" dirty="0" smtClean="0">
                <a:solidFill>
                  <a:srgbClr val="FF0000"/>
                </a:solidFill>
              </a:rPr>
              <a:t>Физика</a:t>
            </a:r>
          </a:p>
          <a:p>
            <a:pPr algn="ctr">
              <a:buNone/>
            </a:pPr>
            <a:endParaRPr lang="kk-KZ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kk-KZ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kk-KZ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85926"/>
          <a:ext cx="8286807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Бөлім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Бөлімше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Оқу мақсаты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 – табиғат туралы ғылым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98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Физика </a:t>
                      </a:r>
                      <a:r>
                        <a:rPr lang="kk-KZ" sz="2000" dirty="0" smtClean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таби</a:t>
                      </a:r>
                      <a:r>
                        <a:rPr lang="kk-KZ" sz="2000" dirty="0">
                          <a:latin typeface="Times New Roman"/>
                          <a:ea typeface="Times New Roman"/>
                        </a:rPr>
                        <a:t>ғат туралы ғылым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/>
                          <a:ea typeface="Calibri"/>
                          <a:cs typeface="Times New Roman"/>
                        </a:rPr>
                        <a:t>7.1.1.1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kk-KZ" sz="2000" dirty="0" smtClean="0">
                          <a:latin typeface="Times New Roman"/>
                          <a:ea typeface="Calibri"/>
                          <a:cs typeface="Times New Roman"/>
                        </a:rPr>
                        <a:t>физикалық </a:t>
                      </a:r>
                      <a:r>
                        <a:rPr lang="kk-KZ" sz="2000" dirty="0">
                          <a:latin typeface="Times New Roman"/>
                          <a:ea typeface="Calibri"/>
                          <a:cs typeface="Times New Roman"/>
                        </a:rPr>
                        <a:t>құбылыстарға мысалдар келтіру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985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</a:rPr>
                        <a:t>Табиғатты зерттеудің ғылыми әдістері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/>
                          <a:ea typeface="Calibri"/>
                          <a:cs typeface="Times New Roman"/>
                        </a:rPr>
                        <a:t>7.1.1.2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kk-KZ" sz="2000" dirty="0" smtClean="0">
                          <a:latin typeface="Times New Roman"/>
                          <a:ea typeface="Calibri"/>
                          <a:cs typeface="Times New Roman"/>
                        </a:rPr>
                        <a:t>табиғатты </a:t>
                      </a:r>
                      <a:r>
                        <a:rPr lang="kk-KZ" sz="2000" dirty="0">
                          <a:latin typeface="Times New Roman"/>
                          <a:ea typeface="Calibri"/>
                          <a:cs typeface="Times New Roman"/>
                        </a:rPr>
                        <a:t>зерттеудің ғылыми әдістерін ажырату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0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 МЕРЗІМДІ ЖОСПАР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285860"/>
            <a:ext cx="8229600" cy="5357850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Орта мерзімді жоспар мұғалімге нұсқау ретінде беріледі.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Орта мерзімді жоспарда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осыған дейін меңгерілген білім, осы бөлімнің тілдік мақсаттары, бөлімге қысқаша щолу жасалады.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Сонымен қатар оқу мақсаттары көрсетіліп, нақты сабақты қалай өтуге болатынына түсініктеме беріліп, пайдалануға ұсынылған ресурстардың сілтемелері берілген.</a:t>
            </a:r>
          </a:p>
          <a:p>
            <a:pPr marL="457200" indent="-457200" algn="just">
              <a:buFontTx/>
              <a:buAutoNum type="arabicPeriod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Ұзақ мерзімді жоспарда шартты белгілер туралы түсініктемелер қамтылған.</a:t>
            </a:r>
          </a:p>
          <a:p>
            <a:pPr marL="457200" indent="-457200" algn="ctr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79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 МЕРЗІМДІ ЖОСПАР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00034" y="928670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None/>
            </a:pPr>
            <a:r>
              <a:rPr lang="kk-KZ" sz="2000" b="1" dirty="0" smtClean="0"/>
              <a:t>		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Ұзақ мерзімді жоспарда шартты белгілер туралы түсініктемелер қамтылған.</a:t>
            </a:r>
          </a:p>
          <a:p>
            <a:pPr marL="457200" indent="-457200" algn="ctr">
              <a:buNone/>
            </a:pP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Ұ = ұжымдық (сыныппен) жұмыс;     	Т = топтық жұмыс;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Ө = өздік жұмыс; 		             	Ж = жұптық жұмыс;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 = мұғалімнің көрсетуімен; 		Ү = үй тапсырмасы.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 – бүкілсыныптық жұмыс 		Т – топтық жұмыс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 – жұптық жұмыс 			Д - дербес жұмыс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 – оқушы эксперименті 		М - мұғалімнің түсіндірмесі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КН – күтілетін нәтиже 			З - зерттеу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 - қалыптастырушы бағалаудың мүмкіндіктері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БЫМ – бастапқы ынталандырушы материал </a:t>
            </a:r>
          </a:p>
          <a:p>
            <a:pPr algn="ctr">
              <a:buNone/>
            </a:pPr>
            <a:r>
              <a:rPr lang="kk-K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тілі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ТЖ – топтық жұмыс			ЖЖ – жұптық жұмыс;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– сыныппен жұмыс			Ж – жеке жұмыс;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ҚБ – қалыптастырушы бағалау		ЖК – жетістік критерийлері.</a:t>
            </a:r>
          </a:p>
          <a:p>
            <a:pPr algn="ctr">
              <a:buNone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ҚЫСҚА МЕРЗІМДІ ЖОСПАР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00034" y="1571612"/>
            <a:ext cx="8429684" cy="42862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NewRomanKZBold"/>
                <a:cs typeface="Times New Roman" pitchFamily="18" charset="0"/>
              </a:rPr>
              <a:t>Бағалау критерийі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NewRomanKZ"/>
                <a:cs typeface="Times New Roman" pitchFamily="18" charset="0"/>
              </a:rPr>
              <a:t>– білім алушының оқу жетістіктерін бағалауға болатын белгі.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NewRomanKZBold"/>
                <a:cs typeface="Times New Roman" pitchFamily="18" charset="0"/>
              </a:rPr>
              <a:t>Дескриптор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NewRomanKZBold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NewRomanKZ"/>
                <a:cs typeface="Times New Roman" pitchFamily="18" charset="0"/>
              </a:rPr>
              <a:t>– тапсырмаларды орындау кезіндегі әрекетті көрсететін</a:t>
            </a:r>
            <a:r>
              <a:rPr lang="ru-RU" sz="2400" dirty="0" smtClean="0">
                <a:latin typeface="Times New Roman" pitchFamily="18" charset="0"/>
                <a:ea typeface="TimesNewRomanKZ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NewRomanKZ"/>
                <a:cs typeface="Times New Roman" pitchFamily="18" charset="0"/>
              </a:rPr>
              <a:t>сипаттама.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NewRomanKZBold"/>
                <a:cs typeface="Times New Roman" pitchFamily="18" charset="0"/>
              </a:rPr>
              <a:t>Кері байланыс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NewRomanKZ"/>
                <a:cs typeface="Times New Roman" pitchFamily="18" charset="0"/>
              </a:rPr>
              <a:t>– белгілі бір оқиға немесе әрекетке жауап беру, үн қату,</a:t>
            </a:r>
            <a:r>
              <a:rPr lang="ru-RU" sz="2400" dirty="0" smtClean="0">
                <a:latin typeface="Times New Roman" pitchFamily="18" charset="0"/>
                <a:ea typeface="TimesNewRomanKZ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NewRomanKZ"/>
                <a:cs typeface="Times New Roman" pitchFamily="18" charset="0"/>
              </a:rPr>
              <a:t>пікір білдіру.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NewRomanKZBold"/>
                <a:cs typeface="Times New Roman" pitchFamily="18" charset="0"/>
              </a:rPr>
              <a:t>Рефлексия</a:t>
            </a:r>
            <a:r>
              <a:rPr lang="ru-RU" sz="2400" b="1" dirty="0" smtClean="0">
                <a:latin typeface="Times New Roman" pitchFamily="18" charset="0"/>
                <a:ea typeface="TimesNewRomanKZBold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NewRomanKZ"/>
                <a:cs typeface="Times New Roman" pitchFamily="18" charset="0"/>
              </a:rPr>
              <a:t>– қайта ойлауға және өз әрекетінің нәтижелеріне талдау жасауға, өзін-өзі тануға бағытталған ойлау үдерісі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107"/>
          <p:cNvSpPr/>
          <p:nvPr/>
        </p:nvSpPr>
        <p:spPr>
          <a:xfrm>
            <a:off x="2988468" y="5788026"/>
            <a:ext cx="2991451" cy="7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2714612" y="0"/>
            <a:ext cx="364333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7440" y="600076"/>
            <a:ext cx="2230452" cy="239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439" y="952501"/>
            <a:ext cx="2230452" cy="239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мақсаттары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2205" y="1280612"/>
            <a:ext cx="2230452" cy="2993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 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7439" y="1711206"/>
            <a:ext cx="2230452" cy="239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80295" y="2410340"/>
            <a:ext cx="2230452" cy="239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 дарыту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0295" y="2757048"/>
            <a:ext cx="2230452" cy="239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Пәнаралық байланыс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86010" y="3094227"/>
            <a:ext cx="2230452" cy="239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қолдану дағдылары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642918"/>
            <a:ext cx="1912725" cy="1325599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altLang="ru-RU" sz="105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бағдарламасы</a:t>
            </a:r>
          </a:p>
          <a:p>
            <a:pPr algn="ctr"/>
            <a:r>
              <a:rPr lang="kk-KZ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(жаңартылған білім мазмұны</a:t>
            </a:r>
            <a:r>
              <a:rPr lang="kk-KZ" alt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kk-KZ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білім беретін пәндердің </a:t>
            </a:r>
            <a:r>
              <a:rPr lang="kk-KZ" altLang="ru-RU" sz="11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 оқу бағдарламалары</a:t>
            </a:r>
            <a:r>
              <a:rPr lang="kk-KZ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БҒМ министрінің </a:t>
            </a:r>
            <a:r>
              <a:rPr lang="kk-KZ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23.11.2016 № 668 бұйрығы);</a:t>
            </a:r>
            <a:endParaRPr lang="ru-RU" alt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05789" y="602965"/>
            <a:ext cx="787604" cy="65489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 мерзімді жоспар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6426" y="0"/>
            <a:ext cx="321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Мұғалімге нұсқаулық, көмекші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798595" y="455479"/>
            <a:ext cx="0" cy="1474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616462" y="719693"/>
            <a:ext cx="78528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366938" y="839310"/>
            <a:ext cx="1" cy="113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372692" y="1192537"/>
            <a:ext cx="1" cy="115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391179" y="621301"/>
            <a:ext cx="759840" cy="63655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мерзімді жоспар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4352205" y="1597527"/>
            <a:ext cx="7817" cy="124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4378173" y="4322741"/>
            <a:ext cx="1" cy="92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610747" y="2185155"/>
            <a:ext cx="1187848" cy="5651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30" idx="2"/>
          </p:cNvCxnSpPr>
          <p:nvPr/>
        </p:nvCxnSpPr>
        <p:spPr>
          <a:xfrm flipV="1">
            <a:off x="6798595" y="1257855"/>
            <a:ext cx="996" cy="94507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344687" y="2083277"/>
            <a:ext cx="2215653" cy="163147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«Білім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 үлгеріміне ағымдық бақылау, аралық және қорытынды аттестаттау өткізудің үлгілік қағидаларын бекіту туралы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 Білім және ғылым министрінің 2017 жылғы 6 маусымдағы № 265 бұйрығы.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Прямая со стрелкой 96"/>
          <p:cNvCxnSpPr>
            <a:stCxn id="12" idx="1"/>
            <a:endCxn id="95" idx="3"/>
          </p:cNvCxnSpPr>
          <p:nvPr/>
        </p:nvCxnSpPr>
        <p:spPr>
          <a:xfrm rot="10800000" flipV="1">
            <a:off x="2560341" y="1830823"/>
            <a:ext cx="827099" cy="10681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2928926" y="3714752"/>
            <a:ext cx="2428891" cy="9214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</a:p>
          <a:p>
            <a:r>
              <a:rPr lang="kk-KZ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 тапсырмасы: </a:t>
            </a:r>
            <a:r>
              <a:rPr lang="kk-KZ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мақсаттарының негізінде беріледі.</a:t>
            </a:r>
          </a:p>
          <a:p>
            <a:r>
              <a:rPr lang="kk-KZ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тапсырмасы: </a:t>
            </a:r>
            <a:r>
              <a:rPr lang="kk-KZ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сабақ басында, ортасында немесе аяғанда сұрай алады.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214678" y="4643446"/>
            <a:ext cx="1643074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ағалау критерийлері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357554" y="4929198"/>
            <a:ext cx="1510595" cy="2248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ескрипторлар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372205" y="3446696"/>
            <a:ext cx="2230452" cy="2293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барысы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>
            <a:off x="4359348" y="2666661"/>
            <a:ext cx="0" cy="10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4352205" y="1959016"/>
            <a:ext cx="7144" cy="115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>
            <a:off x="4361825" y="2323761"/>
            <a:ext cx="0" cy="10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>
            <a:off x="4363485" y="3013369"/>
            <a:ext cx="0" cy="10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>
            <a:off x="4367897" y="3350548"/>
            <a:ext cx="0" cy="10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4373970" y="3693129"/>
            <a:ext cx="0" cy="10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-214345" y="1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Нормативтік-құқықтық 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714612" y="0"/>
            <a:ext cx="371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Қысқа мерзімді жоспар құрылымы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4755" y="4020579"/>
            <a:ext cx="1776963" cy="86618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БҒМ министрінің 4.</a:t>
            </a:r>
            <a:r>
              <a:rPr lang="kk-KZ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.2017 №150 бұйрығымен </a:t>
            </a:r>
            <a:r>
              <a:rPr lang="ru-RU" alt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басылымдары</a:t>
            </a:r>
            <a:r>
              <a:rPr lang="ru-RU" alt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5262345" y="4024539"/>
            <a:ext cx="949090" cy="472391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</a:p>
          <a:p>
            <a:pPr algn="ctr"/>
            <a:r>
              <a:rPr lang="kk-KZ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72547" y="3925363"/>
            <a:ext cx="1057171" cy="58102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5214950"/>
            <a:ext cx="1700720" cy="462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k-KZ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071802" y="5715016"/>
            <a:ext cx="1409678" cy="142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6000768"/>
            <a:ext cx="830991" cy="306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Саралау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857620" y="6072206"/>
            <a:ext cx="857256" cy="28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86314" y="6000768"/>
            <a:ext cx="1393678" cy="3339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 ережесін сақтау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14678" y="6429396"/>
            <a:ext cx="2708188" cy="23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бойынша рефлексия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294272" y="4276783"/>
            <a:ext cx="132189" cy="2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221582" y="3692541"/>
            <a:ext cx="7025945" cy="795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6" idx="0"/>
          </p:cNvCxnSpPr>
          <p:nvPr/>
        </p:nvCxnSpPr>
        <p:spPr>
          <a:xfrm rot="16200000" flipH="1">
            <a:off x="8207918" y="3732148"/>
            <a:ext cx="232822" cy="1536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30" idx="3"/>
            <a:endCxn id="46" idx="1"/>
          </p:cNvCxnSpPr>
          <p:nvPr/>
        </p:nvCxnSpPr>
        <p:spPr>
          <a:xfrm>
            <a:off x="7193393" y="930410"/>
            <a:ext cx="197786" cy="916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17" idx="3"/>
          </p:cNvCxnSpPr>
          <p:nvPr/>
        </p:nvCxnSpPr>
        <p:spPr>
          <a:xfrm flipV="1">
            <a:off x="5602657" y="3542267"/>
            <a:ext cx="2149281" cy="19103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46" idx="2"/>
          </p:cNvCxnSpPr>
          <p:nvPr/>
        </p:nvCxnSpPr>
        <p:spPr>
          <a:xfrm flipV="1">
            <a:off x="7751938" y="1257855"/>
            <a:ext cx="19161" cy="227839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5892142" y="4075440"/>
            <a:ext cx="1725316" cy="13557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7615723" y="1280613"/>
            <a:ext cx="1735" cy="279482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65" idx="2"/>
            <a:endCxn id="66" idx="1"/>
          </p:cNvCxnSpPr>
          <p:nvPr/>
        </p:nvCxnSpPr>
        <p:spPr>
          <a:xfrm flipV="1">
            <a:off x="5973086" y="4215876"/>
            <a:ext cx="1899461" cy="4485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5000628" y="5072074"/>
            <a:ext cx="1143008" cy="8621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«Алма ағашы»</a:t>
            </a:r>
          </a:p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«Табыс сатысы»</a:t>
            </a:r>
          </a:p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«Таңдау»</a:t>
            </a:r>
          </a:p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Прямая со стрелкой 125"/>
          <p:cNvCxnSpPr>
            <a:stCxn id="121" idx="3"/>
          </p:cNvCxnSpPr>
          <p:nvPr/>
        </p:nvCxnSpPr>
        <p:spPr>
          <a:xfrm>
            <a:off x="4481480" y="5786454"/>
            <a:ext cx="44771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5" idx="1"/>
          </p:cNvCxnSpPr>
          <p:nvPr/>
        </p:nvCxnSpPr>
        <p:spPr>
          <a:xfrm flipH="1">
            <a:off x="2127007" y="719694"/>
            <a:ext cx="1260433" cy="2328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071670" y="428604"/>
            <a:ext cx="4726926" cy="268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952841" y="475996"/>
            <a:ext cx="162664" cy="678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endCxn id="53" idx="0"/>
          </p:cNvCxnSpPr>
          <p:nvPr/>
        </p:nvCxnSpPr>
        <p:spPr>
          <a:xfrm>
            <a:off x="1221582" y="3772111"/>
            <a:ext cx="1655" cy="2484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>
            <a:off x="5620503" y="1072117"/>
            <a:ext cx="78124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" idx="1"/>
          </p:cNvCxnSpPr>
          <p:nvPr/>
        </p:nvCxnSpPr>
        <p:spPr>
          <a:xfrm flipH="1">
            <a:off x="2109653" y="1072119"/>
            <a:ext cx="1277786" cy="2167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010" y="2045564"/>
            <a:ext cx="2230452" cy="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443038" y="985838"/>
            <a:ext cx="7239000" cy="458628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kk-KZ" altLang="ru-RU" sz="3200" dirty="0" smtClean="0">
                <a:solidFill>
                  <a:srgbClr val="FF0000"/>
                </a:solidFill>
              </a:rPr>
              <a:t>“Қалай оқу  керектігін үйретудің ” қозғауші  күші “метатану” болып табылады. Басқаша  айтқанда, оқу бар, бірақ  сонымен бірге оқуды  үйрету де  бар</a:t>
            </a:r>
            <a:endParaRPr lang="ru-RU" altLang="ru-R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0206" cy="3374678"/>
          </a:xfrm>
        </p:spPr>
        <p:txBody>
          <a:bodyPr>
            <a:normAutofit/>
          </a:bodyPr>
          <a:lstStyle/>
          <a:p>
            <a:r>
              <a:rPr lang="kk-KZ" altLang="ru-RU" dirty="0" smtClean="0"/>
              <a:t>“</a:t>
            </a:r>
            <a:r>
              <a:rPr lang="kk-KZ" altLang="ru-RU" dirty="0" smtClean="0">
                <a:solidFill>
                  <a:srgbClr val="FF0000"/>
                </a:solidFill>
              </a:rPr>
              <a:t>Метатануды</a:t>
            </a:r>
            <a:r>
              <a:rPr lang="kk-KZ" altLang="ru-RU" dirty="0" smtClean="0"/>
              <a:t>” </a:t>
            </a:r>
            <a:r>
              <a:rPr lang="kk-KZ" altLang="ru-RU" sz="3200" dirty="0" smtClean="0">
                <a:solidFill>
                  <a:schemeClr val="tx1"/>
                </a:solidFill>
              </a:rPr>
              <a:t>индивид қалай  ойлайтынын, оқитынын  қадағалау, бағалау , бақылау, қабылдау  қабілеті ретінде  сипаттайды.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2938" y="1643063"/>
            <a:ext cx="8001000" cy="5572125"/>
          </a:xfrm>
        </p:spPr>
        <p:txBody>
          <a:bodyPr>
            <a:normAutofit fontScale="90000"/>
          </a:bodyPr>
          <a:lstStyle/>
          <a:p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kk-KZ" altLang="ru-RU" sz="2800" smtClean="0">
                <a:solidFill>
                  <a:schemeClr val="tx1"/>
                </a:solidFill>
              </a:rPr>
              <a:t>Өздігінен реттелетін оқудың  үш елементі </a:t>
            </a:r>
            <a:r>
              <a:rPr lang="kk-KZ" altLang="ru-RU" sz="2800" smtClean="0">
                <a:solidFill>
                  <a:srgbClr val="00B0F0"/>
                </a:solidFill>
              </a:rPr>
              <a:t>аса  маңызды  болып табылады</a:t>
            </a:r>
            <a:r>
              <a:rPr lang="kk-KZ" altLang="ru-RU" sz="2800" smtClean="0"/>
              <a:t> (</a:t>
            </a:r>
            <a:r>
              <a:rPr lang="en-US" altLang="ru-RU" sz="2800" smtClean="0"/>
              <a:t>Perry et al, 2002</a:t>
            </a:r>
            <a:r>
              <a:rPr lang="kk-KZ" altLang="ru-RU" sz="2800" smtClean="0"/>
              <a:t>)</a:t>
            </a:r>
            <a:br>
              <a:rPr lang="kk-KZ" altLang="ru-RU" sz="2800" smtClean="0"/>
            </a:br>
            <a:r>
              <a:rPr lang="kk-KZ" altLang="ru-RU" sz="2800" smtClean="0"/>
              <a:t/>
            </a:r>
            <a:br>
              <a:rPr lang="kk-KZ" altLang="ru-RU" sz="2800" smtClean="0"/>
            </a:br>
            <a:r>
              <a:rPr lang="kk-KZ" altLang="ru-RU" sz="2800" smtClean="0"/>
              <a:t>- </a:t>
            </a:r>
            <a:r>
              <a:rPr lang="kk-KZ" altLang="ru-RU" sz="2800" smtClean="0">
                <a:solidFill>
                  <a:srgbClr val="FF0000"/>
                </a:solidFill>
              </a:rPr>
              <a:t>тапсырмамен  жұмыс  барысында өздігінен бағыттаушылығы;</a:t>
            </a:r>
            <a:br>
              <a:rPr lang="kk-KZ" altLang="ru-RU" sz="2800" smtClean="0">
                <a:solidFill>
                  <a:srgbClr val="FF0000"/>
                </a:solidFill>
              </a:rPr>
            </a:br>
            <a:r>
              <a:rPr lang="kk-KZ" altLang="ru-RU" sz="2800" smtClean="0"/>
              <a:t/>
            </a:r>
            <a:br>
              <a:rPr lang="kk-KZ" altLang="ru-RU" sz="2800" smtClean="0"/>
            </a:br>
            <a:r>
              <a:rPr lang="kk-KZ" altLang="ru-RU" sz="2800" smtClean="0"/>
              <a:t>- </a:t>
            </a:r>
            <a:r>
              <a:rPr lang="kk-KZ" altLang="ru-RU" sz="2800" smtClean="0">
                <a:solidFill>
                  <a:srgbClr val="FF0000"/>
                </a:solidFill>
              </a:rPr>
              <a:t>оқушының проблемалар мен мақсаттарды өздігінен  анықтауы,</a:t>
            </a:r>
            <a:br>
              <a:rPr lang="kk-KZ" altLang="ru-RU" sz="2800" smtClean="0">
                <a:solidFill>
                  <a:srgbClr val="FF0000"/>
                </a:solidFill>
              </a:rPr>
            </a:br>
            <a:r>
              <a:rPr lang="kk-KZ" altLang="ru-RU" sz="2800" smtClean="0"/>
              <a:t/>
            </a:r>
            <a:br>
              <a:rPr lang="kk-KZ" altLang="ru-RU" sz="2800" smtClean="0"/>
            </a:br>
            <a:r>
              <a:rPr lang="kk-KZ" altLang="ru-RU" sz="2800" smtClean="0"/>
              <a:t>- </a:t>
            </a:r>
            <a:r>
              <a:rPr lang="kk-KZ" altLang="ru-RU" sz="2800" smtClean="0">
                <a:solidFill>
                  <a:srgbClr val="FF0000"/>
                </a:solidFill>
              </a:rPr>
              <a:t>проблеманы  шешу  және  мақсатқа  жету үшін әдіс – тәсілдерді өздігінен таңдауы.</a:t>
            </a:r>
            <a:r>
              <a:rPr lang="kk-KZ" altLang="ru-RU" smtClean="0">
                <a:solidFill>
                  <a:srgbClr val="FF0000"/>
                </a:solidFill>
              </a:rPr>
              <a:t/>
            </a:r>
            <a:br>
              <a:rPr lang="kk-KZ" altLang="ru-RU" smtClean="0">
                <a:solidFill>
                  <a:srgbClr val="FF0000"/>
                </a:solidFill>
              </a:rPr>
            </a:br>
            <a:r>
              <a:rPr lang="kk-KZ" altLang="ru-RU" smtClean="0"/>
              <a:t/>
            </a:r>
            <a:br>
              <a:rPr lang="kk-KZ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kk-KZ" altLang="ru-RU" smtClean="0"/>
              <a:t/>
            </a:r>
            <a:br>
              <a:rPr lang="kk-KZ" altLang="ru-RU" smtClean="0"/>
            </a:br>
            <a:endParaRPr lang="ru-RU" altLang="ru-RU" smtClean="0"/>
          </a:p>
        </p:txBody>
      </p:sp>
      <p:pic>
        <p:nvPicPr>
          <p:cNvPr id="1026" name="Picture 2" descr="C:\Documents and Settings\Аман\Рабочий стол\img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ман\Рабочий стол\imag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ман\Рабочий стол\slide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4400" y="1052736"/>
            <a:ext cx="7772400" cy="49670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err="1" smtClean="0"/>
              <a:t>Тәрбие дегеніміз</a:t>
            </a:r>
            <a:r>
              <a:rPr lang="ru-RU" dirty="0" smtClean="0"/>
              <a:t> - </a:t>
            </a:r>
            <a:r>
              <a:rPr lang="ru-RU" dirty="0" err="1" smtClean="0"/>
              <a:t>адамдарды</a:t>
            </a:r>
            <a:r>
              <a:rPr lang="ru-RU" dirty="0" smtClean="0"/>
              <a:t> </a:t>
            </a:r>
            <a:r>
              <a:rPr lang="ru-RU" dirty="0" err="1" smtClean="0"/>
              <a:t>қоғамдық өмірге және өнімді еңбекке дайындау</a:t>
            </a:r>
            <a:r>
              <a:rPr lang="ru-RU" dirty="0" smtClean="0"/>
              <a:t> </a:t>
            </a:r>
            <a:r>
              <a:rPr lang="ru-RU" dirty="0" err="1" smtClean="0"/>
              <a:t>мақсатын көздеп, жаңа ұрпаққа қоғамдық-тарихи тежірибені</a:t>
            </a:r>
            <a:r>
              <a:rPr lang="ru-RU" dirty="0" smtClean="0"/>
              <a:t> беру </a:t>
            </a:r>
            <a:r>
              <a:rPr lang="ru-RU" dirty="0" err="1" smtClean="0"/>
              <a:t>процесі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C:\Documents and Settings\Аман\Рабочий стол\img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Аман\Рабочий стол\imag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Аман\Рабочий стол\ШЫҢҒЫС\im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01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ман\Рабочий стол\ШЫҢҒЫС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7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ман\Рабочий стол\ШЫҢҒЫС\img_user_file_55e5d800dd67c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96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ман\Рабочий стол\ШЫҢҒЫС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75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ман\Рабочий стол\ШЫҢҒЫС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03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ман\Рабочий стол\ШЫҢҒЫС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2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ман\Рабочий стол\ШЫҢҒЫС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02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ман\Рабочий стол\ШЫҢҒЫС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0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447800"/>
            <a:ext cx="8147248" cy="4572000"/>
          </a:xfrm>
        </p:spPr>
        <p:txBody>
          <a:bodyPr anchor="ctr"/>
          <a:lstStyle/>
          <a:p>
            <a:pPr algn="ctr"/>
            <a:r>
              <a:rPr lang="ru-RU" dirty="0" err="1" smtClean="0"/>
              <a:t>Білім</a:t>
            </a:r>
            <a:r>
              <a:rPr lang="ru-RU" dirty="0" smtClean="0"/>
              <a:t> беру - </a:t>
            </a:r>
            <a:r>
              <a:rPr lang="ru-RU" dirty="0" err="1" smtClean="0"/>
              <a:t>табиғат </a:t>
            </a:r>
            <a:r>
              <a:rPr lang="ru-RU" dirty="0" smtClean="0"/>
              <a:t>пен </a:t>
            </a:r>
            <a:r>
              <a:rPr lang="ru-RU" dirty="0" err="1" smtClean="0"/>
              <a:t>қоғам жайында</a:t>
            </a:r>
            <a:r>
              <a:rPr lang="ru-RU" dirty="0" smtClean="0"/>
              <a:t> </a:t>
            </a:r>
            <a:r>
              <a:rPr lang="ru-RU" dirty="0" err="1" smtClean="0"/>
              <a:t>жинақталған білім</a:t>
            </a:r>
            <a:r>
              <a:rPr lang="ru-RU" dirty="0" smtClean="0"/>
              <a:t> </a:t>
            </a:r>
            <a:r>
              <a:rPr lang="ru-RU" dirty="0" err="1" smtClean="0"/>
              <a:t>жүйесін жеке</a:t>
            </a:r>
            <a:r>
              <a:rPr lang="ru-RU" dirty="0" smtClean="0"/>
              <a:t> </a:t>
            </a:r>
            <a:r>
              <a:rPr lang="ru-RU" dirty="0" err="1" smtClean="0"/>
              <a:t>адамның меңгеруі және </a:t>
            </a:r>
            <a:r>
              <a:rPr lang="ru-RU" dirty="0" smtClean="0"/>
              <a:t>оны </a:t>
            </a:r>
            <a:r>
              <a:rPr lang="ru-RU" dirty="0" err="1" smtClean="0"/>
              <a:t>өмірде тиімді</a:t>
            </a:r>
            <a:r>
              <a:rPr lang="ru-RU" dirty="0" smtClean="0"/>
              <a:t> </a:t>
            </a:r>
            <a:r>
              <a:rPr lang="ru-RU" dirty="0" err="1" smtClean="0"/>
              <a:t>етіп</a:t>
            </a:r>
            <a:r>
              <a:rPr lang="ru-RU" dirty="0" smtClean="0"/>
              <a:t> </a:t>
            </a:r>
            <a:r>
              <a:rPr lang="ru-RU" dirty="0" err="1" smtClean="0"/>
              <a:t>қолдана білуі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77724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err="1" smtClean="0"/>
              <a:t>Білім</a:t>
            </a:r>
            <a:r>
              <a:rPr lang="ru-RU" dirty="0" smtClean="0"/>
              <a:t> беру </a:t>
            </a:r>
            <a:r>
              <a:rPr lang="ru-RU" dirty="0" err="1" smtClean="0"/>
              <a:t>ұғымын педагогикаға тұңғыш енгізген</a:t>
            </a:r>
            <a:r>
              <a:rPr lang="ru-RU" dirty="0" smtClean="0"/>
              <a:t> И. Песталоцци.</a:t>
            </a:r>
            <a:br>
              <a:rPr lang="ru-RU" dirty="0" smtClean="0"/>
            </a:br>
            <a:r>
              <a:rPr lang="ru-RU" dirty="0" err="1" smtClean="0"/>
              <a:t>Білім</a:t>
            </a:r>
            <a:r>
              <a:rPr lang="ru-RU" dirty="0" smtClean="0"/>
              <a:t> беру - </a:t>
            </a:r>
            <a:r>
              <a:rPr lang="ru-RU" dirty="0" err="1" smtClean="0"/>
              <a:t>оқыту </a:t>
            </a:r>
            <a:r>
              <a:rPr lang="ru-RU" dirty="0" smtClean="0"/>
              <a:t>мен </a:t>
            </a:r>
            <a:r>
              <a:rPr lang="ru-RU" dirty="0" err="1" smtClean="0"/>
              <a:t>тәрбие жұмысын біріктіретін</a:t>
            </a:r>
            <a:r>
              <a:rPr lang="ru-RU" dirty="0" smtClean="0"/>
              <a:t> </a:t>
            </a:r>
            <a:r>
              <a:rPr lang="ru-RU" dirty="0" err="1" smtClean="0"/>
              <a:t>және жеке</a:t>
            </a:r>
            <a:r>
              <a:rPr lang="ru-RU" dirty="0" smtClean="0"/>
              <a:t> </a:t>
            </a:r>
            <a:r>
              <a:rPr lang="ru-RU" dirty="0" err="1" smtClean="0"/>
              <a:t>бастық дамуына</a:t>
            </a:r>
            <a:r>
              <a:rPr lang="ru-RU" dirty="0" smtClean="0"/>
              <a:t> </a:t>
            </a:r>
            <a:r>
              <a:rPr lang="ru-RU" dirty="0" err="1" smtClean="0"/>
              <a:t>ықпал жасайтын</a:t>
            </a:r>
            <a:r>
              <a:rPr lang="ru-RU" dirty="0" smtClean="0"/>
              <a:t> процесс.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980728"/>
            <a:ext cx="7772400" cy="457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5400" dirty="0" err="1" smtClean="0"/>
              <a:t>Оқыту </a:t>
            </a:r>
            <a:r>
              <a:rPr lang="ru-RU" sz="5400" dirty="0" smtClean="0"/>
              <a:t>- </a:t>
            </a:r>
            <a:r>
              <a:rPr lang="ru-RU" sz="5400" dirty="0" err="1" smtClean="0"/>
              <a:t>білім</a:t>
            </a:r>
            <a:r>
              <a:rPr lang="ru-RU" sz="5400" dirty="0" smtClean="0"/>
              <a:t> </a:t>
            </a:r>
            <a:r>
              <a:rPr lang="ru-RU" sz="5400" dirty="0" err="1" smtClean="0"/>
              <a:t>берудің негізгі</a:t>
            </a:r>
            <a:r>
              <a:rPr lang="ru-RU" sz="5400" dirty="0" smtClean="0"/>
              <a:t> </a:t>
            </a:r>
            <a:r>
              <a:rPr lang="ru-RU" sz="5400" dirty="0" err="1" smtClean="0"/>
              <a:t>жолы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Оқыту екі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жақты, бір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текті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процесс: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043608" y="2564904"/>
            <a:ext cx="3346704" cy="3474720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ru-RU" dirty="0" smtClean="0"/>
              <a:t>1. </a:t>
            </a:r>
            <a:r>
              <a:rPr lang="ru-RU" dirty="0" err="1" smtClean="0"/>
              <a:t>Оқытушы оқушыларға білім</a:t>
            </a:r>
            <a:r>
              <a:rPr lang="ru-RU" dirty="0" smtClean="0"/>
              <a:t> </a:t>
            </a:r>
            <a:r>
              <a:rPr lang="ru-RU" dirty="0" err="1" smtClean="0"/>
              <a:t>беріп</a:t>
            </a:r>
            <a:r>
              <a:rPr lang="ru-RU" dirty="0" smtClean="0"/>
              <a:t>, </a:t>
            </a:r>
            <a:r>
              <a:rPr lang="ru-RU" dirty="0" err="1" smtClean="0"/>
              <a:t>іскерлік</a:t>
            </a:r>
            <a:r>
              <a:rPr lang="ru-RU" dirty="0" smtClean="0"/>
              <a:t>, </a:t>
            </a:r>
            <a:r>
              <a:rPr lang="ru-RU" dirty="0" err="1" smtClean="0"/>
              <a:t>дағдыға үйретеді.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932040" y="2636912"/>
            <a:ext cx="3346704" cy="347472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ru-RU" dirty="0" smtClean="0"/>
              <a:t>2. </a:t>
            </a:r>
            <a:r>
              <a:rPr lang="ru-RU" dirty="0" err="1" smtClean="0"/>
              <a:t>Оқушы таным</a:t>
            </a:r>
            <a:r>
              <a:rPr lang="ru-RU" dirty="0" smtClean="0"/>
              <a:t> </a:t>
            </a:r>
            <a:r>
              <a:rPr lang="ru-RU" dirty="0" err="1" smtClean="0"/>
              <a:t>міндеттерін</a:t>
            </a:r>
            <a:r>
              <a:rPr lang="ru-RU" dirty="0" smtClean="0"/>
              <a:t> жете </a:t>
            </a:r>
            <a:r>
              <a:rPr lang="ru-RU" dirty="0" err="1" smtClean="0"/>
              <a:t>түсініп</a:t>
            </a:r>
            <a:r>
              <a:rPr lang="ru-RU" dirty="0" smtClean="0"/>
              <a:t>, </a:t>
            </a:r>
            <a:r>
              <a:rPr lang="ru-RU" dirty="0" err="1" smtClean="0"/>
              <a:t>жаңа білімді</a:t>
            </a:r>
            <a:r>
              <a:rPr lang="ru-RU" dirty="0" smtClean="0"/>
              <a:t>, </a:t>
            </a:r>
            <a:r>
              <a:rPr lang="ru-RU" dirty="0" err="1" smtClean="0"/>
              <a:t>іскерлікті</a:t>
            </a:r>
            <a:r>
              <a:rPr lang="ru-RU" dirty="0" smtClean="0"/>
              <a:t>, </a:t>
            </a:r>
            <a:r>
              <a:rPr lang="ru-RU" dirty="0" err="1" smtClean="0"/>
              <a:t>дағдыны игереді</a:t>
            </a:r>
            <a:r>
              <a:rPr lang="ru-RU" dirty="0" smtClean="0"/>
              <a:t> </a:t>
            </a:r>
            <a:r>
              <a:rPr lang="ru-RU" dirty="0" err="1" smtClean="0"/>
              <a:t>және оларды</a:t>
            </a:r>
            <a:r>
              <a:rPr lang="ru-RU" dirty="0" smtClean="0"/>
              <a:t> </a:t>
            </a:r>
            <a:r>
              <a:rPr lang="ru-RU" dirty="0" err="1" smtClean="0"/>
              <a:t>өмірде колданады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141277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оқыту ісінің одан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әрі дамуына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педаогика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ғылымының түрлі салалары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айтсақ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892480" cy="551723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мектепке</a:t>
            </a:r>
            <a:r>
              <a:rPr lang="ru-RU" dirty="0" smtClean="0"/>
              <a:t> </a:t>
            </a:r>
            <a:r>
              <a:rPr lang="ru-RU" dirty="0" err="1" smtClean="0"/>
              <a:t>дейінгі</a:t>
            </a:r>
            <a:r>
              <a:rPr lang="ru-RU" dirty="0" smtClean="0"/>
              <a:t> педагогика, </a:t>
            </a:r>
          </a:p>
          <a:p>
            <a:r>
              <a:rPr lang="ru-RU" dirty="0" err="1" smtClean="0"/>
              <a:t>мектеп</a:t>
            </a:r>
            <a:r>
              <a:rPr lang="ru-RU" dirty="0" smtClean="0"/>
              <a:t> </a:t>
            </a:r>
            <a:r>
              <a:rPr lang="ru-RU" dirty="0" err="1" smtClean="0"/>
              <a:t>педагогикасы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педагогика </a:t>
            </a:r>
            <a:r>
              <a:rPr lang="ru-RU" dirty="0" err="1" smtClean="0"/>
              <a:t>тарихы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дефектология </a:t>
            </a:r>
            <a:r>
              <a:rPr lang="ru-RU" dirty="0" err="1" smtClean="0"/>
              <a:t>және пәндәрді оқыту әдістемесі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кәсіптік-техникалық білім</a:t>
            </a:r>
            <a:r>
              <a:rPr lang="ru-RU" dirty="0" smtClean="0"/>
              <a:t> беру </a:t>
            </a:r>
            <a:r>
              <a:rPr lang="ru-RU" dirty="0" err="1" smtClean="0"/>
              <a:t>педагогикасы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жоғары мектеп</a:t>
            </a:r>
            <a:r>
              <a:rPr lang="ru-RU" dirty="0" smtClean="0"/>
              <a:t> </a:t>
            </a:r>
            <a:r>
              <a:rPr lang="ru-RU" dirty="0" err="1" smtClean="0"/>
              <a:t>педагогикасы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әскери </a:t>
            </a:r>
            <a:r>
              <a:rPr lang="ru-RU" dirty="0" smtClean="0"/>
              <a:t>педагогика, </a:t>
            </a:r>
          </a:p>
          <a:p>
            <a:r>
              <a:rPr lang="ru-RU" dirty="0" err="1" smtClean="0"/>
              <a:t>басқару педагогикасы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отбасы</a:t>
            </a:r>
            <a:r>
              <a:rPr lang="ru-RU" dirty="0" smtClean="0"/>
              <a:t> </a:t>
            </a:r>
            <a:r>
              <a:rPr lang="ru-RU" dirty="0" err="1" smtClean="0"/>
              <a:t>тәрбиесінің педагогикасы</a:t>
            </a:r>
            <a:r>
              <a:rPr lang="ru-RU" dirty="0" smtClean="0"/>
              <a:t>,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медени-ағарту қызметкерлерінің педагогикасы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түзеліс-еңбек педагогикасы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этнопедагогикасы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әлеуметтік </a:t>
            </a:r>
            <a:r>
              <a:rPr lang="ru-RU" dirty="0" smtClean="0"/>
              <a:t>педагогика, </a:t>
            </a:r>
          </a:p>
          <a:p>
            <a:r>
              <a:rPr lang="ru-RU" dirty="0" err="1" smtClean="0"/>
              <a:t>кәсіби </a:t>
            </a:r>
            <a:r>
              <a:rPr lang="ru-RU" dirty="0" smtClean="0"/>
              <a:t>педагогика, </a:t>
            </a:r>
          </a:p>
          <a:p>
            <a:r>
              <a:rPr lang="ru-RU" dirty="0" err="1" smtClean="0"/>
              <a:t>жас</a:t>
            </a:r>
            <a:r>
              <a:rPr lang="ru-RU" dirty="0" smtClean="0"/>
              <a:t> </a:t>
            </a:r>
            <a:r>
              <a:rPr lang="ru-RU" dirty="0" err="1" smtClean="0"/>
              <a:t>ерекшелік</a:t>
            </a:r>
            <a:r>
              <a:rPr lang="ru-RU" dirty="0" smtClean="0"/>
              <a:t> </a:t>
            </a:r>
            <a:r>
              <a:rPr lang="ru-RU" dirty="0" err="1" smtClean="0"/>
              <a:t>педагогикасы</a:t>
            </a:r>
            <a:r>
              <a:rPr lang="ru-RU" dirty="0" smtClean="0"/>
              <a:t> т.б. педагогика </a:t>
            </a:r>
            <a:r>
              <a:rPr lang="ru-RU" dirty="0" err="1" smtClean="0"/>
              <a:t>салалары</a:t>
            </a:r>
            <a:r>
              <a:rPr lang="ru-RU" dirty="0" smtClean="0"/>
              <a:t> 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1513</Words>
  <Application>Microsoft Office PowerPoint</Application>
  <PresentationFormat>Экран (4:3)</PresentationFormat>
  <Paragraphs>253</Paragraphs>
  <Slides>49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Воздушный поток</vt:lpstr>
      <vt:lpstr>Мектеп педагогикасы төрт бөлімнен тұрады:</vt:lpstr>
      <vt:lpstr>мұғалімнің қабілет түрлері </vt:lpstr>
      <vt:lpstr>Педагогика ұғымдары</vt:lpstr>
      <vt:lpstr>Презентация PowerPoint</vt:lpstr>
      <vt:lpstr>Білім беру </vt:lpstr>
      <vt:lpstr>Презентация PowerPoint</vt:lpstr>
      <vt:lpstr>Презентация PowerPoint</vt:lpstr>
      <vt:lpstr>Оқыту екі жақты, бір текті процесс:</vt:lpstr>
      <vt:lpstr>Тәрбие мен оқыту ісінің одан әрі дамуына байланысты педаогика ғылымының түрлі салалары, атап айтсақ:</vt:lpstr>
      <vt:lpstr>Презентация PowerPoint</vt:lpstr>
      <vt:lpstr>Презентация PowerPoint</vt:lpstr>
      <vt:lpstr>Дефектология  төрт салаға бөлінеді:</vt:lpstr>
      <vt:lpstr>Тәрбие теориясы </vt:lpstr>
      <vt:lpstr>Презентация PowerPoint</vt:lpstr>
      <vt:lpstr>Презентация PowerPoint</vt:lpstr>
      <vt:lpstr>Презентация PowerPoint</vt:lpstr>
      <vt:lpstr>Оқыту процесінің өзіне тән қызметтері бар. Олар оқытудың білім беру, тәрбиелік, дамыту деп аталады.</vt:lpstr>
      <vt:lpstr>Презентация PowerPoint</vt:lpstr>
      <vt:lpstr>Презентация PowerPoint</vt:lpstr>
      <vt:lpstr>Дидактиканың міндеті – білім мазмұнын , оқыту әдістерін және оқытуды ұйымдастыруды ғылыми тұрғыдан негіздеу.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ЖАҢАРТЫЛҒАН БІЛІМ БЕРУ МАЗМҰНЫ</vt:lpstr>
      <vt:lpstr>ЖАҢАРТЫЛҒАН БІЛІМ БЕРУ МАЗМҰНЫ</vt:lpstr>
      <vt:lpstr>ҚАЛЫПТАСТЫРУШЫ БАҒАЛАУ</vt:lpstr>
      <vt:lpstr>Презентация PowerPoint</vt:lpstr>
      <vt:lpstr>Презентация PowerPoint</vt:lpstr>
      <vt:lpstr>ОҚУ ЖОСПАРЫ</vt:lpstr>
      <vt:lpstr>ҰЗАҚ МЕРЗІМДІ ЖОСПАР</vt:lpstr>
      <vt:lpstr>ОРТА МЕРЗІМДІ ЖОСПАР </vt:lpstr>
      <vt:lpstr>ОРТА МЕРЗІМДІ ЖОСПАР </vt:lpstr>
      <vt:lpstr>ҚЫСҚА МЕРЗІМДІ ЖОСПАР</vt:lpstr>
      <vt:lpstr>Презентация PowerPoint</vt:lpstr>
      <vt:lpstr>“Қалай оқу  керектігін үйретудің ” қозғауші  күші “метатану” болып табылады. Басқаша  айтқанда, оқу бар, бірақ  сонымен бірге оқуды  үйрету де  бар</vt:lpstr>
      <vt:lpstr>“Метатануды” индивид қалай  ойлайтынын, оқитынын  қадағалау, бағалау , бақылау, қабылдау  қабілеті ретінде  сипаттайды.</vt:lpstr>
      <vt:lpstr>              Өздігінен реттелетін оқудың  үш елементі аса  маңызды  болып табылады (Perry et al, 2002)  - тапсырмамен  жұмыс  барысында өздігінен бағыттаушылығы;  - оқушының проблемалар мен мақсаттарды өздігінен  анықтауы,  - проблеманы  шешу  және  мақсатқа  жету үшін әдіс – тәсілдерді өздігінен таңдауы.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Жансая</dc:creator>
  <cp:lastModifiedBy>1</cp:lastModifiedBy>
  <cp:revision>16</cp:revision>
  <dcterms:created xsi:type="dcterms:W3CDTF">2020-02-04T06:56:52Z</dcterms:created>
  <dcterms:modified xsi:type="dcterms:W3CDTF">2020-03-26T07:11:46Z</dcterms:modified>
</cp:coreProperties>
</file>