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6" r:id="rId9"/>
    <p:sldId id="268" r:id="rId10"/>
    <p:sldId id="267" r:id="rId11"/>
    <p:sldId id="265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326" y="-24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B0C30-032E-40F5-B1EE-579524C7888A}" type="datetimeFigureOut">
              <a:rPr lang="ru-RU" smtClean="0"/>
              <a:t>01.04.2020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D19BA44-5CBB-4512-8A9D-05E7BE1236AD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B0C30-032E-40F5-B1EE-579524C7888A}" type="datetimeFigureOut">
              <a:rPr lang="ru-RU" smtClean="0"/>
              <a:t>01.04.2020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9BA44-5CBB-4512-8A9D-05E7BE1236A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B0C30-032E-40F5-B1EE-579524C7888A}" type="datetimeFigureOut">
              <a:rPr lang="ru-RU" smtClean="0"/>
              <a:t>01.04.2020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9BA44-5CBB-4512-8A9D-05E7BE1236A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B0C30-032E-40F5-B1EE-579524C7888A}" type="datetimeFigureOut">
              <a:rPr lang="ru-RU" smtClean="0"/>
              <a:t>01.04.2020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9BA44-5CBB-4512-8A9D-05E7BE1236A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B0C30-032E-40F5-B1EE-579524C7888A}" type="datetimeFigureOut">
              <a:rPr lang="ru-RU" smtClean="0"/>
              <a:t>01.04.2020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9BA44-5CBB-4512-8A9D-05E7BE1236AD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B0C30-032E-40F5-B1EE-579524C7888A}" type="datetimeFigureOut">
              <a:rPr lang="ru-RU" smtClean="0"/>
              <a:t>01.04.2020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9BA44-5CBB-4512-8A9D-05E7BE1236AD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B0C30-032E-40F5-B1EE-579524C7888A}" type="datetimeFigureOut">
              <a:rPr lang="ru-RU" smtClean="0"/>
              <a:t>01.04.2020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9BA44-5CBB-4512-8A9D-05E7BE1236AD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B0C30-032E-40F5-B1EE-579524C7888A}" type="datetimeFigureOut">
              <a:rPr lang="ru-RU" smtClean="0"/>
              <a:t>01.04.2020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9BA44-5CBB-4512-8A9D-05E7BE1236A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B0C30-032E-40F5-B1EE-579524C7888A}" type="datetimeFigureOut">
              <a:rPr lang="ru-RU" smtClean="0"/>
              <a:t>01.04.2020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9BA44-5CBB-4512-8A9D-05E7BE1236A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B0C30-032E-40F5-B1EE-579524C7888A}" type="datetimeFigureOut">
              <a:rPr lang="ru-RU" smtClean="0"/>
              <a:t>01.04.2020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9BA44-5CBB-4512-8A9D-05E7BE1236A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B0C30-032E-40F5-B1EE-579524C7888A}" type="datetimeFigureOut">
              <a:rPr lang="ru-RU" smtClean="0"/>
              <a:t>01.04.2020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9BA44-5CBB-4512-8A9D-05E7BE1236A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104B0C30-032E-40F5-B1EE-579524C7888A}" type="datetimeFigureOut">
              <a:rPr lang="ru-RU" smtClean="0"/>
              <a:t>01.04.2020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8D19BA44-5CBB-4512-8A9D-05E7BE1236AD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Hq8mHq_w55Q" TargetMode="External"/><Relationship Id="rId2" Type="http://schemas.openxmlformats.org/officeDocument/2006/relationships/hyperlink" Target="https://www.youtube.com/watch?v=6a_VuA9hM6E&amp;list=PLp1o4TiOetLyJ9OLYxoimTuHsltTL3v75&amp;index=14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&#1047;&#1072;&#1076;&#1072;&#1085;&#1080;&#1077;%201.docx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&#1047;&#1072;&#1076;&#1072;&#1085;&#1080;&#1077;%202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http://allforchildren.ru/why/illustr/who18-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810" y="887338"/>
            <a:ext cx="9129044" cy="5879106"/>
          </a:xfrm>
          <a:prstGeom prst="rect">
            <a:avLst/>
          </a:prstGeom>
          <a:noFill/>
          <a:ln w="50800">
            <a:solidFill>
              <a:schemeClr val="accent3">
                <a:lumMod val="75000"/>
              </a:schemeClr>
            </a:solidFill>
          </a:ln>
        </p:spPr>
      </p:pic>
      <p:sp>
        <p:nvSpPr>
          <p:cNvPr id="12" name="Скругленный прямоугольник 11"/>
          <p:cNvSpPr/>
          <p:nvPr/>
        </p:nvSpPr>
        <p:spPr>
          <a:xfrm>
            <a:off x="755650" y="2204864"/>
            <a:ext cx="7704856" cy="2376264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899592" y="116632"/>
            <a:ext cx="8064896" cy="108012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47564" y="5307259"/>
            <a:ext cx="8208912" cy="144016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65820" y="908720"/>
            <a:ext cx="7772400" cy="4267200"/>
          </a:xfrm>
        </p:spPr>
        <p:txBody>
          <a:bodyPr>
            <a:normAutofit/>
          </a:bodyPr>
          <a:lstStyle/>
          <a:p>
            <a:r>
              <a:rPr lang="ru-RU" sz="36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Насколько экспансия в западном направлении повлияла на формирование американского национального </a:t>
            </a:r>
            <a:r>
              <a:rPr lang="ru-RU" sz="3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самосознания</a:t>
            </a:r>
            <a:br>
              <a:rPr lang="ru-RU" sz="3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endParaRPr lang="ru-RU" sz="36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188640"/>
            <a:ext cx="7848872" cy="1008112"/>
          </a:xfrm>
        </p:spPr>
        <p:txBody>
          <a:bodyPr>
            <a:normAutofit fontScale="85000" lnSpcReduction="20000"/>
          </a:bodyPr>
          <a:lstStyle/>
          <a:p>
            <a:r>
              <a:rPr lang="ru-RU" b="1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Всемирная история</a:t>
            </a:r>
          </a:p>
          <a:p>
            <a:r>
              <a:rPr lang="ru-RU" b="1" i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7-8 </a:t>
            </a:r>
            <a:r>
              <a:rPr lang="ru-RU" b="1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</a:t>
            </a:r>
          </a:p>
          <a:p>
            <a:r>
              <a:rPr lang="ru-RU" b="1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 </a:t>
            </a:r>
            <a:r>
              <a:rPr lang="ru-RU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А Усиление Соединенных Штатов Америки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971600" y="5517232"/>
            <a:ext cx="75608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/>
              <a:t>Цели обучения: 7.3.1.2 – характеризовать политику экспансии США в западном направлении</a:t>
            </a:r>
            <a:endParaRPr lang="ru-RU" sz="2400" b="1" i="1" dirty="0"/>
          </a:p>
        </p:txBody>
      </p:sp>
      <p:sp>
        <p:nvSpPr>
          <p:cNvPr id="4" name="TextBox 3"/>
          <p:cNvSpPr txBox="1"/>
          <p:nvPr/>
        </p:nvSpPr>
        <p:spPr>
          <a:xfrm>
            <a:off x="295318" y="179874"/>
            <a:ext cx="441146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40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1</a:t>
            </a:r>
            <a:endParaRPr lang="ru-RU" sz="40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4810" y="1116013"/>
            <a:ext cx="19769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Ратникова Т.А. учитель истории КГУ «Гимназия №9»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7521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geographman.my1.ru/Karti/ssha-kontu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588"/>
            <a:ext cx="9138736" cy="6837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5396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600200"/>
            <a:ext cx="8363272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1. Прочтите </a:t>
            </a:r>
            <a:r>
              <a:rPr lang="ru-RU" dirty="0"/>
              <a:t>§ </a:t>
            </a:r>
            <a:r>
              <a:rPr lang="ru-RU" dirty="0" smtClean="0"/>
              <a:t>24</a:t>
            </a:r>
          </a:p>
          <a:p>
            <a:pPr marL="0" indent="0">
              <a:buNone/>
            </a:pPr>
            <a:r>
              <a:rPr lang="ru-RU" dirty="0" smtClean="0"/>
              <a:t>2. Просмотрите один из видеороликов:</a:t>
            </a:r>
          </a:p>
          <a:p>
            <a:pPr marL="0" indent="0">
              <a:buNone/>
            </a:pPr>
            <a:endParaRPr lang="ru-RU" dirty="0" smtClean="0">
              <a:solidFill>
                <a:schemeClr val="tx1"/>
              </a:solidFill>
              <a:hlinkClick r:id="rId2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en-US" dirty="0" smtClean="0">
                <a:hlinkClick r:id="rId2"/>
              </a:rPr>
              <a:t>https</a:t>
            </a:r>
            <a:r>
              <a:rPr lang="en-US" dirty="0">
                <a:hlinkClick r:id="rId2"/>
              </a:rPr>
              <a:t>://</a:t>
            </a:r>
            <a:r>
              <a:rPr lang="en-US" dirty="0" smtClean="0">
                <a:hlinkClick r:id="rId2"/>
              </a:rPr>
              <a:t>www.youtube.com/watch?v=6a_VuA9hM6E&amp;list=PLp1o4TiOetLyJ9OLYxoimTuHsltTL3v75&amp;index=14</a:t>
            </a:r>
            <a:endParaRPr lang="ru-RU" dirty="0" smtClean="0"/>
          </a:p>
          <a:p>
            <a:pPr>
              <a:buFont typeface="Wingdings" panose="05000000000000000000" pitchFamily="2" charset="2"/>
              <a:buChar char="ü"/>
            </a:pPr>
            <a:r>
              <a:rPr lang="en-US" dirty="0">
                <a:hlinkClick r:id="rId3"/>
              </a:rPr>
              <a:t>https://</a:t>
            </a:r>
            <a:r>
              <a:rPr lang="en-US" dirty="0" smtClean="0">
                <a:hlinkClick r:id="rId3"/>
              </a:rPr>
              <a:t>www.youtube.com/watch?v=Hq8mHq_w55Q</a:t>
            </a: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3. Напишите эссе «Америка для американцев: + и –для развития страны»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54268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214290"/>
            <a:ext cx="7543824" cy="1082660"/>
          </a:xfrm>
        </p:spPr>
        <p:txBody>
          <a:bodyPr/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Вспомните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142984"/>
            <a:ext cx="8472518" cy="5500726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ru-RU" sz="3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Какая страна была метрополией Североамериканских колоний в </a:t>
            </a:r>
            <a:r>
              <a:rPr lang="en-US" sz="3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XVIII </a:t>
            </a:r>
            <a:r>
              <a:rPr lang="ru-RU" sz="3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в.?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ru-RU" sz="3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Годы войны за независимость?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ru-RU" sz="3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Назовите повод к войне за независимость?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ru-RU" sz="3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Когда образовались США?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ru-RU" sz="3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Кто был 1 президентом США?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ru-RU" sz="3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Чем хозяйственное развитие Юга США отличалось от Севера?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778771" y="116632"/>
            <a:ext cx="20249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Новый материал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12996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329642" cy="939784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Экономическое развитие</a:t>
            </a:r>
            <a:endParaRPr lang="ru-RU" sz="4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4000504"/>
            <a:ext cx="9144000" cy="2857496"/>
          </a:xfrm>
        </p:spPr>
        <p:txBody>
          <a:bodyPr>
            <a:normAutofit fontScale="70000" lnSpcReduction="20000"/>
          </a:bodyPr>
          <a:lstStyle/>
          <a:p>
            <a:pPr>
              <a:defRPr/>
            </a:pPr>
            <a:r>
              <a:rPr lang="ru-RU" sz="3200" b="1" dirty="0" smtClean="0">
                <a:solidFill>
                  <a:schemeClr val="tx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</a:t>
            </a:r>
            <a:r>
              <a:rPr lang="ru-RU" sz="3200" b="1" dirty="0" smtClean="0">
                <a:solidFill>
                  <a:srgbClr val="A500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u="sng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юге</a:t>
            </a:r>
            <a:r>
              <a:rPr lang="ru-RU" sz="3200" b="1" dirty="0" smtClean="0">
                <a:solidFill>
                  <a:srgbClr val="A500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smtClean="0">
                <a:solidFill>
                  <a:schemeClr val="tx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большинство земель принадлежало </a:t>
            </a:r>
            <a:r>
              <a:rPr lang="ru-RU" sz="3100" b="1" u="sng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крупным плантаторам.</a:t>
            </a:r>
          </a:p>
          <a:p>
            <a:pPr>
              <a:defRPr/>
            </a:pPr>
            <a:r>
              <a:rPr lang="ru-RU" sz="3200" b="1" dirty="0" smtClean="0">
                <a:solidFill>
                  <a:schemeClr val="tx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Обработка земель велась </a:t>
            </a:r>
            <a:r>
              <a:rPr lang="ru-RU" sz="3100" b="1" u="sng" dirty="0" err="1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неграми-рабами</a:t>
            </a:r>
            <a:r>
              <a:rPr lang="ru-RU" sz="3100" b="1" u="sng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r>
              <a:rPr lang="ru-RU" sz="3200" b="1" dirty="0" smtClean="0">
                <a:solidFill>
                  <a:srgbClr val="A500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>
              <a:defRPr/>
            </a:pPr>
            <a:r>
              <a:rPr lang="ru-RU" sz="3200" b="1" dirty="0" smtClean="0">
                <a:solidFill>
                  <a:schemeClr val="tx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Эти хозяйства по сути были </a:t>
            </a:r>
            <a:r>
              <a:rPr lang="ru-RU" sz="3200" b="1" u="sng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капиталистическими</a:t>
            </a:r>
            <a:r>
              <a:rPr lang="ru-RU" sz="32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  <a:r>
              <a:rPr lang="ru-RU" sz="3200" b="1" dirty="0" smtClean="0">
                <a:solidFill>
                  <a:srgbClr val="A500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smtClean="0">
                <a:solidFill>
                  <a:schemeClr val="tx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 получали громадные прибыли за счет</a:t>
            </a:r>
            <a:r>
              <a:rPr lang="ru-RU" sz="3200" b="1" dirty="0" smtClean="0">
                <a:solidFill>
                  <a:srgbClr val="A500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100" b="1" u="sng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дешевого рабского труда.</a:t>
            </a:r>
          </a:p>
          <a:p>
            <a:pPr>
              <a:defRPr/>
            </a:pPr>
            <a:r>
              <a:rPr lang="ru-RU" sz="3200" b="1" dirty="0" smtClean="0">
                <a:solidFill>
                  <a:schemeClr val="tx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Это нарушало принцип свободной конкуренции.</a:t>
            </a:r>
          </a:p>
          <a:p>
            <a:pPr>
              <a:defRPr/>
            </a:pPr>
            <a:r>
              <a:rPr lang="ru-RU" sz="3200" b="1" dirty="0" smtClean="0">
                <a:solidFill>
                  <a:schemeClr val="tx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Поэтому </a:t>
            </a:r>
            <a:r>
              <a:rPr lang="ru-RU" sz="3100" b="1" u="sng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буржуазия Запада и Севера</a:t>
            </a:r>
            <a:r>
              <a:rPr lang="ru-RU" sz="3200" b="1" dirty="0" smtClean="0">
                <a:solidFill>
                  <a:srgbClr val="A500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smtClean="0">
                <a:solidFill>
                  <a:schemeClr val="tx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выступала против рабовладения.</a:t>
            </a:r>
          </a:p>
          <a:p>
            <a:endParaRPr lang="ru-RU" dirty="0"/>
          </a:p>
        </p:txBody>
      </p:sp>
      <p:pic>
        <p:nvPicPr>
          <p:cNvPr id="4" name="Picture 7" descr="Рисунок2"/>
          <p:cNvPicPr>
            <a:picLocks noChangeAspect="1" noChangeArrowheads="1"/>
          </p:cNvPicPr>
          <p:nvPr/>
        </p:nvPicPr>
        <p:blipFill>
          <a:blip r:embed="rId2">
            <a:lum bright="-6000" contrast="24000"/>
          </a:blip>
          <a:srcRect/>
          <a:stretch>
            <a:fillRect/>
          </a:stretch>
        </p:blipFill>
        <p:spPr bwMode="auto">
          <a:xfrm>
            <a:off x="1135758" y="980728"/>
            <a:ext cx="6786610" cy="3016454"/>
          </a:xfrm>
          <a:prstGeom prst="rect">
            <a:avLst/>
          </a:prstGeom>
          <a:noFill/>
          <a:ln w="50800">
            <a:solidFill>
              <a:schemeClr val="accent3">
                <a:lumMod val="75000"/>
              </a:schemeClr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91981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116632"/>
            <a:ext cx="7467600" cy="792088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Промышленный переворот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142984"/>
            <a:ext cx="4500594" cy="5715016"/>
          </a:xfrm>
        </p:spPr>
        <p:txBody>
          <a:bodyPr>
            <a:normAutofit fontScale="92500" lnSpcReduction="20000"/>
          </a:bodyPr>
          <a:lstStyle/>
          <a:p>
            <a:pPr>
              <a:defRPr/>
            </a:pP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Уже в </a:t>
            </a:r>
            <a:r>
              <a:rPr lang="ru-RU" sz="2800" u="sng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к. </a:t>
            </a:r>
            <a:r>
              <a:rPr lang="en-US" sz="2800" u="sng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XVIII </a:t>
            </a:r>
            <a:r>
              <a:rPr lang="ru-RU" sz="2800" u="sng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в. 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 США начался </a:t>
            </a:r>
            <a:r>
              <a:rPr lang="ru-RU" sz="2800" u="sng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промышленный переворот. 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Вначале американцы использовали английские изобретения.</a:t>
            </a:r>
          </a:p>
          <a:p>
            <a:pPr>
              <a:defRPr/>
            </a:pP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Огромная территория США требовала создания транспортной сети. </a:t>
            </a:r>
          </a:p>
          <a:p>
            <a:pPr>
              <a:defRPr/>
            </a:pP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 </a:t>
            </a:r>
            <a:r>
              <a:rPr lang="ru-RU" sz="28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1807 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г. </a:t>
            </a: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Р.Фултон</a:t>
            </a:r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построил колесный пароход и через 10 лет в США началось регулярное речное сообщение. </a:t>
            </a:r>
          </a:p>
          <a:p>
            <a:pPr>
              <a:defRPr/>
            </a:pPr>
            <a:endParaRPr lang="ru-RU" sz="2800" b="1" dirty="0" smtClean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8" descr="Рисунок5"/>
          <p:cNvPicPr>
            <a:picLocks noChangeAspect="1" noChangeArrowheads="1"/>
          </p:cNvPicPr>
          <p:nvPr/>
        </p:nvPicPr>
        <p:blipFill>
          <a:blip r:embed="rId2">
            <a:lum contrast="12000"/>
          </a:blip>
          <a:srcRect/>
          <a:stretch>
            <a:fillRect/>
          </a:stretch>
        </p:blipFill>
        <p:spPr bwMode="auto">
          <a:xfrm>
            <a:off x="4572000" y="4286256"/>
            <a:ext cx="4367953" cy="2393104"/>
          </a:xfrm>
          <a:prstGeom prst="rect">
            <a:avLst/>
          </a:prstGeom>
          <a:noFill/>
          <a:ln w="50800">
            <a:solidFill>
              <a:schemeClr val="accent3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4098" name="Picture 2" descr="http://allforchildren.ru/why/illustr/who18-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1214422"/>
            <a:ext cx="4333872" cy="2791014"/>
          </a:xfrm>
          <a:prstGeom prst="rect">
            <a:avLst/>
          </a:prstGeom>
          <a:noFill/>
          <a:ln w="50800">
            <a:solidFill>
              <a:schemeClr val="accent3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986493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42852"/>
            <a:ext cx="8786874" cy="114300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Возникновение политических партий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429124" y="1285860"/>
            <a:ext cx="4714876" cy="557214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 1828 г. в возникла </a:t>
            </a:r>
            <a:r>
              <a:rPr lang="ru-RU" sz="28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демократическая</a:t>
            </a: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партия, которая переняла ряд идей </a:t>
            </a:r>
            <a:r>
              <a:rPr lang="ru-RU" sz="2800" b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Т.Джефферсона</a:t>
            </a: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 Эта партия опиралась на </a:t>
            </a:r>
            <a:r>
              <a:rPr lang="ru-RU" sz="28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Юг.</a:t>
            </a:r>
          </a:p>
          <a:p>
            <a:pPr>
              <a:defRPr/>
            </a:pP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 1854 г. была создана </a:t>
            </a:r>
            <a:r>
              <a:rPr lang="ru-RU" sz="28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республиканская</a:t>
            </a: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партия, опиравшаяся на </a:t>
            </a:r>
            <a:r>
              <a:rPr lang="ru-RU" sz="28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Север.</a:t>
            </a:r>
          </a:p>
        </p:txBody>
      </p:sp>
      <p:pic>
        <p:nvPicPr>
          <p:cNvPr id="3074" name="Picture 2" descr="http://img.lenta.ru/news/2006/09/25/report/pictur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1071546"/>
            <a:ext cx="2656600" cy="2500330"/>
          </a:xfrm>
          <a:prstGeom prst="rect">
            <a:avLst/>
          </a:prstGeom>
          <a:noFill/>
        </p:spPr>
      </p:pic>
      <p:pic>
        <p:nvPicPr>
          <p:cNvPr id="3076" name="Picture 4" descr="http://www.calend.ru/img/content_events/i5/594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3786190"/>
            <a:ext cx="3929090" cy="294681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433732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prian.ru/upload/2009_07/%D0%A1%D0%A8%D0%90%20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6" y="285728"/>
            <a:ext cx="6715140" cy="407196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381112"/>
            <a:ext cx="3000364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Расширение территории США</a:t>
            </a:r>
            <a:endParaRPr lang="ru-RU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4500570"/>
            <a:ext cx="9144000" cy="2357430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120000"/>
              </a:lnSpc>
              <a:defRPr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 1803 г. </a:t>
            </a:r>
            <a:r>
              <a:rPr lang="ru-RU" u="sng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Франция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продала США </a:t>
            </a:r>
            <a:r>
              <a:rPr lang="ru-RU" dirty="0" smtClean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Луизиану.</a:t>
            </a:r>
          </a:p>
          <a:p>
            <a:pPr>
              <a:lnSpc>
                <a:spcPct val="120000"/>
              </a:lnSpc>
              <a:defRPr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 1810-х г. американцы завладели </a:t>
            </a:r>
            <a:r>
              <a:rPr lang="ru-RU" u="sng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испанской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dirty="0" smtClean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Флоридой.</a:t>
            </a:r>
          </a:p>
          <a:p>
            <a:pPr>
              <a:lnSpc>
                <a:spcPct val="120000"/>
              </a:lnSpc>
              <a:defRPr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 1845 г. после победы над </a:t>
            </a:r>
            <a:r>
              <a:rPr lang="ru-RU" u="sng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Мексикой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</a:t>
            </a:r>
            <a:r>
              <a:rPr lang="ru-RU" dirty="0" smtClean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Техас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вошел в состав США.</a:t>
            </a:r>
          </a:p>
          <a:p>
            <a:pPr>
              <a:lnSpc>
                <a:spcPct val="120000"/>
              </a:lnSpc>
              <a:defRPr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 результате войны с </a:t>
            </a:r>
            <a:r>
              <a:rPr lang="ru-RU" u="sng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Мексикой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1845-46 гг. к США отошла </a:t>
            </a:r>
            <a:r>
              <a:rPr lang="ru-RU" dirty="0" smtClean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Калифорния.</a:t>
            </a:r>
          </a:p>
          <a:p>
            <a:pPr>
              <a:lnSpc>
                <a:spcPct val="120000"/>
              </a:lnSpc>
              <a:defRPr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 1867 г. США купили у </a:t>
            </a:r>
            <a:r>
              <a:rPr lang="ru-RU" u="sng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России </a:t>
            </a:r>
            <a:r>
              <a:rPr lang="ru-RU" dirty="0" smtClean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Аляску.</a:t>
            </a:r>
          </a:p>
          <a:p>
            <a:endParaRPr lang="ru-RU" dirty="0"/>
          </a:p>
        </p:txBody>
      </p:sp>
      <p:sp>
        <p:nvSpPr>
          <p:cNvPr id="5" name="5-конечная звезда 4"/>
          <p:cNvSpPr/>
          <p:nvPr/>
        </p:nvSpPr>
        <p:spPr>
          <a:xfrm>
            <a:off x="7215206" y="3429000"/>
            <a:ext cx="285752" cy="285752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5-конечная звезда 8"/>
          <p:cNvSpPr/>
          <p:nvPr/>
        </p:nvSpPr>
        <p:spPr>
          <a:xfrm>
            <a:off x="5715008" y="3143248"/>
            <a:ext cx="285752" cy="285752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5-конечная звезда 11"/>
          <p:cNvSpPr/>
          <p:nvPr/>
        </p:nvSpPr>
        <p:spPr>
          <a:xfrm>
            <a:off x="4714876" y="2928934"/>
            <a:ext cx="285752" cy="285752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5-конечная звезда 12"/>
          <p:cNvSpPr/>
          <p:nvPr/>
        </p:nvSpPr>
        <p:spPr>
          <a:xfrm>
            <a:off x="2857488" y="2500306"/>
            <a:ext cx="285752" cy="285752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5-конечная звезда 13"/>
          <p:cNvSpPr/>
          <p:nvPr/>
        </p:nvSpPr>
        <p:spPr>
          <a:xfrm>
            <a:off x="2857488" y="3357562"/>
            <a:ext cx="285752" cy="285752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6863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70" decel="100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770" decel="100000"/>
                                        <p:tgtEl>
                                          <p:spTgt spid="205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6" dur="77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8" dur="77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00"/>
                            </p:stCondLst>
                            <p:childTnLst>
                              <p:par>
                                <p:cTn id="80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 animBg="1"/>
      <p:bldP spid="9" grpId="0" animBg="1"/>
      <p:bldP spid="12" grpId="0" animBg="1"/>
      <p:bldP spid="1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8786874" cy="857256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Внешняя политика США в 1 половине </a:t>
            </a:r>
            <a:r>
              <a:rPr lang="en-U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XIX </a:t>
            </a:r>
            <a:r>
              <a:rPr lang="kk-KZ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в</a:t>
            </a:r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.</a:t>
            </a:r>
            <a:endParaRPr lang="ru-RU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00108"/>
            <a:ext cx="4572000" cy="5857892"/>
          </a:xfrm>
        </p:spPr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ru-RU" sz="31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 основе внешней политики США лежала доктрина, провозглашенная президентом </a:t>
            </a:r>
            <a:r>
              <a:rPr lang="ru-RU" sz="31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Дж. Монро </a:t>
            </a:r>
            <a:r>
              <a:rPr lang="ru-RU" sz="31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 1823 г.- </a:t>
            </a:r>
            <a:r>
              <a:rPr lang="ru-RU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«Америка -для американцев!»</a:t>
            </a:r>
          </a:p>
          <a:p>
            <a:pPr>
              <a:defRPr/>
            </a:pPr>
            <a:r>
              <a:rPr lang="ru-RU" sz="31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Она стала ответом на стремление стран Европы начать по просьбе Испании интервенцию в Латинскую Америку.</a:t>
            </a:r>
          </a:p>
          <a:p>
            <a:pPr>
              <a:defRPr/>
            </a:pPr>
            <a:r>
              <a:rPr lang="ru-RU" sz="31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 то же время Монро заявил о невмешательстве в европейские дела. </a:t>
            </a:r>
          </a:p>
          <a:p>
            <a:endParaRPr lang="ru-RU" dirty="0"/>
          </a:p>
        </p:txBody>
      </p:sp>
      <p:grpSp>
        <p:nvGrpSpPr>
          <p:cNvPr id="6" name="Группа 5"/>
          <p:cNvGrpSpPr/>
          <p:nvPr/>
        </p:nvGrpSpPr>
        <p:grpSpPr>
          <a:xfrm>
            <a:off x="5143504" y="1071546"/>
            <a:ext cx="3290887" cy="5608671"/>
            <a:chOff x="5143504" y="1071546"/>
            <a:chExt cx="3290887" cy="5608671"/>
          </a:xfrm>
        </p:grpSpPr>
        <p:pic>
          <p:nvPicPr>
            <p:cNvPr id="4" name="Picture 7" descr="Рисунок11"/>
            <p:cNvPicPr>
              <a:picLocks noChangeAspect="1" noChangeArrowheads="1"/>
            </p:cNvPicPr>
            <p:nvPr/>
          </p:nvPicPr>
          <p:blipFill>
            <a:blip r:embed="rId2">
              <a:lum bright="-12000"/>
            </a:blip>
            <a:srcRect/>
            <a:stretch>
              <a:fillRect/>
            </a:stretch>
          </p:blipFill>
          <p:spPr bwMode="auto">
            <a:xfrm>
              <a:off x="5143504" y="1071546"/>
              <a:ext cx="3290887" cy="4613275"/>
            </a:xfrm>
            <a:prstGeom prst="rect">
              <a:avLst/>
            </a:prstGeom>
            <a:noFill/>
            <a:ln w="50800">
              <a:solidFill>
                <a:schemeClr val="accent3">
                  <a:lumMod val="75000"/>
                </a:schemeClr>
              </a:solidFill>
              <a:miter lim="800000"/>
              <a:headEnd/>
              <a:tailEnd/>
            </a:ln>
          </p:spPr>
        </p:pic>
        <p:sp>
          <p:nvSpPr>
            <p:cNvPr id="5" name="Text Box 5"/>
            <p:cNvSpPr txBox="1">
              <a:spLocks noChangeArrowheads="1"/>
            </p:cNvSpPr>
            <p:nvPr/>
          </p:nvSpPr>
          <p:spPr bwMode="auto">
            <a:xfrm>
              <a:off x="5500694" y="5857892"/>
              <a:ext cx="2716213" cy="822325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ru-RU" b="1" dirty="0">
                  <a:solidFill>
                    <a:srgbClr val="00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ahoma" pitchFamily="34" charset="0"/>
                </a:rPr>
                <a:t>Президент США</a:t>
              </a:r>
            </a:p>
            <a:p>
              <a:pPr algn="ctr">
                <a:defRPr/>
              </a:pPr>
              <a:r>
                <a:rPr lang="ru-RU" b="1" dirty="0">
                  <a:solidFill>
                    <a:srgbClr val="00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ahoma" pitchFamily="34" charset="0"/>
                </a:rPr>
                <a:t>Дж.Монро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44199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7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770" decel="100000"/>
                                        <p:tgtEl>
                                          <p:spTgt spid="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2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4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Закрепление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u="sng" dirty="0" smtClean="0">
                <a:solidFill>
                  <a:srgbClr val="FF0000"/>
                </a:solidFill>
                <a:hlinkClick r:id="rId2" action="ppaction://hlinkfile"/>
              </a:rPr>
              <a:t>Задание 1</a:t>
            </a:r>
            <a:endParaRPr lang="ru-RU" b="1" u="sng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 b="1" dirty="0" smtClean="0"/>
              <a:t>Ответьте на вопросы:</a:t>
            </a:r>
          </a:p>
          <a:p>
            <a:pPr marL="0" indent="0">
              <a:buNone/>
            </a:pP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Каковы причины экономического отставания юга США в начале 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XIX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века?</a:t>
            </a:r>
          </a:p>
          <a:p>
            <a:pPr marL="0" indent="0">
              <a:buNone/>
            </a:pP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Каковы были основные идеи партий США?</a:t>
            </a:r>
          </a:p>
          <a:p>
            <a:pPr marL="0" indent="0">
              <a:buNone/>
            </a:pP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В чем суть «Доктрины Монро»?</a:t>
            </a:r>
          </a:p>
          <a:p>
            <a:pPr marL="0" indent="0">
              <a:buNone/>
            </a:pP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Дайте характеристику политике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экспансии США в западном 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направлении.</a:t>
            </a:r>
          </a:p>
        </p:txBody>
      </p:sp>
    </p:spTree>
    <p:extLst>
      <p:ext uri="{BB962C8B-B14F-4D97-AF65-F5344CB8AC3E}">
        <p14:creationId xmlns:p14="http://schemas.microsoft.com/office/powerpoint/2010/main" val="2267515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Закрепление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file"/>
              </a:rPr>
              <a:t>Задание </a:t>
            </a:r>
            <a:r>
              <a:rPr lang="ru-RU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Выполните работу в контурной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карте (см. следующий слайд):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Подпишите моря и океаны омывающие США.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Обозначьте первые английские колонии на территории Америки.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Обозначьте территорию США в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XVIII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веке.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Отметьте и подпишите территории штатов вошедших в США в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XIX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веке</a:t>
            </a:r>
          </a:p>
          <a:p>
            <a:pPr marL="0" indent="0">
              <a:buNone/>
            </a:pPr>
            <a:endParaRPr lang="ru-RU" sz="20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Рекомендации: распечатайте          выполните задание         сфотографируйте        отправьте на проверку</a:t>
            </a:r>
            <a:endParaRPr lang="ru-RU" sz="2000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трелка вправо 3"/>
          <p:cNvSpPr/>
          <p:nvPr/>
        </p:nvSpPr>
        <p:spPr>
          <a:xfrm>
            <a:off x="6660232" y="5460129"/>
            <a:ext cx="432048" cy="14996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право 4"/>
          <p:cNvSpPr/>
          <p:nvPr/>
        </p:nvSpPr>
        <p:spPr>
          <a:xfrm>
            <a:off x="3923928" y="5460129"/>
            <a:ext cx="432048" cy="1440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Стрелка вправо 5"/>
          <p:cNvSpPr/>
          <p:nvPr/>
        </p:nvSpPr>
        <p:spPr>
          <a:xfrm>
            <a:off x="2627784" y="5799831"/>
            <a:ext cx="432048" cy="1440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29976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96</TotalTime>
  <Words>492</Words>
  <Application>Microsoft Office PowerPoint</Application>
  <PresentationFormat>Экран (4:3)</PresentationFormat>
  <Paragraphs>64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Исполнительная</vt:lpstr>
      <vt:lpstr>Насколько экспансия в западном направлении повлияла на формирование американского национального самосознания </vt:lpstr>
      <vt:lpstr>Вспомните</vt:lpstr>
      <vt:lpstr>Экономическое развитие</vt:lpstr>
      <vt:lpstr>Промышленный переворот</vt:lpstr>
      <vt:lpstr>Возникновение политических партий</vt:lpstr>
      <vt:lpstr>Расширение территории США</vt:lpstr>
      <vt:lpstr>Внешняя политика США в 1 половине XIX в.</vt:lpstr>
      <vt:lpstr>Закрепление </vt:lpstr>
      <vt:lpstr>Закрепление </vt:lpstr>
      <vt:lpstr>Презентация PowerPoint</vt:lpstr>
      <vt:lpstr>Домашнее задание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Насколько экспансия в западном направлении повлияла на формирование американского национального самосознания</dc:title>
  <dc:creator>User</dc:creator>
  <cp:lastModifiedBy>User</cp:lastModifiedBy>
  <cp:revision>14</cp:revision>
  <dcterms:created xsi:type="dcterms:W3CDTF">2020-03-31T04:13:30Z</dcterms:created>
  <dcterms:modified xsi:type="dcterms:W3CDTF">2020-04-01T02:16:53Z</dcterms:modified>
</cp:coreProperties>
</file>