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61" r:id="rId2"/>
  </p:sldMasterIdLst>
  <p:sldIdLst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8" r:id="rId12"/>
    <p:sldId id="266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069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865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7487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2E320-A573-4BA9-BD68-FCA0100640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409039"/>
      </p:ext>
    </p:extLst>
  </p:cSld>
  <p:clrMapOvr>
    <a:masterClrMapping/>
  </p:clrMapOvr>
  <p:transition spd="med"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5458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2E320-A573-4BA9-BD68-FCA0100640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409039"/>
      </p:ext>
    </p:extLst>
  </p:cSld>
  <p:clrMapOvr>
    <a:masterClrMapping/>
  </p:clrMapOvr>
  <p:transition spd="med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437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807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83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886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791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111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613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86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7ED8CF7-9435-481E-9404-17750864544D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1F8CD06-C59F-4566-B741-9157F608444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1047;&#1072;&#1076;&#1072;&#1085;&#1080;&#1077;%202.docx" TargetMode="Externa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9frR41y4jz4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47;&#1072;&#1076;&#1072;&#1085;&#1080;&#1077;%201.docx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allforchildren.ru/why/illustr/who18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56" y="908720"/>
            <a:ext cx="9129044" cy="5879106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755650" y="2204864"/>
            <a:ext cx="7704856" cy="1800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9592" y="116632"/>
            <a:ext cx="8064896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7564" y="5661247"/>
            <a:ext cx="8208912" cy="108617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988840"/>
            <a:ext cx="7056784" cy="259228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</a:t>
            </a:r>
            <a:r>
              <a:rPr lang="ru-RU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отменено рабство в 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США?»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88640"/>
            <a:ext cx="7848872" cy="1008112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Всемирная история</a:t>
            </a:r>
          </a:p>
          <a:p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7-8 класс</a:t>
            </a:r>
          </a:p>
          <a:p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 Усиление Соединенных Штатов Америки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87380" y="5661247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7.1.2.2 – выявлять особенности трансатлантического рабства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9771" y="13265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72160" y="1261059"/>
            <a:ext cx="2195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Ратникова Т.А. учитель истории КГУ «Гимназия №9»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827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dirty="0" smtClean="0"/>
              <a:t>Изучите документ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784976" cy="514543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Ввоз негров и введение рабства явились следствием потребности в рабочей силе на юге Северной Америки, где устраивались крупные земледельческие хозяйства — табачные, рисовые и другие плантации. На Севере, где плантационное хозяйство, в силу особых экономических и климатических условий, было менее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распространено.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Негры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работали до 18−19 часов в сутки. На ночь их запирали и спускали собак. Средняя продолжительность жизни негра-раба на плантациях составляла 10 лет, а в XIX веке — 7 лет. </a:t>
            </a:r>
            <a:endPara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Цены на рабов менялись со временем. Например, в 1795 году цена составляла 300 долларов, к 1849 году она возросла до 900 </a:t>
            </a:r>
            <a:r>
              <a:rPr lang="ru-RU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долларов.Часто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который уже подросли продавали отдельно от матери. На плантациях дети начинали работать с 4 лет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Рабы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имели никаких прав и свобод и считались имуществом владельца, с которым хозяин может делать все, что угодно. Их клеймили как скот. Клейма для нанесения меток на кожу рабам путем прижигания, использовавшиеся в 19 веке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Рабство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отменено после завершения Гражданской войны 1861 - 1865 годов и принятия Тринадцатой поправки к конституции США в декабре 1865 года. Последним штатом, ратифицировавшим эту поправку, был Миссисипи в 2013 !!! году.</a:t>
            </a:r>
          </a:p>
        </p:txBody>
      </p:sp>
    </p:spTree>
    <p:extLst>
      <p:ext uri="{BB962C8B-B14F-4D97-AF65-F5344CB8AC3E}">
        <p14:creationId xmlns:p14="http://schemas.microsoft.com/office/powerpoint/2010/main" val="363355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dirty="0" smtClean="0">
                <a:hlinkClick r:id="rId2" action="ppaction://hlinkfile"/>
              </a:rPr>
              <a:t>Задание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50734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древнеримские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трансатлантические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выполняем в тетради или в приложенном документе (ссылка появится при нажатии на «Задание 2») и отправляем на проверку</a:t>
            </a:r>
            <a:endParaRPr lang="ru-RU" sz="1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167097"/>
              </p:ext>
            </p:extLst>
          </p:nvPr>
        </p:nvGraphicFramePr>
        <p:xfrm>
          <a:off x="395536" y="2132856"/>
          <a:ext cx="8424935" cy="2960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658"/>
                <a:gridCol w="3095965"/>
                <a:gridCol w="2808312"/>
              </a:tblGrid>
              <a:tr h="3464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Древнеримский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Трансатлантический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598066">
                <a:tc>
                  <a:txBody>
                    <a:bodyPr/>
                    <a:lstStyle/>
                    <a:p>
                      <a:r>
                        <a:rPr lang="ru-RU" dirty="0" smtClean="0"/>
                        <a:t>1. Методы получения рабов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6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2. Методы использования рабов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3. Цель использования рабов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498"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Выводы: оцените результаты деятельности, на каких территориях США больше использовался труд рабов и почему?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332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противоречия в развитии штатов: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каков социальный и количественный состав населения в штатах Юга и Севера?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чем причины разных путей развития этих штатов?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политические партии представляли интересы северян и южан в сенате США?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чем можно объяснить политическое господство южных штатов?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могут причины для войны между ними?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выполняем  устно, запись аудиофайла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074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Выскажите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мнение </a:t>
            </a:r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следующих газетных объявлениях 1850-х гг. в США: </a:t>
            </a:r>
            <a:endParaRPr lang="ru-RU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Сбежала чернокожая Бетси. К правой ноге прикован железный брусок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Сбежал негр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Мануэль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Неоднократно клеймен».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Сбежал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негритенок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лет двенадцати. Носит собачий ошейник из цепи с надписью». 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Двадцать пять долларов в награду за моего раба Исаака. На лбу шрам от удара кулаком, на спине - от пули из пистолета».</a:t>
            </a:r>
          </a:p>
          <a:p>
            <a:r>
              <a:rPr lang="ru-RU" b="1" dirty="0"/>
              <a:t>Было ли решение об отмене рабства закономерным</a:t>
            </a:r>
            <a:r>
              <a:rPr lang="ru-RU" b="1" dirty="0" smtClean="0"/>
              <a:t>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выполняем  устно, запись аудиофайла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0718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Прочтите § 25</a:t>
            </a:r>
          </a:p>
          <a:p>
            <a:pPr marL="0" indent="0">
              <a:buNone/>
            </a:pP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Просмотрите видео о развитии рабства в США в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XIX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веке</a:t>
            </a: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www.youtube.com/watch?v=9frR41y4jz4</a:t>
            </a:r>
            <a:endParaRPr lang="ru-RU" dirty="0" smtClean="0"/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были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трансатлантического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рабства?</a:t>
            </a:r>
          </a:p>
          <a:p>
            <a:pPr marL="0" indent="0">
              <a:buNone/>
            </a:pP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Создайте эссе «Главной целью Гражданской войны было отмена рабства в США»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7241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72547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Противостояние Севера и Юга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142984"/>
            <a:ext cx="4929190" cy="571501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сер.</a:t>
            </a:r>
            <a:r>
              <a:rPr lang="en-US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XIX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в. число рабов в США достигло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млн.</a:t>
            </a:r>
            <a:r>
              <a:rPr lang="en-US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человек.</a:t>
            </a:r>
          </a:p>
          <a:p>
            <a:pPr>
              <a:lnSpc>
                <a:spcPct val="80000"/>
              </a:lnSpc>
              <a:defRPr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Население Севера и Запада, выступило против рабства.</a:t>
            </a:r>
            <a:r>
              <a:rPr lang="en-US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80000"/>
              </a:lnSpc>
              <a:defRPr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Этих людей называли </a:t>
            </a:r>
            <a:r>
              <a:rPr lang="ru-RU" sz="2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аболиционисты.</a:t>
            </a:r>
          </a:p>
          <a:p>
            <a:pPr>
              <a:lnSpc>
                <a:spcPct val="80000"/>
              </a:lnSpc>
              <a:defRPr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1850-е гг. конфликт достиг критической отметки. </a:t>
            </a:r>
            <a:endParaRPr lang="en-US" sz="26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1859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г. отряд </a:t>
            </a:r>
            <a:r>
              <a:rPr lang="ru-RU" sz="2600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Джона Брауна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поднял восстание в Виргинии,</a:t>
            </a:r>
            <a:r>
              <a:rPr lang="en-US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 потерпел поражение.</a:t>
            </a:r>
            <a:r>
              <a:rPr lang="en-US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Браун и его сторонники были повешены.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500034" y="1071546"/>
            <a:ext cx="3714776" cy="5535070"/>
            <a:chOff x="500034" y="1071546"/>
            <a:chExt cx="3714776" cy="5535070"/>
          </a:xfrm>
        </p:grpSpPr>
        <p:pic>
          <p:nvPicPr>
            <p:cNvPr id="4" name="Picture 6" descr="Рисунок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0034" y="1071546"/>
              <a:ext cx="3714776" cy="5535070"/>
            </a:xfrm>
            <a:prstGeom prst="rect">
              <a:avLst/>
            </a:prstGeom>
            <a:noFill/>
            <a:ln w="508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1142976" y="6072206"/>
              <a:ext cx="2940227" cy="4616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4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Арест Дж.Брауна</a:t>
              </a:r>
              <a:endPara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901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24"/>
            <a:ext cx="7467600" cy="100013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Начало гражданской войны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857628"/>
            <a:ext cx="4429124" cy="2840039"/>
          </a:xfrm>
        </p:spPr>
        <p:txBody>
          <a:bodyPr>
            <a:normAutofit fontScale="77500" lnSpcReduction="20000"/>
          </a:bodyPr>
          <a:lstStyle/>
          <a:p>
            <a:r>
              <a:rPr lang="ru-RU" sz="3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1860</a:t>
            </a:r>
            <a:r>
              <a:rPr lang="ru-RU" sz="3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г. на выборах президента победу одержал республиканец </a:t>
            </a:r>
            <a:r>
              <a:rPr lang="ru-RU" sz="3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А.Линкольн.</a:t>
            </a:r>
            <a:r>
              <a:rPr lang="ru-RU" sz="3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3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Он выступал </a:t>
            </a:r>
            <a:r>
              <a:rPr lang="ru-RU" sz="3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ограничение и постепенную отмену рабства. </a:t>
            </a:r>
          </a:p>
          <a:p>
            <a:endParaRPr lang="ru-RU" dirty="0"/>
          </a:p>
        </p:txBody>
      </p:sp>
      <p:pic>
        <p:nvPicPr>
          <p:cNvPr id="21506" name="Picture 2" descr="http://upload.wikimedia.org/wikipedia/commons/thumb/c/c8/Abraham_Lincoln.jpg/200px-Abraham_Lincol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00108"/>
            <a:ext cx="2143140" cy="2668210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Picture 6" descr="Рисунок7"/>
          <p:cNvPicPr>
            <a:picLocks noChangeAspect="1" noChangeArrowheads="1"/>
          </p:cNvPicPr>
          <p:nvPr/>
        </p:nvPicPr>
        <p:blipFill>
          <a:blip r:embed="rId3">
            <a:lum bright="10000" contrast="12000"/>
          </a:blip>
          <a:srcRect/>
          <a:stretch>
            <a:fillRect/>
          </a:stretch>
        </p:blipFill>
        <p:spPr bwMode="auto">
          <a:xfrm flipH="1">
            <a:off x="6000760" y="1000108"/>
            <a:ext cx="2214578" cy="2714644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786282" y="3875085"/>
            <a:ext cx="4357718" cy="298291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ответ на победу республиканцев южане </a:t>
            </a:r>
            <a:r>
              <a:rPr lang="ru-RU" sz="26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объявили об отделении от США и создании Конфедерации: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11 штатов, столица-</a:t>
            </a:r>
            <a:r>
              <a:rPr lang="ru-RU" sz="26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Ричмонд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Президентом стал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600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Дж. Дэвис.</a:t>
            </a:r>
            <a:endParaRPr lang="ru-RU" sz="2600" b="1" u="sng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://t1.gstatic.com/images?q=tbn:ANd9GcRqhvbPFTzDTROrWv7xg1VNdbKGYs7zPUHko4gtcCOi3YMKxXg1BH3tQmZLm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643050"/>
            <a:ext cx="2171700" cy="2105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980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215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Гражданская война</a:t>
            </a:r>
            <a:br>
              <a:rPr lang="ru-RU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1861-1865 гг.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4929190" cy="5429264"/>
          </a:xfrm>
        </p:spPr>
        <p:txBody>
          <a:bodyPr>
            <a:normAutofit fontScale="85000" lnSpcReduction="1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13 апреля 1861 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г. южане захватили форт </a:t>
            </a:r>
            <a:r>
              <a:rPr lang="ru-RU" sz="31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Самтер</a:t>
            </a:r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Линкольн объявил о наборе добровольцев. </a:t>
            </a:r>
          </a:p>
          <a:p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 означало </a:t>
            </a:r>
            <a:r>
              <a:rPr lang="ru-RU" sz="31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начало Гражданской войны.</a:t>
            </a:r>
          </a:p>
          <a:p>
            <a:r>
              <a:rPr lang="ru-RU" sz="31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Потенциал был большим у северян, но 70% офицеров примкнуло к южанам, поэтому на первых порах верх брали конфедераты, за исключением Западного фронта, где командовал генерал Грант. </a:t>
            </a:r>
          </a:p>
          <a:p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5357818" y="1500174"/>
            <a:ext cx="3268662" cy="5227116"/>
            <a:chOff x="5357818" y="1500174"/>
            <a:chExt cx="3268662" cy="5227116"/>
          </a:xfrm>
        </p:grpSpPr>
        <p:pic>
          <p:nvPicPr>
            <p:cNvPr id="4" name="Picture 5" descr="Рисунок3"/>
            <p:cNvPicPr>
              <a:picLocks noChangeAspect="1" noChangeArrowheads="1"/>
            </p:cNvPicPr>
            <p:nvPr/>
          </p:nvPicPr>
          <p:blipFill>
            <a:blip r:embed="rId2">
              <a:lum bright="-6000" contrast="12000"/>
            </a:blip>
            <a:srcRect/>
            <a:stretch>
              <a:fillRect/>
            </a:stretch>
          </p:blipFill>
          <p:spPr bwMode="auto">
            <a:xfrm>
              <a:off x="5357818" y="1500174"/>
              <a:ext cx="3268662" cy="4752975"/>
            </a:xfrm>
            <a:prstGeom prst="rect">
              <a:avLst/>
            </a:prstGeom>
            <a:noFill/>
            <a:ln w="508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6215074" y="6357958"/>
              <a:ext cx="19271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b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Генерал Грант</a:t>
              </a:r>
              <a:endParaRPr lang="ru-RU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470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785794"/>
            <a:ext cx="5643570" cy="607220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buNone/>
              <a:defRPr/>
            </a:pPr>
            <a:r>
              <a:rPr lang="ru-RU" sz="9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 мая 1862 Линкольн решил перейти к </a:t>
            </a:r>
            <a:r>
              <a:rPr lang="ru-RU" sz="9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войне «по-революционному»: </a:t>
            </a:r>
          </a:p>
          <a:p>
            <a:pPr>
              <a:lnSpc>
                <a:spcPct val="120000"/>
              </a:lnSpc>
              <a:defRPr/>
            </a:pPr>
            <a:r>
              <a:rPr lang="ru-RU" sz="9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был принят закон о </a:t>
            </a:r>
            <a:r>
              <a:rPr lang="ru-RU" sz="9600" b="1" u="sng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гомстедах</a:t>
            </a:r>
            <a:r>
              <a:rPr lang="ru-RU" sz="9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</a:t>
            </a:r>
            <a:r>
              <a:rPr lang="ru-RU" sz="9600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бесплатная раздача земли на Западе</a:t>
            </a:r>
            <a:r>
              <a:rPr lang="ru-RU" sz="9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), </a:t>
            </a:r>
          </a:p>
          <a:p>
            <a:pPr>
              <a:lnSpc>
                <a:spcPct val="120000"/>
              </a:lnSpc>
              <a:defRPr/>
            </a:pPr>
            <a:r>
              <a:rPr lang="ru-RU" sz="9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объявлено об </a:t>
            </a:r>
            <a:r>
              <a:rPr lang="ru-RU" sz="9600" b="1" u="sng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отмене рабства</a:t>
            </a:r>
            <a:r>
              <a:rPr lang="ru-RU" sz="9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на Юге с начала </a:t>
            </a:r>
            <a:r>
              <a:rPr lang="ru-RU" sz="9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1863 г. </a:t>
            </a:r>
          </a:p>
          <a:p>
            <a:pPr>
              <a:lnSpc>
                <a:spcPct val="120000"/>
              </a:lnSpc>
              <a:buNone/>
              <a:defRPr/>
            </a:pPr>
            <a:r>
              <a:rPr lang="ru-RU" sz="9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апреле 1865 г. войска Гранта заняли </a:t>
            </a:r>
            <a:r>
              <a:rPr lang="ru-RU" sz="96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Питерсберг</a:t>
            </a:r>
            <a:r>
              <a:rPr lang="ru-RU" sz="9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Ричмонд. </a:t>
            </a:r>
          </a:p>
          <a:p>
            <a:pPr>
              <a:lnSpc>
                <a:spcPct val="120000"/>
              </a:lnSpc>
              <a:defRPr/>
            </a:pPr>
            <a:r>
              <a:rPr lang="ru-RU" sz="9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Вскоре было подписано перемирие, а </a:t>
            </a:r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26 мая 1865</a:t>
            </a:r>
            <a:r>
              <a:rPr lang="ru-RU" sz="9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9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капитулировала последняя армия южан.</a:t>
            </a:r>
          </a:p>
          <a:p>
            <a:pPr>
              <a:lnSpc>
                <a:spcPct val="120000"/>
              </a:lnSpc>
              <a:defRPr/>
            </a:pPr>
            <a:r>
              <a:rPr lang="ru-RU" sz="96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этом война завершилась победой Севера. </a:t>
            </a:r>
          </a:p>
          <a:p>
            <a:pPr>
              <a:lnSpc>
                <a:spcPct val="90000"/>
              </a:lnSpc>
              <a:defRPr/>
            </a:pPr>
            <a:endParaRPr lang="ru-RU" sz="32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42852"/>
            <a:ext cx="4500562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Гражданская война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1861-1865 гг.</a:t>
            </a:r>
          </a:p>
        </p:txBody>
      </p:sp>
      <p:pic>
        <p:nvPicPr>
          <p:cNvPr id="6146" name="Picture 2" descr="http://balance-1.storage-1.vkurse2.verumnets.ru/public/47/4736264/e1/6-popup-low.jpg?updated=13077246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2000264" cy="3533590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</a:ln>
        </p:spPr>
      </p:pic>
      <p:pic>
        <p:nvPicPr>
          <p:cNvPr id="6148" name="Picture 4" descr="http://evrofilm.com/wp-content/uploads/2011/03/slave1_fpMLi_182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7464" y="3571876"/>
            <a:ext cx="2305633" cy="3143272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5337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61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61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67600" cy="92867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Реконструкция Юга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86322"/>
            <a:ext cx="9144000" cy="1857364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После Гражданской войны перед правительством США встала задача </a:t>
            </a:r>
            <a:r>
              <a:rPr lang="ru-RU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заменить систему общественных отношений на Юге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(Реконструкция)</a:t>
            </a:r>
          </a:p>
          <a:p>
            <a:pPr>
              <a:buNone/>
              <a:defRPr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1865-66 гг. поправки к Конституции отменили рабство и дали черным американцам гражданские права.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85720" y="928670"/>
            <a:ext cx="8321564" cy="3710951"/>
            <a:chOff x="285720" y="928670"/>
            <a:chExt cx="8321564" cy="3710951"/>
          </a:xfrm>
        </p:grpSpPr>
        <p:pic>
          <p:nvPicPr>
            <p:cNvPr id="4" name="Picture 6" descr="Рисунок8"/>
            <p:cNvPicPr>
              <a:picLocks noChangeAspect="1" noChangeArrowheads="1"/>
            </p:cNvPicPr>
            <p:nvPr/>
          </p:nvPicPr>
          <p:blipFill>
            <a:blip r:embed="rId2">
              <a:lum contrast="12000"/>
            </a:blip>
            <a:srcRect/>
            <a:stretch>
              <a:fillRect/>
            </a:stretch>
          </p:blipFill>
          <p:spPr bwMode="auto">
            <a:xfrm>
              <a:off x="285720" y="928670"/>
              <a:ext cx="5786478" cy="3710951"/>
            </a:xfrm>
            <a:prstGeom prst="rect">
              <a:avLst/>
            </a:prstGeom>
            <a:noFill/>
            <a:ln w="508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6357950" y="2285992"/>
              <a:ext cx="2249334" cy="1015663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000" b="1" dirty="0" err="1">
                  <a:solidFill>
                    <a:srgbClr val="00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Негры</a:t>
              </a:r>
              <a:r>
                <a:rPr lang="ru-RU" sz="2000" b="1" dirty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 на </a:t>
              </a:r>
            </a:p>
            <a:p>
              <a:pPr algn="ctr">
                <a:defRPr/>
              </a:pPr>
              <a:r>
                <a:rPr lang="ru-RU" sz="2000" b="1" dirty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избирательном</a:t>
              </a:r>
            </a:p>
            <a:p>
              <a:pPr algn="ctr">
                <a:defRPr/>
              </a:pPr>
              <a:r>
                <a:rPr lang="ru-RU" sz="2000" b="1" dirty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участке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165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14330"/>
            <a:ext cx="8501122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  <a:latin typeface="+mn-lt"/>
              </a:rPr>
              <a:t>Успехи экономического развития</a:t>
            </a:r>
            <a:endParaRPr lang="ru-RU" sz="3600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5072066" cy="578645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к.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XIX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в.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США совершили фантастический скачок в экономическом развитии.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Производство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продукции за 50 лет выросло почти в 35 раз.</a:t>
            </a:r>
          </a:p>
          <a:p>
            <a:pPr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 привело к тому, что страна вышла на              </a:t>
            </a:r>
            <a:r>
              <a:rPr lang="ru-RU" sz="28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1- е место</a:t>
            </a:r>
            <a:r>
              <a:rPr lang="ru-RU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мире по промышленному производству.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4929190" y="928670"/>
            <a:ext cx="3922073" cy="5929330"/>
            <a:chOff x="4929190" y="928670"/>
            <a:chExt cx="3922073" cy="5929330"/>
          </a:xfrm>
        </p:grpSpPr>
        <p:pic>
          <p:nvPicPr>
            <p:cNvPr id="4" name="Picture 5" descr="Рисунок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929190" y="928670"/>
              <a:ext cx="3922073" cy="4786346"/>
            </a:xfrm>
            <a:prstGeom prst="rect">
              <a:avLst/>
            </a:prstGeom>
            <a:noFill/>
            <a:ln w="50800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5500694" y="5667375"/>
              <a:ext cx="3028950" cy="119062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1800" b="1" dirty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Строительство </a:t>
              </a:r>
            </a:p>
            <a:p>
              <a:pPr algn="ctr">
                <a:defRPr/>
              </a:pPr>
              <a:r>
                <a:rPr lang="ru-RU" sz="1800" b="1" dirty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трансконтинентальной </a:t>
              </a:r>
            </a:p>
            <a:p>
              <a:pPr algn="ctr">
                <a:defRPr/>
              </a:pPr>
              <a:r>
                <a:rPr lang="ru-RU" sz="1800" b="1" dirty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железной</a:t>
              </a:r>
            </a:p>
            <a:p>
              <a:pPr algn="ctr">
                <a:defRPr/>
              </a:pPr>
              <a:r>
                <a:rPr lang="ru-RU" sz="1800" b="1" dirty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дороги.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571736" y="6000768"/>
            <a:ext cx="3143272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Почему?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00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 descr="Пергамент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0"/>
            <a:ext cx="9144000" cy="2643182"/>
          </a:xfrm>
          <a:blipFill dpi="0" rotWithShape="0">
            <a:blip r:embed="rId2"/>
            <a:srcRect/>
            <a:tile tx="0" ty="0" sx="100000" sy="100000" flip="none" algn="tl"/>
          </a:blipFill>
          <a:ln w="50800"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1600" b="1" dirty="0" smtClean="0">
                <a:solidFill>
                  <a:srgbClr val="A50021"/>
                </a:solidFill>
              </a:rPr>
              <a:t>До 1 мировой войны США во внешней политике в основном придерживались Доктрины Монро, но подъем экономики заставил их включиться в </a:t>
            </a:r>
            <a:r>
              <a:rPr lang="ru-RU" sz="1600" b="1" u="sng" dirty="0" smtClean="0">
                <a:solidFill>
                  <a:srgbClr val="7030A0"/>
                </a:solidFill>
              </a:rPr>
              <a:t>борьбу за передел мира.</a:t>
            </a:r>
          </a:p>
          <a:p>
            <a:pPr eaLnBrk="1" hangingPunct="1">
              <a:defRPr/>
            </a:pPr>
            <a:r>
              <a:rPr lang="ru-RU" sz="1600" b="1" dirty="0" smtClean="0">
                <a:solidFill>
                  <a:srgbClr val="A50021"/>
                </a:solidFill>
              </a:rPr>
              <a:t>В к. </a:t>
            </a:r>
            <a:r>
              <a:rPr lang="en-US" sz="1600" b="1" dirty="0" smtClean="0">
                <a:solidFill>
                  <a:srgbClr val="A50021"/>
                </a:solidFill>
              </a:rPr>
              <a:t>XIX</a:t>
            </a:r>
            <a:r>
              <a:rPr lang="ru-RU" sz="1600" b="1" dirty="0" smtClean="0">
                <a:solidFill>
                  <a:srgbClr val="A50021"/>
                </a:solidFill>
              </a:rPr>
              <a:t> в. США участвовали в интервенции европейских стран в </a:t>
            </a:r>
            <a:r>
              <a:rPr lang="ru-RU" sz="1600" b="1" u="sng" dirty="0" smtClean="0">
                <a:solidFill>
                  <a:srgbClr val="7030A0"/>
                </a:solidFill>
              </a:rPr>
              <a:t>Японию</a:t>
            </a:r>
            <a:r>
              <a:rPr lang="ru-RU" sz="1600" b="1" dirty="0" smtClean="0">
                <a:solidFill>
                  <a:srgbClr val="A50021"/>
                </a:solidFill>
              </a:rPr>
              <a:t> и </a:t>
            </a:r>
            <a:r>
              <a:rPr lang="ru-RU" sz="1600" b="1" u="sng" dirty="0" smtClean="0">
                <a:solidFill>
                  <a:srgbClr val="7030A0"/>
                </a:solidFill>
              </a:rPr>
              <a:t>Китай</a:t>
            </a:r>
            <a:r>
              <a:rPr lang="ru-RU" sz="1600" b="1" dirty="0" smtClean="0">
                <a:solidFill>
                  <a:srgbClr val="A50021"/>
                </a:solidFill>
              </a:rPr>
              <a:t>. Постепенно США отказались от изоляционизма. США начали экономическую экспансию в </a:t>
            </a:r>
            <a:r>
              <a:rPr lang="ru-RU" sz="1600" b="1" u="sng" dirty="0" smtClean="0">
                <a:solidFill>
                  <a:srgbClr val="7030A0"/>
                </a:solidFill>
              </a:rPr>
              <a:t>Латинскую Америку</a:t>
            </a:r>
            <a:r>
              <a:rPr lang="ru-RU" sz="1600" b="1" dirty="0" smtClean="0">
                <a:solidFill>
                  <a:srgbClr val="A50021"/>
                </a:solidFill>
              </a:rPr>
              <a:t>,</a:t>
            </a:r>
            <a:r>
              <a:rPr lang="en-US" sz="1600" b="1" dirty="0" smtClean="0">
                <a:solidFill>
                  <a:srgbClr val="A50021"/>
                </a:solidFill>
              </a:rPr>
              <a:t> </a:t>
            </a:r>
            <a:r>
              <a:rPr lang="ru-RU" sz="1600" b="1" dirty="0" smtClean="0">
                <a:solidFill>
                  <a:srgbClr val="A50021"/>
                </a:solidFill>
              </a:rPr>
              <a:t>а вслед за этим стали прибегать к силе в решении спорных вопросов.</a:t>
            </a:r>
          </a:p>
          <a:p>
            <a:pPr eaLnBrk="1" hangingPunct="1">
              <a:defRPr/>
            </a:pPr>
            <a:r>
              <a:rPr lang="ru-RU" sz="1600" b="1" dirty="0" smtClean="0">
                <a:solidFill>
                  <a:srgbClr val="A50021"/>
                </a:solidFill>
              </a:rPr>
              <a:t>В н. ХХ в. в результате войн с Испанией США установили контроль над </a:t>
            </a:r>
            <a:r>
              <a:rPr lang="ru-RU" sz="1600" b="1" u="sng" dirty="0" smtClean="0">
                <a:solidFill>
                  <a:srgbClr val="7030A0"/>
                </a:solidFill>
              </a:rPr>
              <a:t>Кубой</a:t>
            </a:r>
            <a:r>
              <a:rPr lang="ru-RU" sz="1600" b="1" dirty="0" smtClean="0">
                <a:solidFill>
                  <a:srgbClr val="A50021"/>
                </a:solidFill>
              </a:rPr>
              <a:t>, </a:t>
            </a:r>
            <a:r>
              <a:rPr lang="ru-RU" sz="1600" b="1" u="sng" dirty="0" smtClean="0">
                <a:solidFill>
                  <a:srgbClr val="7030A0"/>
                </a:solidFill>
              </a:rPr>
              <a:t>Филиппинами</a:t>
            </a:r>
            <a:r>
              <a:rPr lang="ru-RU" sz="1600" b="1" dirty="0" smtClean="0">
                <a:solidFill>
                  <a:srgbClr val="A50021"/>
                </a:solidFill>
              </a:rPr>
              <a:t>, а так же над </a:t>
            </a:r>
            <a:r>
              <a:rPr lang="ru-RU" sz="1600" b="1" u="sng" dirty="0" smtClean="0">
                <a:solidFill>
                  <a:srgbClr val="7030A0"/>
                </a:solidFill>
              </a:rPr>
              <a:t>Гавайскими островами</a:t>
            </a:r>
          </a:p>
        </p:txBody>
      </p:sp>
      <p:pic>
        <p:nvPicPr>
          <p:cNvPr id="73734" name="Picture 6" descr="Копия мир в 1871-19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2500307"/>
            <a:ext cx="7272337" cy="4357694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73735" name="AutoShape 7"/>
          <p:cNvSpPr>
            <a:spLocks noChangeArrowheads="1"/>
          </p:cNvSpPr>
          <p:nvPr/>
        </p:nvSpPr>
        <p:spPr bwMode="auto">
          <a:xfrm rot="9921833">
            <a:off x="7308850" y="3357563"/>
            <a:ext cx="1296988" cy="215900"/>
          </a:xfrm>
          <a:prstGeom prst="notchedRightArrow">
            <a:avLst>
              <a:gd name="adj1" fmla="val 50000"/>
              <a:gd name="adj2" fmla="val 150184"/>
            </a:avLst>
          </a:prstGeom>
          <a:solidFill>
            <a:srgbClr val="996633"/>
          </a:solidFill>
          <a:ln w="254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36" name="AutoShape 8"/>
          <p:cNvSpPr>
            <a:spLocks noChangeArrowheads="1"/>
          </p:cNvSpPr>
          <p:nvPr/>
        </p:nvSpPr>
        <p:spPr bwMode="auto">
          <a:xfrm rot="-9498181">
            <a:off x="6443663" y="4076700"/>
            <a:ext cx="1296987" cy="215900"/>
          </a:xfrm>
          <a:prstGeom prst="notchedRightArrow">
            <a:avLst>
              <a:gd name="adj1" fmla="val 50000"/>
              <a:gd name="adj2" fmla="val 150184"/>
            </a:avLst>
          </a:prstGeom>
          <a:solidFill>
            <a:srgbClr val="996633"/>
          </a:solidFill>
          <a:ln w="254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37" name="AutoShape 9"/>
          <p:cNvSpPr>
            <a:spLocks noChangeArrowheads="1"/>
          </p:cNvSpPr>
          <p:nvPr/>
        </p:nvSpPr>
        <p:spPr bwMode="auto">
          <a:xfrm rot="4202878">
            <a:off x="1439069" y="3898107"/>
            <a:ext cx="1296987" cy="215900"/>
          </a:xfrm>
          <a:prstGeom prst="notchedRightArrow">
            <a:avLst>
              <a:gd name="adj1" fmla="val 50000"/>
              <a:gd name="adj2" fmla="val 150184"/>
            </a:avLst>
          </a:prstGeom>
          <a:solidFill>
            <a:srgbClr val="996633"/>
          </a:solidFill>
          <a:ln w="254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38" name="AutoShape 10"/>
          <p:cNvSpPr>
            <a:spLocks noChangeArrowheads="1"/>
          </p:cNvSpPr>
          <p:nvPr/>
        </p:nvSpPr>
        <p:spPr bwMode="auto">
          <a:xfrm rot="8331319">
            <a:off x="7019925" y="3933825"/>
            <a:ext cx="1296988" cy="215900"/>
          </a:xfrm>
          <a:prstGeom prst="notchedRightArrow">
            <a:avLst>
              <a:gd name="adj1" fmla="val 50000"/>
              <a:gd name="adj2" fmla="val 150184"/>
            </a:avLst>
          </a:prstGeom>
          <a:solidFill>
            <a:srgbClr val="996633"/>
          </a:solidFill>
          <a:ln w="254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39" name="AutoShape 11"/>
          <p:cNvSpPr>
            <a:spLocks noChangeArrowheads="1"/>
          </p:cNvSpPr>
          <p:nvPr/>
        </p:nvSpPr>
        <p:spPr bwMode="auto">
          <a:xfrm rot="3924939">
            <a:off x="2088356" y="3680620"/>
            <a:ext cx="504825" cy="144462"/>
          </a:xfrm>
          <a:prstGeom prst="notchedRightArrow">
            <a:avLst>
              <a:gd name="adj1" fmla="val 50000"/>
              <a:gd name="adj2" fmla="val 87363"/>
            </a:avLst>
          </a:prstGeom>
          <a:solidFill>
            <a:srgbClr val="996633"/>
          </a:solidFill>
          <a:ln w="254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40" name="AutoShape 12"/>
          <p:cNvSpPr>
            <a:spLocks noChangeArrowheads="1"/>
          </p:cNvSpPr>
          <p:nvPr/>
        </p:nvSpPr>
        <p:spPr bwMode="auto">
          <a:xfrm rot="7238269">
            <a:off x="8207375" y="3609976"/>
            <a:ext cx="720725" cy="215900"/>
          </a:xfrm>
          <a:prstGeom prst="notchedRightArrow">
            <a:avLst>
              <a:gd name="adj1" fmla="val 50000"/>
              <a:gd name="adj2" fmla="val 83456"/>
            </a:avLst>
          </a:prstGeom>
          <a:solidFill>
            <a:srgbClr val="996633"/>
          </a:solidFill>
          <a:ln w="254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928794" y="5500702"/>
            <a:ext cx="68580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3175"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bg1">
                    <a:shade val="50000"/>
                  </a:schemeClr>
                </a:solidFill>
                <a:effectLst/>
                <a:latin typeface="Arial Black" pitchFamily="34" charset="0"/>
              </a:rPr>
              <a:t>Внешняя политика США</a:t>
            </a:r>
            <a:endParaRPr lang="ru-RU" sz="2800" b="1" cap="none" spc="0" dirty="0">
              <a:ln w="3175">
                <a:solidFill>
                  <a:schemeClr val="tx1">
                    <a:lumMod val="75000"/>
                  </a:schemeClr>
                </a:solidFill>
              </a:ln>
              <a:solidFill>
                <a:schemeClr val="bg1">
                  <a:shade val="50000"/>
                </a:schemeClr>
              </a:solidFill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75048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build="p" animBg="1"/>
      <p:bldP spid="73735" grpId="0" animBg="1"/>
      <p:bldP spid="73736" grpId="0" animBg="1"/>
      <p:bldP spid="73737" grpId="0" animBg="1"/>
      <p:bldP spid="73738" grpId="0" animBg="1"/>
      <p:bldP spid="73739" grpId="0" animBg="1"/>
      <p:bldP spid="737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142844" y="1052736"/>
            <a:ext cx="9001156" cy="5688632"/>
          </a:xfrm>
        </p:spPr>
        <p:txBody>
          <a:bodyPr>
            <a:normAutofit lnSpcReduction="10000"/>
          </a:bodyPr>
          <a:lstStyle/>
          <a:p>
            <a:pPr marL="0" indent="0" algn="ctr" eaLnBrk="1" hangingPunct="1">
              <a:buNone/>
              <a:defRPr/>
            </a:pP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Ответьте на вопросы:</a:t>
            </a:r>
          </a:p>
          <a:p>
            <a:pPr marL="0" indent="0" algn="ctr" eaLnBrk="1" hangingPunct="1">
              <a:buNone/>
              <a:defRPr/>
            </a:pPr>
            <a:endParaRPr lang="ru-RU" sz="2400" i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были причины гражданской войны в США?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«гомстед»? 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 США отменили рабство?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штаты победили и почему?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Кого называли «аболиционистами»?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была цель Реконструкции Юга?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победа Севера повлияла на развитие США?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изменилась внешняя политика США в к. </a:t>
            </a:r>
            <a:r>
              <a:rPr lang="en-US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XIX – </a:t>
            </a:r>
            <a:r>
              <a:rPr lang="ru-RU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н. ХХ вв.?</a:t>
            </a:r>
          </a:p>
          <a:p>
            <a:pPr marL="0" indent="0">
              <a:buNone/>
              <a:defRPr/>
            </a:pP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выполняем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желанию письменно (ссылка появится при нажатии «Задание 1»), устно или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запись аудиофайла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endParaRPr lang="ru-RU" i="1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eaLnBrk="1" hangingPunct="1">
              <a:buFont typeface="+mj-lt"/>
              <a:buAutoNum type="arabicPeriod"/>
              <a:defRPr/>
            </a:pPr>
            <a:endParaRPr lang="ru-RU" sz="1700" i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003232" cy="836712"/>
          </a:xfrm>
        </p:spPr>
        <p:txBody>
          <a:bodyPr/>
          <a:lstStyle/>
          <a:p>
            <a:r>
              <a:rPr lang="ru-RU" dirty="0" smtClean="0">
                <a:hlinkClick r:id="rId2" action="ppaction://hlinkfile"/>
              </a:rPr>
              <a:t>Задание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405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902</Words>
  <Application>Microsoft Office PowerPoint</Application>
  <PresentationFormat>Экран (4:3)</PresentationFormat>
  <Paragraphs>115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Исполнительная</vt:lpstr>
      <vt:lpstr>«Как было отменено рабство в США?» </vt:lpstr>
      <vt:lpstr>Противостояние Севера и Юга</vt:lpstr>
      <vt:lpstr>Начало гражданской войны</vt:lpstr>
      <vt:lpstr>Гражданская война 1861-1865 гг.</vt:lpstr>
      <vt:lpstr>Презентация PowerPoint</vt:lpstr>
      <vt:lpstr>Реконструкция Юга</vt:lpstr>
      <vt:lpstr>Успехи экономического развития</vt:lpstr>
      <vt:lpstr>Презентация PowerPoint</vt:lpstr>
      <vt:lpstr>Задание 1</vt:lpstr>
      <vt:lpstr>Изучите документ</vt:lpstr>
      <vt:lpstr>Задание 2</vt:lpstr>
      <vt:lpstr>Задание 3</vt:lpstr>
      <vt:lpstr>Задание 4</vt:lpstr>
      <vt:lpstr>Домашнее задание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«Как было отменено рабство в США» (2)</dc:title>
  <dc:creator>User</dc:creator>
  <cp:lastModifiedBy>User</cp:lastModifiedBy>
  <cp:revision>13</cp:revision>
  <dcterms:created xsi:type="dcterms:W3CDTF">2020-03-31T13:04:33Z</dcterms:created>
  <dcterms:modified xsi:type="dcterms:W3CDTF">2020-04-01T02:17:32Z</dcterms:modified>
</cp:coreProperties>
</file>