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8" r:id="rId3"/>
    <p:sldId id="269" r:id="rId4"/>
    <p:sldId id="258" r:id="rId5"/>
    <p:sldId id="263" r:id="rId6"/>
    <p:sldId id="262" r:id="rId7"/>
    <p:sldId id="267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995DB-6785-4063-AA9D-9B5DF014986E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8413B-EA4A-4655-B496-266918CF84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494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995DB-6785-4063-AA9D-9B5DF014986E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8413B-EA4A-4655-B496-266918CF84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1796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995DB-6785-4063-AA9D-9B5DF014986E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8413B-EA4A-4655-B496-266918CF84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2546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9155C-390E-4F51-BD9A-74390550D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1619-D664-4F31-9BFB-32DD91314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0775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9155C-390E-4F51-BD9A-74390550D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1619-D664-4F31-9BFB-32DD91314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2208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9155C-390E-4F51-BD9A-74390550D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1619-D664-4F31-9BFB-32DD91314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5614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9155C-390E-4F51-BD9A-74390550D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1619-D664-4F31-9BFB-32DD91314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3575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9155C-390E-4F51-BD9A-74390550D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1619-D664-4F31-9BFB-32DD91314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3177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9155C-390E-4F51-BD9A-74390550D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1619-D664-4F31-9BFB-32DD91314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8872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9155C-390E-4F51-BD9A-74390550D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1619-D664-4F31-9BFB-32DD91314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49619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9155C-390E-4F51-BD9A-74390550D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1619-D664-4F31-9BFB-32DD91314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879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995DB-6785-4063-AA9D-9B5DF014986E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8413B-EA4A-4655-B496-266918CF84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51894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9155C-390E-4F51-BD9A-74390550D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1619-D664-4F31-9BFB-32DD91314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5428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9155C-390E-4F51-BD9A-74390550D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1619-D664-4F31-9BFB-32DD91314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198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9155C-390E-4F51-BD9A-74390550D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1619-D664-4F31-9BFB-32DD91314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6557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995DB-6785-4063-AA9D-9B5DF014986E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8413B-EA4A-4655-B496-266918CF84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4741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995DB-6785-4063-AA9D-9B5DF014986E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8413B-EA4A-4655-B496-266918CF84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5819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995DB-6785-4063-AA9D-9B5DF014986E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8413B-EA4A-4655-B496-266918CF84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1204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995DB-6785-4063-AA9D-9B5DF014986E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8413B-EA4A-4655-B496-266918CF84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7581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995DB-6785-4063-AA9D-9B5DF014986E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8413B-EA4A-4655-B496-266918CF84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1838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995DB-6785-4063-AA9D-9B5DF014986E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8413B-EA4A-4655-B496-266918CF84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8658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995DB-6785-4063-AA9D-9B5DF014986E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8413B-EA4A-4655-B496-266918CF84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5710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995DB-6785-4063-AA9D-9B5DF014986E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8413B-EA4A-4655-B496-266918CF84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829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9155C-390E-4F51-BD9A-74390550D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D1619-D664-4F31-9BFB-32DD91314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0653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0723" y="2044794"/>
            <a:ext cx="88355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Функцияның </a:t>
            </a:r>
            <a:r>
              <a:rPr lang="ru-RU" sz="4800" b="1" dirty="0" err="1">
                <a:solidFill>
                  <a:srgbClr val="FF0000"/>
                </a:solidFill>
              </a:rPr>
              <a:t>өсу</a:t>
            </a:r>
            <a:r>
              <a:rPr lang="ru-RU" sz="4800" b="1" dirty="0">
                <a:solidFill>
                  <a:srgbClr val="FF0000"/>
                </a:solidFill>
              </a:rPr>
              <a:t> және </a:t>
            </a:r>
            <a:r>
              <a:rPr lang="ru-RU" sz="4800" b="1" dirty="0" err="1">
                <a:solidFill>
                  <a:srgbClr val="FF0000"/>
                </a:solidFill>
              </a:rPr>
              <a:t>кему</a:t>
            </a:r>
            <a:r>
              <a:rPr lang="ru-RU" sz="4800" b="1" dirty="0">
                <a:solidFill>
                  <a:srgbClr val="FF0000"/>
                </a:solidFill>
              </a:rPr>
              <a:t> </a:t>
            </a:r>
            <a:r>
              <a:rPr lang="ru-RU" sz="4800" b="1" dirty="0" err="1">
                <a:solidFill>
                  <a:srgbClr val="FF0000"/>
                </a:solidFill>
              </a:rPr>
              <a:t>белгілері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819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71925" y="928688"/>
            <a:ext cx="40694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қыту мақсаттары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7847" y="2227634"/>
            <a:ext cx="103676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1</a:t>
            </a:r>
            <a:r>
              <a:rPr lang="ru-RU" sz="2800" dirty="0" smtClean="0"/>
              <a:t>- </a:t>
            </a:r>
            <a:r>
              <a:rPr lang="ru-RU" sz="2800" dirty="0"/>
              <a:t>функцияның </a:t>
            </a:r>
            <a:r>
              <a:rPr lang="ru-RU" sz="2800" dirty="0" err="1"/>
              <a:t>аралықта өсуінің (кемуінің</a:t>
            </a:r>
            <a:r>
              <a:rPr lang="ru-RU" sz="2800" dirty="0"/>
              <a:t>) </a:t>
            </a:r>
            <a:r>
              <a:rPr lang="ru-RU" sz="2800" dirty="0" err="1"/>
              <a:t>қажетті </a:t>
            </a:r>
            <a:r>
              <a:rPr lang="ru-RU" sz="2800" dirty="0"/>
              <a:t>және </a:t>
            </a:r>
            <a:r>
              <a:rPr lang="ru-RU" sz="2800" dirty="0" err="1"/>
              <a:t>жеткілікті</a:t>
            </a:r>
            <a:r>
              <a:rPr lang="ru-RU" sz="2800" dirty="0"/>
              <a:t> </a:t>
            </a:r>
            <a:r>
              <a:rPr lang="ru-RU" sz="2800" dirty="0" err="1"/>
              <a:t>шартын</a:t>
            </a:r>
            <a:r>
              <a:rPr lang="ru-RU" sz="2800" dirty="0"/>
              <a:t> білу;</a:t>
            </a:r>
          </a:p>
          <a:p>
            <a:r>
              <a:rPr lang="en-US" sz="2800" dirty="0" smtClean="0"/>
              <a:t>2</a:t>
            </a:r>
            <a:r>
              <a:rPr lang="ru-RU" sz="2800" dirty="0" smtClean="0"/>
              <a:t> </a:t>
            </a:r>
            <a:r>
              <a:rPr lang="ru-RU" sz="2800" dirty="0"/>
              <a:t>- функцияның </a:t>
            </a:r>
            <a:r>
              <a:rPr lang="ru-RU" sz="2800" dirty="0" err="1"/>
              <a:t>өсу </a:t>
            </a:r>
            <a:r>
              <a:rPr lang="ru-RU" sz="2800" dirty="0"/>
              <a:t>(</a:t>
            </a:r>
            <a:r>
              <a:rPr lang="ru-RU" sz="2800" dirty="0" err="1"/>
              <a:t>кему</a:t>
            </a:r>
            <a:r>
              <a:rPr lang="ru-RU" sz="2800" dirty="0"/>
              <a:t>) </a:t>
            </a:r>
            <a:r>
              <a:rPr lang="ru-RU" sz="2800" dirty="0" err="1"/>
              <a:t>аралықтарын </a:t>
            </a:r>
            <a:r>
              <a:rPr lang="ru-RU" sz="2800" dirty="0"/>
              <a:t>табу;</a:t>
            </a:r>
            <a:endParaRPr lang="ru-RU" sz="2800" dirty="0">
              <a:effectLst/>
            </a:endParaRPr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/>
          <a:stretch>
            <a:fillRect/>
          </a:stretch>
        </p:blipFill>
        <p:spPr>
          <a:xfrm>
            <a:off x="12949311" y="599166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433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81012" y="759210"/>
            <a:ext cx="102012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Функцияның өсу және кему аралықтарын табыңыз.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0287" y="1319211"/>
            <a:ext cx="4805363" cy="44878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012" y="1319211"/>
            <a:ext cx="4805363" cy="44878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38412" y="137654"/>
            <a:ext cx="7143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Алғашқы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білімдерін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қайталау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13286936" y="621674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173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04172" y="77823"/>
            <a:ext cx="858158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Функцияның </a:t>
            </a:r>
            <a:r>
              <a:rPr lang="ru-RU" sz="3600" b="1" dirty="0" err="1">
                <a:solidFill>
                  <a:srgbClr val="FF0000"/>
                </a:solidFill>
              </a:rPr>
              <a:t>аралықта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err="1">
                <a:solidFill>
                  <a:srgbClr val="FF0000"/>
                </a:solidFill>
              </a:rPr>
              <a:t>өсуінің</a:t>
            </a:r>
            <a:r>
              <a:rPr lang="ru-RU" sz="3600" b="1" dirty="0">
                <a:solidFill>
                  <a:srgbClr val="FF0000"/>
                </a:solidFill>
              </a:rPr>
              <a:t> (</a:t>
            </a:r>
            <a:r>
              <a:rPr lang="ru-RU" sz="3600" b="1" dirty="0" err="1">
                <a:solidFill>
                  <a:srgbClr val="FF0000"/>
                </a:solidFill>
              </a:rPr>
              <a:t>кемуінің</a:t>
            </a:r>
            <a:r>
              <a:rPr lang="ru-RU" sz="3600" b="1" dirty="0">
                <a:solidFill>
                  <a:srgbClr val="FF0000"/>
                </a:solidFill>
              </a:rPr>
              <a:t>) 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r>
              <a:rPr lang="ru-RU" sz="3600" b="1" dirty="0" err="1" smtClean="0">
                <a:solidFill>
                  <a:srgbClr val="FF0000"/>
                </a:solidFill>
              </a:rPr>
              <a:t>қажетті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>
                <a:solidFill>
                  <a:srgbClr val="FF0000"/>
                </a:solidFill>
              </a:rPr>
              <a:t>және </a:t>
            </a:r>
            <a:r>
              <a:rPr lang="ru-RU" sz="3600" b="1" dirty="0" err="1">
                <a:solidFill>
                  <a:srgbClr val="FF0000"/>
                </a:solidFill>
              </a:rPr>
              <a:t>жеткілікті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шарттары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5775" y="1878316"/>
            <a:ext cx="10715625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Теорема 1: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Егер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f(x)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кейбір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үздіксіз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функциясының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туындысы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кейбір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аралықта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болса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f'(x)&gt;0),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онда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бұл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аралықта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функция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өседі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775" y="4269741"/>
            <a:ext cx="10929939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Теорема 2: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Егер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f(x)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кейбір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үздіксіз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функциясының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туындысы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кейбір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аралықта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теріс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болса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f'(x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)&lt;0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онда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бұл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аралықта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функция </a:t>
            </a:r>
            <a:r>
              <a:rPr lang="kk-K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кемиді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/>
          <a:stretch>
            <a:fillRect/>
          </a:stretch>
        </p:blipFill>
        <p:spPr>
          <a:xfrm>
            <a:off x="13047784" y="628708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404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3874" y="198598"/>
            <a:ext cx="1086802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Монотондық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аралықтарды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табу реті: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Функцияның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анықталу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облысын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табыңыз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Функцияның бірінші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туындысын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табыңыз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Кризистік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нүктелерін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тауып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бірінші ретті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туындының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таңбасын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зерттеңіз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Жауабын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жазыңыз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Rectangle 1"/>
              <p:cNvSpPr>
                <a:spLocks noChangeArrowheads="1"/>
              </p:cNvSpPr>
              <p:nvPr/>
            </p:nvSpPr>
            <p:spPr bwMode="auto">
              <a:xfrm>
                <a:off x="371474" y="2136934"/>
                <a:ext cx="10031529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ru-RU" sz="24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Мысалы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Функцияның </a:t>
                </a:r>
                <a:r>
                  <a:rPr kumimoji="0" lang="ru-RU" sz="24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монотондық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kumimoji="0" lang="ru-RU" sz="24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аралықтарды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kumimoji="0" lang="ru-RU" sz="24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табыңыз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ru-RU" sz="2400" b="0" i="0" smtClean="0">
                        <a:latin typeface="Cambria Math" panose="02040503050406030204" pitchFamily="18" charset="0"/>
                      </a:rPr>
                      <m:t>у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1474" y="2136934"/>
                <a:ext cx="10031529" cy="461665"/>
              </a:xfrm>
              <a:prstGeom prst="rect">
                <a:avLst/>
              </a:prstGeom>
              <a:blipFill rotWithShape="0">
                <a:blip r:embed="rId3"/>
                <a:stretch>
                  <a:fillRect l="-972" t="-10667" b="-3066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Rectangle 2"/>
              <p:cNvSpPr>
                <a:spLocks noChangeArrowheads="1"/>
              </p:cNvSpPr>
              <p:nvPr/>
            </p:nvSpPr>
            <p:spPr bwMode="auto">
              <a:xfrm>
                <a:off x="1443037" y="2535975"/>
                <a:ext cx="10101263" cy="12319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tabLst/>
                </a:pPr>
                <a:r>
                  <a:rPr kumimoji="0" lang="ru-RU" sz="24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анықталу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kumimoji="0" lang="ru-RU" sz="24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облысы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kumimoji="0" lang="ru-RU" sz="2400" b="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kumimoji="0" lang="ru-RU" sz="2400" b="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  <a:r>
                  <a:rPr kumimoji="0" lang="ru-RU" sz="2400" b="0" i="1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kumimoji="0" lang="ru-RU" sz="24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∈</a:t>
                </a:r>
                <a:r>
                  <a:rPr kumimoji="0" lang="ru-RU" sz="2400" b="0" i="1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Char char="•"/>
                </a:pP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бірінші ретті туынды       </a:t>
                </a:r>
                <a:r>
                  <a:rPr kumimoji="0" lang="ru-RU" sz="2400" b="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′=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b="0" i="1" smtClean="0">
                        <a:latin typeface="Cambria Math" panose="02040503050406030204" pitchFamily="18" charset="0"/>
                      </a:rPr>
                      <m:t>−6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Char char="•"/>
                </a:pPr>
                <a:r>
                  <a:rPr kumimoji="0" lang="ru-RU" sz="24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кризистік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kumimoji="0" lang="ru-RU" sz="24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нүктелер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          </a:t>
                </a:r>
                <a:r>
                  <a:rPr kumimoji="0" lang="ru-RU" sz="2400" b="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′=0;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   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b="0" i="1" smtClean="0">
                        <a:latin typeface="Cambria Math" panose="02040503050406030204" pitchFamily="18" charset="0"/>
                      </a:rPr>
                      <m:t>−6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=0,   </a:t>
                </a:r>
                <a:r>
                  <a:rPr kumimoji="0" lang="ru-RU" sz="2400" b="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=0  и </a:t>
                </a:r>
                <a:r>
                  <a:rPr kumimoji="0" lang="ru-RU" sz="2400" b="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    </a:t>
                </a:r>
              </a:p>
            </p:txBody>
          </p:sp>
        </mc:Choice>
        <mc:Fallback>
          <p:sp>
            <p:nvSpPr>
              <p:cNvPr id="5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43037" y="2535975"/>
                <a:ext cx="10101263" cy="1231940"/>
              </a:xfrm>
              <a:prstGeom prst="rect">
                <a:avLst/>
              </a:prstGeom>
              <a:blipFill rotWithShape="0">
                <a:blip r:embed="rId4"/>
                <a:stretch>
                  <a:fillRect l="-845" t="-2475" b="-990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445643" y="3643079"/>
            <a:ext cx="111728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Бірінші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ретті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туындының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таңбасын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зерттейміз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0362" y="4166300"/>
            <a:ext cx="5191125" cy="16383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Rectangle 3"/>
              <p:cNvSpPr>
                <a:spLocks noChangeArrowheads="1"/>
              </p:cNvSpPr>
              <p:nvPr/>
            </p:nvSpPr>
            <p:spPr bwMode="auto">
              <a:xfrm>
                <a:off x="242885" y="5989266"/>
                <a:ext cx="11430001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ru-RU" sz="2400" b="0" i="1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∈(−∞;0)∪(2;+∞) 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функция </a:t>
                </a:r>
                <a14:m>
                  <m:oMath xmlns:m="http://schemas.openxmlformats.org/officeDocument/2006/math">
                    <m:r>
                      <a:rPr lang="ru-RU" sz="2400" b="0" i="0" smtClean="0">
                        <a:latin typeface="Cambria Math" panose="02040503050406030204" pitchFamily="18" charset="0"/>
                      </a:rPr>
                      <m:t>у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өседі, 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ru-RU" sz="2400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∈(0;2) </a:t>
                </a:r>
                <a:r>
                  <a:rPr kumimoji="0" lang="ru-RU" sz="24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кемиді</a:t>
                </a: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2885" y="5989266"/>
                <a:ext cx="11430001" cy="461665"/>
              </a:xfrm>
              <a:prstGeom prst="rect">
                <a:avLst/>
              </a:prstGeom>
              <a:blipFill rotWithShape="0">
                <a:blip r:embed="rId6"/>
                <a:stretch>
                  <a:fillRect l="-853" t="-10526" b="-3026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13075920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673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167187" y="353081"/>
            <a:ext cx="3790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 жұмысы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822566" y="2085511"/>
                <a:ext cx="10480192" cy="13106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)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800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;                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)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; </m:t>
                    </m:r>
                  </m:oMath>
                </a14:m>
                <a:r>
                  <a:rPr lang="en-US" sz="2800" b="0" i="1" dirty="0" smtClean="0">
                    <a:latin typeface="Cambria Math" panose="02040503050406030204" pitchFamily="18" charset="0"/>
                  </a:rPr>
                  <a:t/>
                </a:r>
              </a:p>
              <a:p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 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+8</m:t>
                        </m:r>
                      </m:num>
                      <m:den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;                            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 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sz="2800" dirty="0" smtClean="0"/>
                  <a:t>.</a:t>
                </a: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566" y="2085511"/>
                <a:ext cx="10480192" cy="1310615"/>
              </a:xfrm>
              <a:prstGeom prst="rect">
                <a:avLst/>
              </a:prstGeom>
              <a:blipFill rotWithShape="0">
                <a:blip r:embed="rId2"/>
                <a:stretch>
                  <a:fillRect b="-74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822566" y="1250073"/>
            <a:ext cx="86391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және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аралықтарын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табыңыз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1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147</Words>
  <Application>Microsoft Office PowerPoint</Application>
  <PresentationFormat>Произвольный</PresentationFormat>
  <Paragraphs>22</Paragraphs>
  <Slides>6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Бимаржан Махмутова</dc:creator>
  <cp:lastModifiedBy>Пользователь Windows</cp:lastModifiedBy>
  <cp:revision>26</cp:revision>
  <dcterms:created xsi:type="dcterms:W3CDTF">2019-05-20T01:53:03Z</dcterms:created>
  <dcterms:modified xsi:type="dcterms:W3CDTF">2020-04-01T06:21:30Z</dcterms:modified>
</cp:coreProperties>
</file>