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65" r:id="rId3"/>
    <p:sldId id="256" r:id="rId4"/>
    <p:sldId id="257" r:id="rId5"/>
    <p:sldId id="258" r:id="rId6"/>
    <p:sldId id="259" r:id="rId7"/>
    <p:sldId id="260" r:id="rId8"/>
    <p:sldId id="261" r:id="rId9"/>
    <p:sldId id="262"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47A39C3-A5A4-482B-AE30-7B4171761370}" type="datetimeFigureOut">
              <a:rPr lang="ru-RU" smtClean="0"/>
              <a:t>03.04.2020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461330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7A39C3-A5A4-482B-AE30-7B4171761370}" type="datetimeFigureOut">
              <a:rPr lang="ru-RU" smtClean="0"/>
              <a:t>03.04.2020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1218144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7A39C3-A5A4-482B-AE30-7B4171761370}" type="datetimeFigureOut">
              <a:rPr lang="ru-RU" smtClean="0"/>
              <a:t>03.04.2020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1654432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026153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19414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43952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09283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47022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91702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1556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61083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7A39C3-A5A4-482B-AE30-7B4171761370}" type="datetimeFigureOut">
              <a:rPr lang="ru-RU" smtClean="0"/>
              <a:t>03.04.2020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17465800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99552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17278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D57F1E4F-1CFF-5643-939E-217C01CDF565}" type="slidenum">
              <a:rPr lang="en-US" dirty="0"/>
              <a:pPr/>
              <a:t>‹#›</a:t>
            </a:fld>
            <a:endParaRPr lang="en-US" dirty="0"/>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798494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061222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D57F1E4F-1CFF-5643-939E-217C01CDF565}" type="slidenum">
              <a:rPr lang="en-US" dirty="0"/>
              <a:pPr/>
              <a:t>‹#›</a:t>
            </a:fld>
            <a:endParaRPr lang="en-US" dirty="0"/>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0511320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067541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914784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64303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47A39C3-A5A4-482B-AE30-7B4171761370}" type="datetimeFigureOut">
              <a:rPr lang="ru-RU" smtClean="0"/>
              <a:t>03.04.2020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211877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47A39C3-A5A4-482B-AE30-7B4171761370}" type="datetimeFigureOut">
              <a:rPr lang="ru-RU" smtClean="0"/>
              <a:t>03.04.2020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146893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47A39C3-A5A4-482B-AE30-7B4171761370}" type="datetimeFigureOut">
              <a:rPr lang="ru-RU" smtClean="0"/>
              <a:t>03.04.2020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835457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47A39C3-A5A4-482B-AE30-7B4171761370}" type="datetimeFigureOut">
              <a:rPr lang="ru-RU" smtClean="0"/>
              <a:t>03.04.2020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1654226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47A39C3-A5A4-482B-AE30-7B4171761370}" type="datetimeFigureOut">
              <a:rPr lang="ru-RU" smtClean="0"/>
              <a:t>03.04.2020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94949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7A39C3-A5A4-482B-AE30-7B4171761370}" type="datetimeFigureOut">
              <a:rPr lang="ru-RU" smtClean="0"/>
              <a:t>03.04.2020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178369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7A39C3-A5A4-482B-AE30-7B4171761370}" type="datetimeFigureOut">
              <a:rPr lang="ru-RU" smtClean="0"/>
              <a:t>03.04.2020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87DCD4A-C603-4919-9329-50F9FB0697F7}" type="slidenum">
              <a:rPr lang="ru-RU" smtClean="0"/>
              <a:t>‹#›</a:t>
            </a:fld>
            <a:endParaRPr lang="ru-RU"/>
          </a:p>
        </p:txBody>
      </p:sp>
    </p:spTree>
    <p:extLst>
      <p:ext uri="{BB962C8B-B14F-4D97-AF65-F5344CB8AC3E}">
        <p14:creationId xmlns:p14="http://schemas.microsoft.com/office/powerpoint/2010/main" val="669219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A39C3-A5A4-482B-AE30-7B4171761370}" type="datetimeFigureOut">
              <a:rPr lang="ru-RU" smtClean="0"/>
              <a:t>03.04.2020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7DCD4A-C603-4919-9329-50F9FB0697F7}" type="slidenum">
              <a:rPr lang="ru-RU" smtClean="0"/>
              <a:t>‹#›</a:t>
            </a:fld>
            <a:endParaRPr lang="ru-RU"/>
          </a:p>
        </p:txBody>
      </p:sp>
    </p:spTree>
    <p:extLst>
      <p:ext uri="{BB962C8B-B14F-4D97-AF65-F5344CB8AC3E}">
        <p14:creationId xmlns:p14="http://schemas.microsoft.com/office/powerpoint/2010/main" val="1166540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4/3/2020</a:t>
            </a:fld>
            <a:endParaRPr lang="en-US" dirty="0">
              <a:solidFill>
                <a:prstClr val="black">
                  <a:tint val="75000"/>
                </a:prstClr>
              </a:solidFill>
            </a:endParaRP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27929587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kk.wikipedia.org/wiki/%D0%91%D0%B0%D1%81%D0%BF%D0%B0%D1%81%D3%A9%D0%B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ngime.org/sabati-tairibi-ozara-perpendikulyar-eki-jazitia-tik-brishtap-p.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nar-idirgen-zhigittin-kuji-kuj_-__(kztune.com).mp3"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1053;&#1072;&#1088;%20&#1080;&#1076;&#1110;&#1088;&#1075;&#1077;&#1085;%20(&#1064;&#1072;&#1083;&#1076;&#1099;&#1187;%20&#1082;&#1199;&#1081;&#1110;).mp3"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47542" y="376177"/>
            <a:ext cx="6289394" cy="1834588"/>
          </a:xfrm>
        </p:spPr>
        <p:txBody>
          <a:bodyPr>
            <a:noAutofit/>
          </a:bodyPr>
          <a:lstStyle/>
          <a:p>
            <a:r>
              <a:rPr lang="kk-KZ" sz="3400" b="1" dirty="0" smtClean="0">
                <a:latin typeface="Times New Roman" panose="02020603050405020304" pitchFamily="18" charset="0"/>
                <a:cs typeface="Times New Roman" panose="02020603050405020304" pitchFamily="18" charset="0"/>
              </a:rPr>
              <a:t>Сабақтың тақырыбы:</a:t>
            </a:r>
            <a:r>
              <a:rPr lang="kk-KZ" sz="3400" b="1" i="1" dirty="0">
                <a:latin typeface="Times New Roman" panose="02020603050405020304" pitchFamily="18" charset="0"/>
                <a:cs typeface="Times New Roman" panose="02020603050405020304" pitchFamily="18" charset="0"/>
              </a:rPr>
              <a:t> Т.Ахтанов «Күй аңызы» әңгімесі</a:t>
            </a:r>
            <a:r>
              <a:rPr lang="kk-KZ" sz="3400" b="1" i="1" dirty="0" smtClean="0">
                <a:latin typeface="Times New Roman" panose="02020603050405020304" pitchFamily="18" charset="0"/>
                <a:cs typeface="Times New Roman" panose="02020603050405020304" pitchFamily="18" charset="0"/>
              </a:rPr>
              <a:t/>
            </a:r>
            <a:br>
              <a:rPr lang="kk-KZ" sz="3400" b="1" i="1" dirty="0" smtClean="0">
                <a:latin typeface="Times New Roman" panose="02020603050405020304" pitchFamily="18" charset="0"/>
                <a:cs typeface="Times New Roman" panose="02020603050405020304" pitchFamily="18" charset="0"/>
              </a:rPr>
            </a:br>
            <a:endParaRPr lang="ru-RU" sz="3400" b="1" i="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46400" y="2870522"/>
            <a:ext cx="8029937" cy="3784920"/>
          </a:xfrm>
        </p:spPr>
        <p:txBody>
          <a:bodyPr>
            <a:noAutofit/>
          </a:bodyPr>
          <a:lstStyle/>
          <a:p>
            <a:pPr algn="just"/>
            <a:r>
              <a:rPr lang="kk-KZ" sz="3200" b="1" i="1" dirty="0" smtClean="0">
                <a:solidFill>
                  <a:schemeClr val="tx1"/>
                </a:solidFill>
                <a:latin typeface="Times New Roman" panose="02020603050405020304" pitchFamily="18" charset="0"/>
                <a:cs typeface="Times New Roman" panose="02020603050405020304" pitchFamily="18" charset="0"/>
              </a:rPr>
              <a:t>Оқу мақсаты:Т/Ж1.Әдеби </a:t>
            </a:r>
            <a:r>
              <a:rPr lang="kk-KZ" sz="3200" b="1" i="1" dirty="0">
                <a:solidFill>
                  <a:schemeClr val="tx1"/>
                </a:solidFill>
                <a:latin typeface="Times New Roman" panose="02020603050405020304" pitchFamily="18" charset="0"/>
                <a:cs typeface="Times New Roman" panose="02020603050405020304" pitchFamily="18" charset="0"/>
              </a:rPr>
              <a:t>шығарманың </a:t>
            </a:r>
            <a:r>
              <a:rPr lang="kk-KZ" sz="3200" b="1" i="1" dirty="0" smtClean="0">
                <a:solidFill>
                  <a:schemeClr val="tx1"/>
                </a:solidFill>
                <a:latin typeface="Times New Roman" panose="02020603050405020304" pitchFamily="18" charset="0"/>
                <a:cs typeface="Times New Roman" panose="02020603050405020304" pitchFamily="18" charset="0"/>
              </a:rPr>
              <a:t>жанрына байланысты </a:t>
            </a:r>
            <a:r>
              <a:rPr lang="kk-KZ" sz="3200" b="1" i="1" dirty="0">
                <a:solidFill>
                  <a:schemeClr val="tx1"/>
                </a:solidFill>
                <a:latin typeface="Times New Roman" panose="02020603050405020304" pitchFamily="18" charset="0"/>
                <a:cs typeface="Times New Roman" panose="02020603050405020304" pitchFamily="18" charset="0"/>
              </a:rPr>
              <a:t>сюжеттік желілерін, эпилог,прологтарды анықтау.</a:t>
            </a:r>
            <a:endParaRPr lang="kk-KZ" sz="3200" b="1" i="1" dirty="0" smtClean="0">
              <a:solidFill>
                <a:schemeClr val="tx1"/>
              </a:solidFill>
              <a:latin typeface="Times New Roman" panose="02020603050405020304" pitchFamily="18" charset="0"/>
              <a:cs typeface="Times New Roman" panose="02020603050405020304" pitchFamily="18" charset="0"/>
            </a:endParaRPr>
          </a:p>
          <a:p>
            <a:pPr algn="just"/>
            <a:r>
              <a:rPr lang="kk-KZ" sz="3200" b="1" i="1" dirty="0" smtClean="0">
                <a:solidFill>
                  <a:schemeClr val="tx1"/>
                </a:solidFill>
                <a:latin typeface="Times New Roman" panose="02020603050405020304" pitchFamily="18" charset="0"/>
                <a:cs typeface="Times New Roman" panose="02020603050405020304" pitchFamily="18" charset="0"/>
              </a:rPr>
              <a:t>Сабақ мақсаты:</a:t>
            </a:r>
          </a:p>
          <a:p>
            <a:pPr marL="0" indent="0" algn="just">
              <a:buNone/>
            </a:pPr>
            <a:r>
              <a:rPr lang="kk-KZ" sz="3200" b="1" i="1" dirty="0" smtClean="0">
                <a:solidFill>
                  <a:schemeClr val="tx1"/>
                </a:solidFill>
                <a:latin typeface="Times New Roman" panose="02020603050405020304" pitchFamily="18" charset="0"/>
                <a:cs typeface="Times New Roman" panose="02020603050405020304" pitchFamily="18" charset="0"/>
              </a:rPr>
              <a:t> </a:t>
            </a:r>
            <a:r>
              <a:rPr lang="kk-KZ" sz="3200" b="1" i="1" dirty="0">
                <a:solidFill>
                  <a:schemeClr val="tx1"/>
                </a:solidFill>
                <a:latin typeface="Times New Roman" panose="02020603050405020304" pitchFamily="18" charset="0"/>
                <a:cs typeface="Times New Roman" panose="02020603050405020304" pitchFamily="18" charset="0"/>
              </a:rPr>
              <a:t>Оқушылар:Шығарманың жанрлық ерекшелігі мен сюжеттік желісін </a:t>
            </a:r>
            <a:r>
              <a:rPr lang="kk-KZ" sz="3200" b="1" i="1" dirty="0" smtClean="0">
                <a:solidFill>
                  <a:schemeClr val="tx1"/>
                </a:solidFill>
                <a:latin typeface="Times New Roman" panose="02020603050405020304" pitchFamily="18" charset="0"/>
                <a:cs typeface="Times New Roman" panose="02020603050405020304" pitchFamily="18" charset="0"/>
              </a:rPr>
              <a:t>анықтайды.</a:t>
            </a:r>
            <a:endParaRPr lang="ru-RU" sz="3200" b="1" i="1"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1817" y="376177"/>
            <a:ext cx="1475893" cy="2395960"/>
          </a:xfrm>
          <a:prstGeom prst="rect">
            <a:avLst/>
          </a:prstGeom>
        </p:spPr>
      </p:pic>
    </p:spTree>
    <p:extLst>
      <p:ext uri="{BB962C8B-B14F-4D97-AF65-F5344CB8AC3E}">
        <p14:creationId xmlns:p14="http://schemas.microsoft.com/office/powerpoint/2010/main" val="3219805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76673"/>
            <a:ext cx="7772400" cy="432047"/>
          </a:xfrm>
        </p:spPr>
        <p:txBody>
          <a:bodyPr>
            <a:normAutofit fontScale="90000"/>
          </a:bodyPr>
          <a:lstStyle/>
          <a:p>
            <a:r>
              <a:rPr lang="ru-RU" dirty="0" err="1" smtClean="0"/>
              <a:t>Тахауи</a:t>
            </a:r>
            <a:r>
              <a:rPr lang="ru-RU" dirty="0" smtClean="0"/>
              <a:t> </a:t>
            </a:r>
            <a:r>
              <a:rPr lang="ru-RU" dirty="0" err="1" smtClean="0"/>
              <a:t>Ахтанов</a:t>
            </a:r>
            <a:r>
              <a:rPr lang="ru-RU" dirty="0" smtClean="0"/>
              <a:t> </a:t>
            </a:r>
            <a:endParaRPr lang="ru-RU" dirty="0"/>
          </a:p>
        </p:txBody>
      </p:sp>
      <p:sp>
        <p:nvSpPr>
          <p:cNvPr id="3" name="Подзаголовок 2"/>
          <p:cNvSpPr>
            <a:spLocks noGrp="1"/>
          </p:cNvSpPr>
          <p:nvPr>
            <p:ph type="subTitle" idx="1"/>
          </p:nvPr>
        </p:nvSpPr>
        <p:spPr>
          <a:xfrm>
            <a:off x="251520" y="1340768"/>
            <a:ext cx="8352928" cy="4298032"/>
          </a:xfrm>
        </p:spPr>
        <p:txBody>
          <a:bodyPr>
            <a:noAutofit/>
          </a:bodyPr>
          <a:lstStyle/>
          <a:p>
            <a:r>
              <a:rPr lang="ru-RU" sz="1800" dirty="0" err="1" smtClean="0">
                <a:solidFill>
                  <a:schemeClr val="tx1"/>
                </a:solidFill>
              </a:rPr>
              <a:t>Тахауи</a:t>
            </a:r>
            <a:r>
              <a:rPr lang="ru-RU" sz="1800" dirty="0" smtClean="0">
                <a:solidFill>
                  <a:schemeClr val="tx1"/>
                </a:solidFill>
              </a:rPr>
              <a:t> </a:t>
            </a:r>
            <a:r>
              <a:rPr lang="ru-RU" sz="1800" dirty="0" err="1" smtClean="0">
                <a:solidFill>
                  <a:schemeClr val="tx1"/>
                </a:solidFill>
              </a:rPr>
              <a:t>Ахтанов</a:t>
            </a:r>
            <a:r>
              <a:rPr lang="ru-RU" sz="1800" dirty="0" smtClean="0">
                <a:solidFill>
                  <a:schemeClr val="tx1"/>
                </a:solidFill>
              </a:rPr>
              <a:t> (1923—1994) 25 </a:t>
            </a:r>
            <a:r>
              <a:rPr lang="ru-RU" sz="1800" dirty="0" err="1" smtClean="0">
                <a:solidFill>
                  <a:schemeClr val="tx1"/>
                </a:solidFill>
              </a:rPr>
              <a:t>қазанда</a:t>
            </a:r>
            <a:r>
              <a:rPr lang="ru-RU" sz="1800" dirty="0" smtClean="0">
                <a:solidFill>
                  <a:schemeClr val="tx1"/>
                </a:solidFill>
              </a:rPr>
              <a:t> </a:t>
            </a:r>
            <a:r>
              <a:rPr lang="ru-RU" sz="1800" dirty="0" err="1" smtClean="0">
                <a:solidFill>
                  <a:schemeClr val="tx1"/>
                </a:solidFill>
              </a:rPr>
              <a:t>Ақтөбе</a:t>
            </a:r>
            <a:r>
              <a:rPr lang="ru-RU" sz="1800" dirty="0" smtClean="0">
                <a:solidFill>
                  <a:schemeClr val="tx1"/>
                </a:solidFill>
              </a:rPr>
              <a:t> </a:t>
            </a:r>
            <a:r>
              <a:rPr lang="ru-RU" sz="1800" dirty="0" err="1" smtClean="0">
                <a:solidFill>
                  <a:schemeClr val="tx1"/>
                </a:solidFill>
              </a:rPr>
              <a:t>облысының</a:t>
            </a:r>
            <a:r>
              <a:rPr lang="ru-RU" sz="1800" dirty="0" smtClean="0">
                <a:solidFill>
                  <a:schemeClr val="tx1"/>
                </a:solidFill>
              </a:rPr>
              <a:t> </a:t>
            </a:r>
            <a:r>
              <a:rPr lang="ru-RU" sz="1800" dirty="0" err="1" smtClean="0">
                <a:solidFill>
                  <a:schemeClr val="tx1"/>
                </a:solidFill>
              </a:rPr>
              <a:t>Шалқар</a:t>
            </a:r>
            <a:r>
              <a:rPr lang="ru-RU" sz="1800" dirty="0" smtClean="0">
                <a:solidFill>
                  <a:schemeClr val="tx1"/>
                </a:solidFill>
              </a:rPr>
              <a:t> </a:t>
            </a:r>
            <a:r>
              <a:rPr lang="ru-RU" sz="1800" dirty="0" err="1" smtClean="0">
                <a:solidFill>
                  <a:schemeClr val="tx1"/>
                </a:solidFill>
              </a:rPr>
              <a:t>ауданы</a:t>
            </a:r>
            <a:r>
              <a:rPr lang="ru-RU" sz="1800" dirty="0" smtClean="0">
                <a:solidFill>
                  <a:schemeClr val="tx1"/>
                </a:solidFill>
              </a:rPr>
              <a:t>, </a:t>
            </a:r>
            <a:r>
              <a:rPr lang="ru-RU" sz="1800" dirty="0" err="1" smtClean="0">
                <a:solidFill>
                  <a:schemeClr val="tx1"/>
                </a:solidFill>
              </a:rPr>
              <a:t>Шетырғыз</a:t>
            </a:r>
            <a:r>
              <a:rPr lang="ru-RU" sz="1800" dirty="0" smtClean="0">
                <a:solidFill>
                  <a:schemeClr val="tx1"/>
                </a:solidFill>
              </a:rPr>
              <a:t> </a:t>
            </a:r>
            <a:r>
              <a:rPr lang="ru-RU" sz="1800" dirty="0" err="1" smtClean="0">
                <a:solidFill>
                  <a:schemeClr val="tx1"/>
                </a:solidFill>
              </a:rPr>
              <a:t>селосында</a:t>
            </a:r>
            <a:r>
              <a:rPr lang="ru-RU" sz="1800" dirty="0" smtClean="0">
                <a:solidFill>
                  <a:schemeClr val="tx1"/>
                </a:solidFill>
              </a:rPr>
              <a:t> </a:t>
            </a:r>
            <a:r>
              <a:rPr lang="ru-RU" sz="1800" dirty="0" err="1" smtClean="0">
                <a:solidFill>
                  <a:schemeClr val="tx1"/>
                </a:solidFill>
              </a:rPr>
              <a:t>туған</a:t>
            </a:r>
            <a:r>
              <a:rPr lang="ru-RU" sz="1800" dirty="0" smtClean="0">
                <a:solidFill>
                  <a:schemeClr val="tx1"/>
                </a:solidFill>
              </a:rPr>
              <a:t>. 1940 </a:t>
            </a:r>
            <a:r>
              <a:rPr lang="ru-RU" sz="1800" dirty="0" err="1" smtClean="0">
                <a:solidFill>
                  <a:schemeClr val="tx1"/>
                </a:solidFill>
              </a:rPr>
              <a:t>жылы</a:t>
            </a:r>
            <a:r>
              <a:rPr lang="ru-RU" sz="1800" dirty="0" smtClean="0">
                <a:solidFill>
                  <a:schemeClr val="tx1"/>
                </a:solidFill>
              </a:rPr>
              <a:t> Абай  </a:t>
            </a:r>
            <a:r>
              <a:rPr lang="ru-RU" sz="1800" dirty="0" err="1" smtClean="0">
                <a:solidFill>
                  <a:schemeClr val="tx1"/>
                </a:solidFill>
              </a:rPr>
              <a:t>атындағы</a:t>
            </a:r>
            <a:r>
              <a:rPr lang="ru-RU" sz="1800" dirty="0" smtClean="0">
                <a:solidFill>
                  <a:schemeClr val="tx1"/>
                </a:solidFill>
              </a:rPr>
              <a:t> </a:t>
            </a:r>
            <a:r>
              <a:rPr lang="ru-RU" sz="1800" dirty="0" err="1" smtClean="0">
                <a:solidFill>
                  <a:schemeClr val="tx1"/>
                </a:solidFill>
              </a:rPr>
              <a:t>Қазақ</a:t>
            </a:r>
            <a:r>
              <a:rPr lang="ru-RU" sz="1800" dirty="0" smtClean="0">
                <a:solidFill>
                  <a:schemeClr val="tx1"/>
                </a:solidFill>
              </a:rPr>
              <a:t> </a:t>
            </a:r>
            <a:r>
              <a:rPr lang="ru-RU" sz="1800" dirty="0" err="1" smtClean="0">
                <a:solidFill>
                  <a:schemeClr val="tx1"/>
                </a:solidFill>
              </a:rPr>
              <a:t>мемлекеттік</a:t>
            </a:r>
            <a:r>
              <a:rPr lang="ru-RU" sz="1800" dirty="0" smtClean="0">
                <a:solidFill>
                  <a:schemeClr val="tx1"/>
                </a:solidFill>
              </a:rPr>
              <a:t> </a:t>
            </a:r>
            <a:r>
              <a:rPr lang="ru-RU" sz="1800" dirty="0" err="1" smtClean="0">
                <a:solidFill>
                  <a:schemeClr val="tx1"/>
                </a:solidFill>
              </a:rPr>
              <a:t>педагогикалык</a:t>
            </a:r>
            <a:r>
              <a:rPr lang="ru-RU" sz="1800" dirty="0" smtClean="0">
                <a:solidFill>
                  <a:schemeClr val="tx1"/>
                </a:solidFill>
              </a:rPr>
              <a:t> </a:t>
            </a:r>
            <a:r>
              <a:rPr lang="ru-RU" sz="1800" dirty="0" err="1" smtClean="0">
                <a:solidFill>
                  <a:schemeClr val="tx1"/>
                </a:solidFill>
              </a:rPr>
              <a:t>институтына</a:t>
            </a:r>
            <a:r>
              <a:rPr lang="ru-RU" sz="1800" dirty="0" smtClean="0">
                <a:solidFill>
                  <a:schemeClr val="tx1"/>
                </a:solidFill>
              </a:rPr>
              <a:t> </a:t>
            </a:r>
            <a:r>
              <a:rPr lang="ru-RU" sz="1800" dirty="0" err="1" smtClean="0">
                <a:solidFill>
                  <a:schemeClr val="tx1"/>
                </a:solidFill>
              </a:rPr>
              <a:t>оқуға</a:t>
            </a:r>
            <a:r>
              <a:rPr lang="ru-RU" sz="1800" dirty="0" smtClean="0">
                <a:solidFill>
                  <a:schemeClr val="tx1"/>
                </a:solidFill>
              </a:rPr>
              <a:t> </a:t>
            </a:r>
            <a:r>
              <a:rPr lang="ru-RU" sz="1800" dirty="0" err="1" smtClean="0">
                <a:solidFill>
                  <a:schemeClr val="tx1"/>
                </a:solidFill>
              </a:rPr>
              <a:t>түседі</a:t>
            </a:r>
            <a:r>
              <a:rPr lang="ru-RU" sz="1800" dirty="0" smtClean="0">
                <a:solidFill>
                  <a:schemeClr val="tx1"/>
                </a:solidFill>
              </a:rPr>
              <a:t>. </a:t>
            </a:r>
            <a:r>
              <a:rPr lang="ru-RU" sz="1800" dirty="0" err="1" smtClean="0">
                <a:solidFill>
                  <a:schemeClr val="tx1"/>
                </a:solidFill>
              </a:rPr>
              <a:t>Екінші</a:t>
            </a:r>
            <a:r>
              <a:rPr lang="ru-RU" sz="1800" dirty="0" smtClean="0">
                <a:solidFill>
                  <a:schemeClr val="tx1"/>
                </a:solidFill>
              </a:rPr>
              <a:t> </a:t>
            </a:r>
            <a:r>
              <a:rPr lang="ru-RU" sz="1800" dirty="0" err="1" smtClean="0">
                <a:solidFill>
                  <a:schemeClr val="tx1"/>
                </a:solidFill>
              </a:rPr>
              <a:t>курста</a:t>
            </a:r>
            <a:r>
              <a:rPr lang="ru-RU" sz="1800" dirty="0" smtClean="0">
                <a:solidFill>
                  <a:schemeClr val="tx1"/>
                </a:solidFill>
              </a:rPr>
              <a:t> </a:t>
            </a:r>
            <a:r>
              <a:rPr lang="ru-RU" sz="1800" dirty="0" err="1" smtClean="0">
                <a:solidFill>
                  <a:schemeClr val="tx1"/>
                </a:solidFill>
              </a:rPr>
              <a:t>оқып</a:t>
            </a:r>
            <a:r>
              <a:rPr lang="ru-RU" sz="1800" dirty="0" smtClean="0">
                <a:solidFill>
                  <a:schemeClr val="tx1"/>
                </a:solidFill>
              </a:rPr>
              <a:t> </a:t>
            </a:r>
            <a:r>
              <a:rPr lang="ru-RU" sz="1800" dirty="0" err="1" smtClean="0">
                <a:solidFill>
                  <a:schemeClr val="tx1"/>
                </a:solidFill>
              </a:rPr>
              <a:t>жүргенде</a:t>
            </a:r>
            <a:r>
              <a:rPr lang="ru-RU" sz="1800" dirty="0" smtClean="0">
                <a:solidFill>
                  <a:schemeClr val="tx1"/>
                </a:solidFill>
              </a:rPr>
              <a:t> </a:t>
            </a:r>
            <a:r>
              <a:rPr lang="ru-RU" sz="1800" dirty="0" err="1" smtClean="0">
                <a:solidFill>
                  <a:schemeClr val="tx1"/>
                </a:solidFill>
              </a:rPr>
              <a:t>өзі</a:t>
            </a:r>
            <a:r>
              <a:rPr lang="ru-RU" sz="1800" dirty="0" smtClean="0">
                <a:solidFill>
                  <a:schemeClr val="tx1"/>
                </a:solidFill>
              </a:rPr>
              <a:t> </a:t>
            </a:r>
            <a:r>
              <a:rPr lang="ru-RU" sz="1800" dirty="0" err="1" smtClean="0">
                <a:solidFill>
                  <a:schemeClr val="tx1"/>
                </a:solidFill>
              </a:rPr>
              <a:t>сұранып</a:t>
            </a:r>
            <a:r>
              <a:rPr lang="ru-RU" sz="1800" dirty="0" smtClean="0">
                <a:solidFill>
                  <a:schemeClr val="tx1"/>
                </a:solidFill>
              </a:rPr>
              <a:t> </a:t>
            </a:r>
            <a:r>
              <a:rPr lang="ru-RU" sz="1800" dirty="0" err="1" smtClean="0">
                <a:solidFill>
                  <a:schemeClr val="tx1"/>
                </a:solidFill>
              </a:rPr>
              <a:t>майданға</a:t>
            </a:r>
            <a:r>
              <a:rPr lang="ru-RU" sz="1800" dirty="0" smtClean="0">
                <a:solidFill>
                  <a:schemeClr val="tx1"/>
                </a:solidFill>
              </a:rPr>
              <a:t> </a:t>
            </a:r>
            <a:r>
              <a:rPr lang="ru-RU" sz="1800" dirty="0" err="1" smtClean="0">
                <a:solidFill>
                  <a:schemeClr val="tx1"/>
                </a:solidFill>
              </a:rPr>
              <a:t>аттанады</a:t>
            </a:r>
            <a:r>
              <a:rPr lang="ru-RU" sz="1800" dirty="0" smtClean="0">
                <a:solidFill>
                  <a:schemeClr val="tx1"/>
                </a:solidFill>
              </a:rPr>
              <a:t>. </a:t>
            </a:r>
            <a:r>
              <a:rPr lang="ru-RU" sz="1800" dirty="0" err="1" smtClean="0">
                <a:solidFill>
                  <a:schemeClr val="tx1"/>
                </a:solidFill>
              </a:rPr>
              <a:t>Алғашқы</a:t>
            </a:r>
            <a:r>
              <a:rPr lang="ru-RU" sz="1800" dirty="0" smtClean="0">
                <a:solidFill>
                  <a:schemeClr val="tx1"/>
                </a:solidFill>
              </a:rPr>
              <a:t> </a:t>
            </a:r>
            <a:r>
              <a:rPr lang="ru-RU" sz="1800" dirty="0" err="1" smtClean="0">
                <a:solidFill>
                  <a:schemeClr val="tx1"/>
                </a:solidFill>
              </a:rPr>
              <a:t>әдеби</a:t>
            </a:r>
            <a:r>
              <a:rPr lang="ru-RU" sz="1800" dirty="0" smtClean="0">
                <a:solidFill>
                  <a:schemeClr val="tx1"/>
                </a:solidFill>
              </a:rPr>
              <a:t> </a:t>
            </a:r>
            <a:r>
              <a:rPr lang="ru-RU" sz="1800" dirty="0" err="1" smtClean="0">
                <a:solidFill>
                  <a:schemeClr val="tx1"/>
                </a:solidFill>
              </a:rPr>
              <a:t>көркем</a:t>
            </a:r>
            <a:r>
              <a:rPr lang="ru-RU" sz="1800" dirty="0" smtClean="0">
                <a:solidFill>
                  <a:schemeClr val="tx1"/>
                </a:solidFill>
              </a:rPr>
              <a:t> </a:t>
            </a:r>
            <a:r>
              <a:rPr lang="ru-RU" sz="1800" dirty="0" err="1" smtClean="0">
                <a:solidFill>
                  <a:schemeClr val="tx1"/>
                </a:solidFill>
              </a:rPr>
              <a:t>шығармалары</a:t>
            </a:r>
            <a:r>
              <a:rPr lang="ru-RU" sz="1800" dirty="0" smtClean="0">
                <a:solidFill>
                  <a:schemeClr val="tx1"/>
                </a:solidFill>
              </a:rPr>
              <a:t> </a:t>
            </a:r>
            <a:r>
              <a:rPr lang="ru-RU" sz="1800" dirty="0" err="1" smtClean="0">
                <a:solidFill>
                  <a:schemeClr val="tx1"/>
                </a:solidFill>
              </a:rPr>
              <a:t>өлең</a:t>
            </a:r>
            <a:r>
              <a:rPr lang="ru-RU" sz="1800" dirty="0" smtClean="0">
                <a:solidFill>
                  <a:schemeClr val="tx1"/>
                </a:solidFill>
              </a:rPr>
              <a:t>, очерк </a:t>
            </a:r>
            <a:r>
              <a:rPr lang="ru-RU" sz="1800" dirty="0" err="1" smtClean="0">
                <a:solidFill>
                  <a:schemeClr val="tx1"/>
                </a:solidFill>
              </a:rPr>
              <a:t>түрінде</a:t>
            </a:r>
            <a:r>
              <a:rPr lang="ru-RU" sz="1800" dirty="0" smtClean="0">
                <a:solidFill>
                  <a:schemeClr val="tx1"/>
                </a:solidFill>
              </a:rPr>
              <a:t> майдан </a:t>
            </a:r>
            <a:r>
              <a:rPr lang="ru-RU" sz="1800" dirty="0" err="1" smtClean="0">
                <a:solidFill>
                  <a:schemeClr val="tx1"/>
                </a:solidFill>
              </a:rPr>
              <a:t>газеттерінің</a:t>
            </a:r>
            <a:r>
              <a:rPr lang="ru-RU" sz="1800" dirty="0" smtClean="0">
                <a:solidFill>
                  <a:schemeClr val="tx1"/>
                </a:solidFill>
              </a:rPr>
              <a:t> </a:t>
            </a:r>
            <a:r>
              <a:rPr lang="ru-RU" sz="1800" dirty="0" err="1" smtClean="0">
                <a:solidFill>
                  <a:schemeClr val="tx1"/>
                </a:solidFill>
              </a:rPr>
              <a:t>беттерінде</a:t>
            </a:r>
            <a:r>
              <a:rPr lang="ru-RU" sz="1800" dirty="0" smtClean="0">
                <a:solidFill>
                  <a:schemeClr val="tx1"/>
                </a:solidFill>
              </a:rPr>
              <a:t> </a:t>
            </a:r>
            <a:r>
              <a:rPr lang="ru-RU" sz="1800" dirty="0" err="1" smtClean="0">
                <a:solidFill>
                  <a:schemeClr val="tx1"/>
                </a:solidFill>
              </a:rPr>
              <a:t>жарияланды</a:t>
            </a:r>
            <a:r>
              <a:rPr lang="ru-RU" sz="1800" dirty="0" smtClean="0">
                <a:solidFill>
                  <a:schemeClr val="tx1"/>
                </a:solidFill>
              </a:rPr>
              <a:t>. 1948 </a:t>
            </a:r>
            <a:r>
              <a:rPr lang="ru-RU" sz="1800" dirty="0" err="1" smtClean="0">
                <a:solidFill>
                  <a:schemeClr val="tx1"/>
                </a:solidFill>
              </a:rPr>
              <a:t>жылы</a:t>
            </a:r>
            <a:r>
              <a:rPr lang="ru-RU" sz="1800" dirty="0" smtClean="0">
                <a:solidFill>
                  <a:schemeClr val="tx1"/>
                </a:solidFill>
              </a:rPr>
              <a:t> </a:t>
            </a:r>
            <a:r>
              <a:rPr lang="ru-RU" sz="1800" dirty="0" err="1" smtClean="0">
                <a:solidFill>
                  <a:schemeClr val="tx1"/>
                </a:solidFill>
              </a:rPr>
              <a:t>әскер</a:t>
            </a:r>
            <a:r>
              <a:rPr lang="ru-RU" sz="1800" dirty="0" smtClean="0">
                <a:solidFill>
                  <a:schemeClr val="tx1"/>
                </a:solidFill>
              </a:rPr>
              <a:t> </a:t>
            </a:r>
            <a:r>
              <a:rPr lang="ru-RU" sz="1800" dirty="0" err="1" smtClean="0">
                <a:solidFill>
                  <a:schemeClr val="tx1"/>
                </a:solidFill>
              </a:rPr>
              <a:t>қатарынан</a:t>
            </a:r>
            <a:r>
              <a:rPr lang="ru-RU" sz="1800" dirty="0" smtClean="0">
                <a:solidFill>
                  <a:schemeClr val="tx1"/>
                </a:solidFill>
              </a:rPr>
              <a:t> </a:t>
            </a:r>
            <a:r>
              <a:rPr lang="ru-RU" sz="1800" dirty="0" err="1" smtClean="0">
                <a:solidFill>
                  <a:schemeClr val="tx1"/>
                </a:solidFill>
              </a:rPr>
              <a:t>босағаннан</a:t>
            </a:r>
            <a:r>
              <a:rPr lang="ru-RU" sz="1800" dirty="0" smtClean="0">
                <a:solidFill>
                  <a:schemeClr val="tx1"/>
                </a:solidFill>
              </a:rPr>
              <a:t> </a:t>
            </a:r>
            <a:r>
              <a:rPr lang="ru-RU" sz="1800" dirty="0" err="1" smtClean="0">
                <a:solidFill>
                  <a:schemeClr val="tx1"/>
                </a:solidFill>
              </a:rPr>
              <a:t>кейін</a:t>
            </a:r>
            <a:r>
              <a:rPr lang="ru-RU" sz="1800" dirty="0" smtClean="0">
                <a:solidFill>
                  <a:schemeClr val="tx1"/>
                </a:solidFill>
              </a:rPr>
              <a:t>, </a:t>
            </a:r>
            <a:r>
              <a:rPr lang="ru-RU" sz="1800" dirty="0" err="1" smtClean="0">
                <a:solidFill>
                  <a:schemeClr val="tx1"/>
                </a:solidFill>
              </a:rPr>
              <a:t>әдеби</a:t>
            </a:r>
            <a:r>
              <a:rPr lang="ru-RU" sz="1800" dirty="0" smtClean="0">
                <a:solidFill>
                  <a:schemeClr val="tx1"/>
                </a:solidFill>
              </a:rPr>
              <a:t> </a:t>
            </a:r>
            <a:r>
              <a:rPr lang="ru-RU" sz="1800" dirty="0" err="1" smtClean="0">
                <a:solidFill>
                  <a:schemeClr val="tx1"/>
                </a:solidFill>
              </a:rPr>
              <a:t>еңбекпен</a:t>
            </a:r>
            <a:r>
              <a:rPr lang="ru-RU" sz="1800" dirty="0" smtClean="0">
                <a:solidFill>
                  <a:schemeClr val="tx1"/>
                </a:solidFill>
              </a:rPr>
              <a:t> </a:t>
            </a:r>
            <a:r>
              <a:rPr lang="ru-RU" sz="1800" dirty="0" err="1" smtClean="0">
                <a:solidFill>
                  <a:schemeClr val="tx1"/>
                </a:solidFill>
              </a:rPr>
              <a:t>айналысады</a:t>
            </a:r>
            <a:r>
              <a:rPr lang="ru-RU" sz="1800" dirty="0" smtClean="0">
                <a:solidFill>
                  <a:schemeClr val="tx1"/>
                </a:solidFill>
              </a:rPr>
              <a:t>. </a:t>
            </a:r>
            <a:r>
              <a:rPr lang="ru-RU" sz="1800" dirty="0" err="1" smtClean="0">
                <a:solidFill>
                  <a:schemeClr val="tx1"/>
                </a:solidFill>
              </a:rPr>
              <a:t>Алғашқы</a:t>
            </a:r>
            <a:r>
              <a:rPr lang="ru-RU" sz="1800" dirty="0" smtClean="0">
                <a:solidFill>
                  <a:schemeClr val="tx1"/>
                </a:solidFill>
              </a:rPr>
              <a:t> </a:t>
            </a:r>
            <a:r>
              <a:rPr lang="ru-RU" sz="1800" dirty="0" err="1" smtClean="0">
                <a:solidFill>
                  <a:schemeClr val="tx1"/>
                </a:solidFill>
              </a:rPr>
              <a:t>өлеңдері</a:t>
            </a:r>
            <a:r>
              <a:rPr lang="ru-RU" sz="1800" dirty="0" smtClean="0">
                <a:solidFill>
                  <a:schemeClr val="tx1"/>
                </a:solidFill>
              </a:rPr>
              <a:t> "</a:t>
            </a:r>
            <a:r>
              <a:rPr lang="ru-RU" sz="1800" dirty="0" err="1" smtClean="0">
                <a:solidFill>
                  <a:schemeClr val="tx1"/>
                </a:solidFill>
              </a:rPr>
              <a:t>Жастар</a:t>
            </a:r>
            <a:r>
              <a:rPr lang="ru-RU" sz="1800" dirty="0" smtClean="0">
                <a:solidFill>
                  <a:schemeClr val="tx1"/>
                </a:solidFill>
              </a:rPr>
              <a:t> </a:t>
            </a:r>
            <a:r>
              <a:rPr lang="ru-RU" sz="1800" dirty="0" err="1" smtClean="0">
                <a:solidFill>
                  <a:schemeClr val="tx1"/>
                </a:solidFill>
              </a:rPr>
              <a:t>дауысы</a:t>
            </a:r>
            <a:r>
              <a:rPr lang="ru-RU" sz="1800" dirty="0" smtClean="0">
                <a:solidFill>
                  <a:schemeClr val="tx1"/>
                </a:solidFill>
              </a:rPr>
              <a:t>" </a:t>
            </a:r>
            <a:r>
              <a:rPr lang="ru-RU" sz="1800" dirty="0" err="1" smtClean="0">
                <a:solidFill>
                  <a:schemeClr val="tx1"/>
                </a:solidFill>
              </a:rPr>
              <a:t>деп</a:t>
            </a:r>
            <a:r>
              <a:rPr lang="ru-RU" sz="1800" dirty="0" smtClean="0">
                <a:solidFill>
                  <a:schemeClr val="tx1"/>
                </a:solidFill>
              </a:rPr>
              <a:t> </a:t>
            </a:r>
            <a:r>
              <a:rPr lang="ru-RU" sz="1800" dirty="0" err="1" smtClean="0">
                <a:solidFill>
                  <a:schemeClr val="tx1"/>
                </a:solidFill>
              </a:rPr>
              <a:t>аталатын</a:t>
            </a:r>
            <a:r>
              <a:rPr lang="ru-RU" sz="1800" dirty="0" smtClean="0">
                <a:solidFill>
                  <a:schemeClr val="tx1"/>
                </a:solidFill>
              </a:rPr>
              <a:t> </a:t>
            </a:r>
            <a:r>
              <a:rPr lang="ru-RU" sz="1800" dirty="0" err="1" smtClean="0">
                <a:solidFill>
                  <a:schemeClr val="tx1"/>
                </a:solidFill>
              </a:rPr>
              <a:t>ұжымдық</a:t>
            </a:r>
            <a:r>
              <a:rPr lang="ru-RU" sz="1800" dirty="0" smtClean="0">
                <a:solidFill>
                  <a:schemeClr val="tx1"/>
                </a:solidFill>
              </a:rPr>
              <a:t> </a:t>
            </a:r>
            <a:r>
              <a:rPr lang="ru-RU" sz="1800" dirty="0" err="1" smtClean="0">
                <a:solidFill>
                  <a:schemeClr val="tx1"/>
                </a:solidFill>
              </a:rPr>
              <a:t>жинақта</a:t>
            </a:r>
            <a:r>
              <a:rPr lang="ru-RU" sz="1800" dirty="0" smtClean="0">
                <a:solidFill>
                  <a:schemeClr val="tx1"/>
                </a:solidFill>
              </a:rPr>
              <a:t> </a:t>
            </a:r>
            <a:r>
              <a:rPr lang="ru-RU" sz="1800" dirty="0" err="1" smtClean="0">
                <a:solidFill>
                  <a:schemeClr val="tx1"/>
                </a:solidFill>
              </a:rPr>
              <a:t>жарық</a:t>
            </a:r>
            <a:r>
              <a:rPr lang="ru-RU" sz="1800" dirty="0" smtClean="0">
                <a:solidFill>
                  <a:schemeClr val="tx1"/>
                </a:solidFill>
              </a:rPr>
              <a:t> </a:t>
            </a:r>
            <a:r>
              <a:rPr lang="ru-RU" sz="1800" dirty="0" err="1" smtClean="0">
                <a:solidFill>
                  <a:schemeClr val="tx1"/>
                </a:solidFill>
              </a:rPr>
              <a:t>көрді</a:t>
            </a:r>
            <a:r>
              <a:rPr lang="ru-RU" sz="1800" dirty="0" smtClean="0">
                <a:solidFill>
                  <a:schemeClr val="tx1"/>
                </a:solidFill>
              </a:rPr>
              <a:t>. Осы </a:t>
            </a:r>
            <a:r>
              <a:rPr lang="ru-RU" sz="1800" dirty="0" err="1" smtClean="0">
                <a:solidFill>
                  <a:schemeClr val="tx1"/>
                </a:solidFill>
              </a:rPr>
              <a:t>кезде</a:t>
            </a:r>
            <a:r>
              <a:rPr lang="ru-RU" sz="1800" dirty="0" smtClean="0">
                <a:solidFill>
                  <a:schemeClr val="tx1"/>
                </a:solidFill>
              </a:rPr>
              <a:t> </a:t>
            </a:r>
            <a:r>
              <a:rPr lang="ru-RU" sz="1800" dirty="0" err="1" smtClean="0">
                <a:solidFill>
                  <a:schemeClr val="tx1"/>
                </a:solidFill>
              </a:rPr>
              <a:t>оның</a:t>
            </a:r>
            <a:r>
              <a:rPr lang="ru-RU" sz="1800" dirty="0" smtClean="0">
                <a:solidFill>
                  <a:schemeClr val="tx1"/>
                </a:solidFill>
              </a:rPr>
              <a:t> </a:t>
            </a:r>
            <a:r>
              <a:rPr lang="ru-RU" sz="1800" dirty="0" err="1" smtClean="0">
                <a:solidFill>
                  <a:schemeClr val="tx1"/>
                </a:solidFill>
              </a:rPr>
              <a:t>әдеби</a:t>
            </a:r>
            <a:r>
              <a:rPr lang="ru-RU" sz="1800" dirty="0" smtClean="0">
                <a:solidFill>
                  <a:schemeClr val="tx1"/>
                </a:solidFill>
              </a:rPr>
              <a:t>-сын </a:t>
            </a:r>
            <a:r>
              <a:rPr lang="ru-RU" sz="1800" dirty="0" err="1" smtClean="0">
                <a:solidFill>
                  <a:schemeClr val="tx1"/>
                </a:solidFill>
              </a:rPr>
              <a:t>мақалалары</a:t>
            </a:r>
            <a:r>
              <a:rPr lang="ru-RU" sz="1800" dirty="0" smtClean="0">
                <a:solidFill>
                  <a:schemeClr val="tx1"/>
                </a:solidFill>
              </a:rPr>
              <a:t> </a:t>
            </a:r>
            <a:r>
              <a:rPr lang="ru-RU" sz="1800" dirty="0" err="1" smtClean="0">
                <a:solidFill>
                  <a:schemeClr val="tx1"/>
                </a:solidFill>
              </a:rPr>
              <a:t>молырақ</a:t>
            </a:r>
            <a:r>
              <a:rPr lang="ru-RU" sz="1800" dirty="0" smtClean="0">
                <a:solidFill>
                  <a:schemeClr val="tx1"/>
                </a:solidFill>
              </a:rPr>
              <a:t> </a:t>
            </a:r>
            <a:r>
              <a:rPr lang="ru-RU" sz="1800" dirty="0" err="1" smtClean="0">
                <a:solidFill>
                  <a:schemeClr val="tx1"/>
                </a:solidFill>
              </a:rPr>
              <a:t>басылып</a:t>
            </a:r>
            <a:r>
              <a:rPr lang="ru-RU" sz="1800" dirty="0" smtClean="0">
                <a:solidFill>
                  <a:schemeClr val="tx1"/>
                </a:solidFill>
              </a:rPr>
              <a:t>, </a:t>
            </a:r>
            <a:r>
              <a:rPr lang="ru-RU" sz="1800" dirty="0" err="1" smtClean="0">
                <a:solidFill>
                  <a:schemeClr val="tx1"/>
                </a:solidFill>
              </a:rPr>
              <a:t>алғашқы</a:t>
            </a:r>
            <a:r>
              <a:rPr lang="ru-RU" sz="1800" dirty="0" smtClean="0">
                <a:solidFill>
                  <a:schemeClr val="tx1"/>
                </a:solidFill>
              </a:rPr>
              <a:t> </a:t>
            </a:r>
            <a:r>
              <a:rPr lang="ru-RU" sz="1800" dirty="0" err="1" smtClean="0">
                <a:solidFill>
                  <a:schemeClr val="tx1"/>
                </a:solidFill>
              </a:rPr>
              <a:t>монографиялық</a:t>
            </a:r>
            <a:r>
              <a:rPr lang="ru-RU" sz="1800" dirty="0" smtClean="0">
                <a:solidFill>
                  <a:schemeClr val="tx1"/>
                </a:solidFill>
              </a:rPr>
              <a:t> </a:t>
            </a:r>
            <a:r>
              <a:rPr lang="ru-RU" sz="1800" dirty="0" err="1" smtClean="0">
                <a:solidFill>
                  <a:schemeClr val="tx1"/>
                </a:solidFill>
              </a:rPr>
              <a:t>зерттеу</a:t>
            </a:r>
            <a:r>
              <a:rPr lang="ru-RU" sz="1800" dirty="0" smtClean="0">
                <a:solidFill>
                  <a:schemeClr val="tx1"/>
                </a:solidFill>
              </a:rPr>
              <a:t> </a:t>
            </a:r>
            <a:r>
              <a:rPr lang="ru-RU" sz="1800" dirty="0" err="1" smtClean="0">
                <a:solidFill>
                  <a:schemeClr val="tx1"/>
                </a:solidFill>
              </a:rPr>
              <a:t>еңбегі</a:t>
            </a:r>
            <a:r>
              <a:rPr lang="ru-RU" sz="1800" dirty="0" smtClean="0">
                <a:solidFill>
                  <a:schemeClr val="tx1"/>
                </a:solidFill>
              </a:rPr>
              <a:t> </a:t>
            </a:r>
            <a:r>
              <a:rPr lang="ru-RU" sz="1800" dirty="0" err="1" smtClean="0">
                <a:solidFill>
                  <a:schemeClr val="tx1"/>
                </a:solidFill>
              </a:rPr>
              <a:t>жарияланды</a:t>
            </a:r>
            <a:r>
              <a:rPr lang="ru-RU" sz="1800" dirty="0" smtClean="0">
                <a:solidFill>
                  <a:schemeClr val="tx1"/>
                </a:solidFill>
              </a:rPr>
              <a:t>. </a:t>
            </a:r>
            <a:r>
              <a:rPr lang="ru-RU" sz="1800" dirty="0" err="1" smtClean="0">
                <a:solidFill>
                  <a:schemeClr val="tx1"/>
                </a:solidFill>
              </a:rPr>
              <a:t>Әйтсе</a:t>
            </a:r>
            <a:r>
              <a:rPr lang="ru-RU" sz="1800" dirty="0" smtClean="0">
                <a:solidFill>
                  <a:schemeClr val="tx1"/>
                </a:solidFill>
              </a:rPr>
              <a:t> де, </a:t>
            </a:r>
            <a:r>
              <a:rPr lang="ru-RU" sz="1800" dirty="0" err="1" smtClean="0">
                <a:solidFill>
                  <a:schemeClr val="tx1"/>
                </a:solidFill>
              </a:rPr>
              <a:t>жазушының</a:t>
            </a:r>
            <a:r>
              <a:rPr lang="ru-RU" sz="1800" dirty="0" smtClean="0">
                <a:solidFill>
                  <a:schemeClr val="tx1"/>
                </a:solidFill>
              </a:rPr>
              <a:t> </a:t>
            </a:r>
            <a:r>
              <a:rPr lang="ru-RU" sz="1800" dirty="0" err="1" smtClean="0">
                <a:solidFill>
                  <a:schemeClr val="tx1"/>
                </a:solidFill>
              </a:rPr>
              <a:t>өнімді</a:t>
            </a:r>
            <a:r>
              <a:rPr lang="ru-RU" sz="1800" dirty="0" smtClean="0">
                <a:solidFill>
                  <a:schemeClr val="tx1"/>
                </a:solidFill>
              </a:rPr>
              <a:t> де </a:t>
            </a:r>
            <a:r>
              <a:rPr lang="ru-RU" sz="1800" dirty="0" err="1" smtClean="0">
                <a:solidFill>
                  <a:schemeClr val="tx1"/>
                </a:solidFill>
              </a:rPr>
              <a:t>жемісті</a:t>
            </a:r>
            <a:r>
              <a:rPr lang="ru-RU" sz="1800" dirty="0" smtClean="0">
                <a:solidFill>
                  <a:schemeClr val="tx1"/>
                </a:solidFill>
              </a:rPr>
              <a:t> </a:t>
            </a:r>
            <a:r>
              <a:rPr lang="ru-RU" sz="1800" dirty="0" err="1" smtClean="0">
                <a:solidFill>
                  <a:schemeClr val="tx1"/>
                </a:solidFill>
              </a:rPr>
              <a:t>еңбек</a:t>
            </a:r>
            <a:r>
              <a:rPr lang="ru-RU" sz="1800" dirty="0" smtClean="0">
                <a:solidFill>
                  <a:schemeClr val="tx1"/>
                </a:solidFill>
              </a:rPr>
              <a:t> </a:t>
            </a:r>
            <a:r>
              <a:rPr lang="ru-RU" sz="1800" dirty="0" err="1" smtClean="0">
                <a:solidFill>
                  <a:schemeClr val="tx1"/>
                </a:solidFill>
              </a:rPr>
              <a:t>еткен</a:t>
            </a:r>
            <a:r>
              <a:rPr lang="ru-RU" sz="1800" dirty="0" smtClean="0">
                <a:solidFill>
                  <a:schemeClr val="tx1"/>
                </a:solidFill>
              </a:rPr>
              <a:t> </a:t>
            </a:r>
            <a:r>
              <a:rPr lang="ru-RU" sz="1800" dirty="0" err="1" smtClean="0">
                <a:solidFill>
                  <a:schemeClr val="tx1"/>
                </a:solidFill>
              </a:rPr>
              <a:t>жанрлары</a:t>
            </a:r>
            <a:r>
              <a:rPr lang="ru-RU" sz="1800" dirty="0" smtClean="0">
                <a:solidFill>
                  <a:schemeClr val="tx1"/>
                </a:solidFill>
              </a:rPr>
              <a:t> - проза мен драматургия</a:t>
            </a:r>
            <a:endParaRPr lang="ru-RU" sz="1800" dirty="0">
              <a:solidFill>
                <a:schemeClr val="tx1"/>
              </a:solidFill>
            </a:endParaRPr>
          </a:p>
        </p:txBody>
      </p:sp>
    </p:spTree>
    <p:extLst>
      <p:ext uri="{BB962C8B-B14F-4D97-AF65-F5344CB8AC3E}">
        <p14:creationId xmlns:p14="http://schemas.microsoft.com/office/powerpoint/2010/main" val="4761458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Шығармалары</a:t>
            </a:r>
            <a:r>
              <a:rPr lang="ru-RU" dirty="0"/>
              <a:t>. </a:t>
            </a:r>
          </a:p>
        </p:txBody>
      </p:sp>
      <p:sp>
        <p:nvSpPr>
          <p:cNvPr id="3" name="Объект 2"/>
          <p:cNvSpPr>
            <a:spLocks noGrp="1"/>
          </p:cNvSpPr>
          <p:nvPr>
            <p:ph idx="1"/>
          </p:nvPr>
        </p:nvSpPr>
        <p:spPr/>
        <p:txBody>
          <a:bodyPr>
            <a:normAutofit fontScale="55000" lnSpcReduction="20000"/>
          </a:bodyPr>
          <a:lstStyle/>
          <a:p>
            <a:pPr>
              <a:spcAft>
                <a:spcPts val="0"/>
              </a:spcAft>
            </a:pPr>
            <a:r>
              <a:rPr lang="kk-KZ" u="none" strike="noStrike" dirty="0" smtClean="0">
                <a:solidFill>
                  <a:srgbClr val="0000FF"/>
                </a:solidFill>
                <a:effectLst/>
                <a:latin typeface="Times New Roman"/>
                <a:ea typeface="Times New Roman"/>
                <a:hlinkClick r:id="rId2" tooltip="Баспасөз"/>
              </a:rPr>
              <a:t>Баспасөз</a:t>
            </a:r>
            <a:r>
              <a:rPr lang="kk-KZ" dirty="0" smtClean="0">
                <a:effectLst/>
                <a:latin typeface="Times New Roman"/>
                <a:ea typeface="Times New Roman"/>
              </a:rPr>
              <a:t> бетінде алғаш жарық көрген әңгімесі - "Күй аңызы". 1956 жылы "Қаһарлы күндер" атты романы жарық көрді. "Дала сыры" повесі үшін (өңделіп, толықтырылып, "Боран" романына айналды) авторға 1966 жылы Қазақ КСР-нің Абай атындағы Мемлекеттік сыйлығы берілді. 1968 жылы жазылған "Сәуле" драмасы, одан кейінгі "Боран", "Ант", "Әке мен бала" драмалары да қазақ сахнасының өміршең туындыларына айналды. "Махаббат мұңы", "Күтпеген кездесу" драмалары, "Арыстанның сыбағасы", "Күшік күйеу" комедиялары қазақ, орыс және туысқан халықтар сахнасында көрінді. А.Н. Толстойдың "Азапты сапарда" трилогиясын, М. Горькийдің әңгімелерін қазақ тіліне аударды. </a:t>
            </a:r>
            <a:endParaRPr lang="ru-RU" dirty="0" smtClean="0">
              <a:effectLst/>
              <a:latin typeface="Times New Roman"/>
              <a:ea typeface="Times New Roman"/>
            </a:endParaRPr>
          </a:p>
          <a:p>
            <a:pPr>
              <a:spcAft>
                <a:spcPts val="0"/>
              </a:spcAft>
            </a:pPr>
            <a:r>
              <a:rPr lang="kk-KZ" dirty="0" smtClean="0">
                <a:effectLst/>
                <a:latin typeface="Times New Roman"/>
                <a:ea typeface="Times New Roman"/>
              </a:rPr>
              <a:t>           "Көркем әдебиет" баспасында редактор, бөлім меңгерушісі, киностудияда сценарий бөлімінің бастығы. "Әдебиет және искусство" - "Жұлдыз" журналының редакторы, Қазақстан Жазушылар одағының хатшысы, көркемөнер бас басқармасының бастығы, республикалық кітап палатасының директоры сияқты жауапты қызметтер атқарды. II дәрежелі Отан соғысы орденімен, екі рет Қызыл Жұлдыз, Еңбек Қызыл Ту, "Құрмет Белгісі" ордендерімен марапатталған. </a:t>
            </a:r>
            <a:r>
              <a:rPr lang="ru-RU" dirty="0" err="1" smtClean="0">
                <a:effectLst/>
                <a:latin typeface="Times New Roman"/>
                <a:ea typeface="Times New Roman"/>
              </a:rPr>
              <a:t>Қаламгерге</a:t>
            </a:r>
            <a:r>
              <a:rPr lang="ru-RU" dirty="0" smtClean="0">
                <a:effectLst/>
                <a:latin typeface="Times New Roman"/>
                <a:ea typeface="Times New Roman"/>
              </a:rPr>
              <a:t> </a:t>
            </a:r>
            <a:r>
              <a:rPr lang="ru-RU" dirty="0" err="1" smtClean="0">
                <a:effectLst/>
                <a:latin typeface="Times New Roman"/>
                <a:ea typeface="Times New Roman"/>
              </a:rPr>
              <a:t>Қазақстанның</a:t>
            </a:r>
            <a:r>
              <a:rPr lang="ru-RU" dirty="0" smtClean="0">
                <a:effectLst/>
                <a:latin typeface="Times New Roman"/>
                <a:ea typeface="Times New Roman"/>
              </a:rPr>
              <a:t> </a:t>
            </a:r>
            <a:r>
              <a:rPr lang="ru-RU" dirty="0" err="1" smtClean="0">
                <a:effectLst/>
                <a:latin typeface="Times New Roman"/>
                <a:ea typeface="Times New Roman"/>
              </a:rPr>
              <a:t>Халық</a:t>
            </a:r>
            <a:r>
              <a:rPr lang="ru-RU" dirty="0" smtClean="0">
                <a:effectLst/>
                <a:latin typeface="Times New Roman"/>
                <a:ea typeface="Times New Roman"/>
              </a:rPr>
              <a:t> </a:t>
            </a:r>
            <a:r>
              <a:rPr lang="ru-RU" dirty="0" err="1" smtClean="0">
                <a:effectLst/>
                <a:latin typeface="Times New Roman"/>
                <a:ea typeface="Times New Roman"/>
              </a:rPr>
              <a:t>жазушысы</a:t>
            </a:r>
            <a:r>
              <a:rPr lang="ru-RU" dirty="0" smtClean="0">
                <a:effectLst/>
                <a:latin typeface="Times New Roman"/>
                <a:ea typeface="Times New Roman"/>
              </a:rPr>
              <a:t> </a:t>
            </a:r>
            <a:r>
              <a:rPr lang="ru-RU" dirty="0" err="1" smtClean="0">
                <a:effectLst/>
                <a:latin typeface="Times New Roman"/>
                <a:ea typeface="Times New Roman"/>
              </a:rPr>
              <a:t>атағы</a:t>
            </a:r>
            <a:r>
              <a:rPr lang="ru-RU" dirty="0" smtClean="0">
                <a:effectLst/>
                <a:latin typeface="Times New Roman"/>
                <a:ea typeface="Times New Roman"/>
              </a:rPr>
              <a:t> </a:t>
            </a:r>
            <a:r>
              <a:rPr lang="ru-RU" dirty="0" err="1" smtClean="0">
                <a:effectLst/>
                <a:latin typeface="Times New Roman"/>
                <a:ea typeface="Times New Roman"/>
              </a:rPr>
              <a:t>берілген</a:t>
            </a:r>
            <a:r>
              <a:rPr lang="ru-RU" dirty="0" smtClean="0">
                <a:effectLst/>
                <a:latin typeface="Times New Roman"/>
                <a:ea typeface="Times New Roman"/>
              </a:rPr>
              <a:t>. </a:t>
            </a:r>
            <a:endParaRPr lang="ru-RU" dirty="0"/>
          </a:p>
        </p:txBody>
      </p:sp>
    </p:spTree>
    <p:extLst>
      <p:ext uri="{BB962C8B-B14F-4D97-AF65-F5344CB8AC3E}">
        <p14:creationId xmlns:p14="http://schemas.microsoft.com/office/powerpoint/2010/main" val="706359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Хронологиялық</a:t>
            </a:r>
            <a:r>
              <a:rPr lang="ru-RU" dirty="0" smtClean="0"/>
              <a:t>  </a:t>
            </a:r>
            <a:r>
              <a:rPr lang="ru-RU" dirty="0" err="1" smtClean="0"/>
              <a:t>кесте</a:t>
            </a:r>
            <a:r>
              <a:rPr lang="ru-RU" dirty="0" smtClean="0"/>
              <a:t/>
            </a:r>
            <a:br>
              <a:rPr lang="ru-RU" dirty="0" smtClean="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08221154"/>
              </p:ext>
            </p:extLst>
          </p:nvPr>
        </p:nvGraphicFramePr>
        <p:xfrm>
          <a:off x="323850" y="1614328"/>
          <a:ext cx="7776542" cy="4742767"/>
        </p:xfrm>
        <a:graphic>
          <a:graphicData uri="http://schemas.openxmlformats.org/drawingml/2006/table">
            <a:tbl>
              <a:tblPr firstRow="1" firstCol="1" bandRow="1"/>
              <a:tblGrid>
                <a:gridCol w="1803855"/>
                <a:gridCol w="5972687"/>
              </a:tblGrid>
              <a:tr h="353647">
                <a:tc>
                  <a:txBody>
                    <a:bodyPr/>
                    <a:lstStyle/>
                    <a:p>
                      <a:pPr>
                        <a:spcAft>
                          <a:spcPts val="0"/>
                        </a:spcAft>
                      </a:pPr>
                      <a:r>
                        <a:rPr lang="ru-RU" sz="1800" dirty="0">
                          <a:solidFill>
                            <a:srgbClr val="111111"/>
                          </a:solidFill>
                          <a:effectLst/>
                          <a:latin typeface="Times New Roman"/>
                          <a:ea typeface="Times New Roman"/>
                        </a:rPr>
                        <a:t>1923 </a:t>
                      </a:r>
                      <a:r>
                        <a:rPr lang="ru-RU" sz="1800" dirty="0" err="1">
                          <a:solidFill>
                            <a:srgbClr val="111111"/>
                          </a:solidFill>
                          <a:effectLst/>
                          <a:latin typeface="Times New Roman"/>
                          <a:ea typeface="Times New Roman"/>
                        </a:rPr>
                        <a:t>жылы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800" dirty="0" err="1">
                          <a:solidFill>
                            <a:srgbClr val="111111"/>
                          </a:solidFill>
                          <a:effectLst/>
                          <a:latin typeface="Times New Roman"/>
                          <a:ea typeface="Times New Roman"/>
                        </a:rPr>
                        <a:t>Тахауи</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Ахтанов</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Ақтөбе</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облысы</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Шалқар</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ауданы</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Шетірқыз</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ауылында</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дүниеге</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келген</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1941 жылы</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800" dirty="0">
                          <a:solidFill>
                            <a:srgbClr val="111111"/>
                          </a:solidFill>
                          <a:effectLst/>
                          <a:latin typeface="Times New Roman"/>
                          <a:ea typeface="Times New Roman"/>
                        </a:rPr>
                        <a:t>Абай </a:t>
                      </a:r>
                      <a:r>
                        <a:rPr lang="ru-RU" sz="1800" dirty="0" err="1">
                          <a:solidFill>
                            <a:srgbClr val="111111"/>
                          </a:solidFill>
                          <a:effectLst/>
                          <a:latin typeface="Times New Roman"/>
                          <a:ea typeface="Times New Roman"/>
                        </a:rPr>
                        <a:t>атындағы</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қазақ</a:t>
                      </a:r>
                      <a:r>
                        <a:rPr lang="ru-RU" sz="1800" dirty="0">
                          <a:solidFill>
                            <a:srgbClr val="111111"/>
                          </a:solidFill>
                          <a:effectLst/>
                          <a:latin typeface="Times New Roman"/>
                          <a:ea typeface="Times New Roman"/>
                        </a:rPr>
                        <a:t> педагогика </a:t>
                      </a:r>
                      <a:r>
                        <a:rPr lang="ru-RU" sz="1800" dirty="0" err="1">
                          <a:solidFill>
                            <a:srgbClr val="111111"/>
                          </a:solidFill>
                          <a:effectLst/>
                          <a:latin typeface="Times New Roman"/>
                          <a:ea typeface="Times New Roman"/>
                        </a:rPr>
                        <a:t>институтында</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оқып</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жүріп</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екінші</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дүние</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жүзі</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соғысына</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аттанады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1948-51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111111"/>
                          </a:solidFill>
                          <a:effectLst/>
                          <a:latin typeface="Times New Roman"/>
                          <a:ea typeface="Times New Roman"/>
                        </a:rPr>
                        <a:t>Қазақ мемлекеттік біріккен баспасында редактор, бөлім меңгерушісі қызметін атқарған</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1951-53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111111"/>
                          </a:solidFill>
                          <a:effectLst/>
                          <a:latin typeface="Times New Roman"/>
                          <a:ea typeface="Times New Roman"/>
                        </a:rPr>
                        <a:t>“Қазақ фильм” киностудиясының сценарий бөлімінің бастығы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1953-54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800" dirty="0">
                          <a:solidFill>
                            <a:srgbClr val="111111"/>
                          </a:solidFill>
                          <a:effectLst/>
                          <a:latin typeface="Times New Roman"/>
                          <a:ea typeface="Times New Roman"/>
                        </a:rPr>
                        <a:t>“</a:t>
                      </a:r>
                      <a:r>
                        <a:rPr lang="ru-RU" sz="1800" dirty="0" err="1">
                          <a:solidFill>
                            <a:srgbClr val="111111"/>
                          </a:solidFill>
                          <a:effectLst/>
                          <a:latin typeface="Times New Roman"/>
                          <a:ea typeface="Times New Roman"/>
                        </a:rPr>
                        <a:t>Әдебиет</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және</a:t>
                      </a:r>
                      <a:r>
                        <a:rPr lang="ru-RU" sz="1800" dirty="0">
                          <a:solidFill>
                            <a:srgbClr val="111111"/>
                          </a:solidFill>
                          <a:effectLst/>
                          <a:latin typeface="Times New Roman"/>
                          <a:ea typeface="Times New Roman"/>
                        </a:rPr>
                        <a:t> искусство”  (</a:t>
                      </a:r>
                      <a:r>
                        <a:rPr lang="ru-RU" sz="1800" dirty="0" err="1">
                          <a:solidFill>
                            <a:srgbClr val="111111"/>
                          </a:solidFill>
                          <a:effectLst/>
                          <a:latin typeface="Times New Roman"/>
                          <a:ea typeface="Times New Roman"/>
                        </a:rPr>
                        <a:t>қазіргі</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Жұлдыз</a:t>
                      </a:r>
                      <a:r>
                        <a:rPr lang="ru-RU" sz="1800" dirty="0">
                          <a:solidFill>
                            <a:srgbClr val="111111"/>
                          </a:solidFill>
                          <a:effectLst/>
                          <a:latin typeface="Times New Roman"/>
                          <a:ea typeface="Times New Roman"/>
                        </a:rPr>
                        <a:t>”) </a:t>
                      </a:r>
                      <a:r>
                        <a:rPr lang="ru-RU" sz="1800" dirty="0" err="1">
                          <a:solidFill>
                            <a:srgbClr val="111111"/>
                          </a:solidFill>
                          <a:effectLst/>
                          <a:latin typeface="Times New Roman"/>
                          <a:ea typeface="Times New Roman"/>
                        </a:rPr>
                        <a:t>журналының</a:t>
                      </a:r>
                      <a:r>
                        <a:rPr lang="ru-RU" sz="1800" dirty="0">
                          <a:solidFill>
                            <a:srgbClr val="111111"/>
                          </a:solidFill>
                          <a:effectLst/>
                          <a:latin typeface="Times New Roman"/>
                          <a:ea typeface="Times New Roman"/>
                        </a:rPr>
                        <a:t> редакторы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1954-55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111111"/>
                          </a:solidFill>
                          <a:effectLst/>
                          <a:latin typeface="Times New Roman"/>
                          <a:ea typeface="Times New Roman"/>
                        </a:rPr>
                        <a:t>Қазақстан Жазушылар одағы басқармасының жауапты хатшысы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1955-57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111111"/>
                          </a:solidFill>
                          <a:effectLst/>
                          <a:latin typeface="Times New Roman"/>
                          <a:ea typeface="Times New Roman"/>
                        </a:rPr>
                        <a:t>Қазақстан Жазушылар одағының Қарағанды облыстық бөлімшесінің жауапты хатшысы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1957-58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111111"/>
                          </a:solidFill>
                          <a:effectLst/>
                          <a:latin typeface="Times New Roman"/>
                          <a:ea typeface="Times New Roman"/>
                        </a:rPr>
                        <a:t>Қазақстан Министрлігінің Кеңес жанындағы көркем өнер басқармасының бастығы</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647">
                <a:tc>
                  <a:txBody>
                    <a:bodyPr/>
                    <a:lstStyle/>
                    <a:p>
                      <a:pPr>
                        <a:spcAft>
                          <a:spcPts val="0"/>
                        </a:spcAft>
                      </a:pPr>
                      <a:r>
                        <a:rPr lang="ru-RU" sz="1800">
                          <a:solidFill>
                            <a:srgbClr val="111111"/>
                          </a:solidFill>
                          <a:effectLst/>
                          <a:latin typeface="Times New Roman"/>
                          <a:ea typeface="Times New Roman"/>
                        </a:rPr>
                        <a:t>1966 ж</a:t>
                      </a:r>
                      <a:endParaRPr lang="ru-RU" sz="180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1800" dirty="0">
                          <a:solidFill>
                            <a:srgbClr val="111111"/>
                          </a:solidFill>
                          <a:effectLst/>
                          <a:latin typeface="Times New Roman"/>
                          <a:ea typeface="Times New Roman"/>
                        </a:rPr>
                        <a:t>Абай атындағы мемлекеттік сыйлығы берілді</a:t>
                      </a:r>
                      <a:endParaRPr lang="ru-RU" sz="1800" dirty="0">
                        <a:effectLst/>
                        <a:latin typeface="Times New Roman"/>
                        <a:ea typeface="Times New Roman"/>
                      </a:endParaRPr>
                    </a:p>
                  </a:txBody>
                  <a:tcPr marL="1955" marR="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07246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err="1" smtClean="0"/>
              <a:t>Әңгіме</a:t>
            </a:r>
            <a:r>
              <a:rPr lang="ru-RU" sz="2000" dirty="0" smtClean="0"/>
              <a:t> - </a:t>
            </a:r>
            <a:r>
              <a:rPr lang="ru-RU" sz="2000" dirty="0" err="1" smtClean="0"/>
              <a:t>оқиғаны</a:t>
            </a:r>
            <a:r>
              <a:rPr lang="ru-RU" sz="2000" dirty="0" smtClean="0"/>
              <a:t> </a:t>
            </a:r>
            <a:r>
              <a:rPr lang="ru-RU" sz="2000" dirty="0" err="1" smtClean="0"/>
              <a:t>баяндап</a:t>
            </a:r>
            <a:r>
              <a:rPr lang="ru-RU" sz="2000" dirty="0" smtClean="0"/>
              <a:t> </a:t>
            </a:r>
            <a:r>
              <a:rPr lang="ru-RU" sz="2000" dirty="0" err="1" smtClean="0"/>
              <a:t>айтуға</a:t>
            </a:r>
            <a:r>
              <a:rPr lang="ru-RU" sz="2000" dirty="0" smtClean="0"/>
              <a:t> </a:t>
            </a:r>
            <a:r>
              <a:rPr lang="ru-RU" sz="2000" dirty="0" err="1" smtClean="0"/>
              <a:t>негізделген</a:t>
            </a:r>
            <a:r>
              <a:rPr lang="ru-RU" sz="2000" dirty="0" smtClean="0"/>
              <a:t>, </a:t>
            </a:r>
            <a:r>
              <a:rPr lang="ru-RU" sz="2000" dirty="0" err="1" smtClean="0"/>
              <a:t>қара</a:t>
            </a:r>
            <a:r>
              <a:rPr lang="ru-RU" sz="2000" dirty="0" smtClean="0"/>
              <a:t> </a:t>
            </a:r>
            <a:r>
              <a:rPr lang="ru-RU" sz="2000" dirty="0" err="1" smtClean="0"/>
              <a:t>сөзбен</a:t>
            </a:r>
            <a:r>
              <a:rPr lang="ru-RU" sz="2000" dirty="0" smtClean="0"/>
              <a:t> </a:t>
            </a:r>
            <a:r>
              <a:rPr lang="ru-RU" sz="2000" dirty="0" err="1" smtClean="0"/>
              <a:t>жазылған</a:t>
            </a:r>
            <a:r>
              <a:rPr lang="ru-RU" sz="2000" dirty="0" smtClean="0"/>
              <a:t>, </a:t>
            </a:r>
            <a:r>
              <a:rPr lang="ru-RU" sz="2000" dirty="0" err="1" smtClean="0"/>
              <a:t>шағын</a:t>
            </a:r>
            <a:r>
              <a:rPr lang="ru-RU" sz="2000" dirty="0" smtClean="0"/>
              <a:t> </a:t>
            </a:r>
            <a:r>
              <a:rPr lang="ru-RU" sz="2000" dirty="0" err="1" smtClean="0"/>
              <a:t>көркем</a:t>
            </a:r>
            <a:r>
              <a:rPr lang="ru-RU" sz="2000" dirty="0" smtClean="0"/>
              <a:t> </a:t>
            </a:r>
            <a:r>
              <a:rPr lang="ru-RU" sz="2000" dirty="0" err="1" smtClean="0"/>
              <a:t>шығарма</a:t>
            </a:r>
            <a:endParaRPr lang="ru-RU" sz="2000" dirty="0"/>
          </a:p>
        </p:txBody>
      </p:sp>
      <p:sp>
        <p:nvSpPr>
          <p:cNvPr id="4" name="Объект 3"/>
          <p:cNvSpPr>
            <a:spLocks noGrp="1"/>
          </p:cNvSpPr>
          <p:nvPr>
            <p:ph idx="1"/>
          </p:nvPr>
        </p:nvSpPr>
        <p:spPr/>
        <p:txBody>
          <a:bodyPr>
            <a:normAutofit fontScale="47500" lnSpcReduction="20000"/>
          </a:bodyPr>
          <a:lstStyle/>
          <a:p>
            <a:pPr>
              <a:spcAft>
                <a:spcPts val="0"/>
              </a:spcAft>
            </a:pPr>
            <a:r>
              <a:rPr lang="kk-KZ" i="1" dirty="0" smtClean="0">
                <a:effectLst/>
                <a:latin typeface="Times New Roman"/>
                <a:ea typeface="Times New Roman"/>
              </a:rPr>
              <a:t>Тізгін</a:t>
            </a:r>
            <a:r>
              <a:rPr lang="kk-KZ" dirty="0" smtClean="0">
                <a:effectLst/>
                <a:latin typeface="Times New Roman"/>
                <a:ea typeface="Times New Roman"/>
              </a:rPr>
              <a:t> – аттың басын тежеу, игеру үшін пайдаланатын, ұштары жүгеннің ауыздық шығыршығына екі жағынан байланған қайыс. </a:t>
            </a:r>
            <a:br>
              <a:rPr lang="kk-KZ" dirty="0" smtClean="0">
                <a:effectLst/>
                <a:latin typeface="Times New Roman"/>
                <a:ea typeface="Times New Roman"/>
              </a:rPr>
            </a:br>
            <a:r>
              <a:rPr lang="kk-KZ" dirty="0" smtClean="0">
                <a:effectLst/>
                <a:latin typeface="Times New Roman"/>
                <a:ea typeface="Times New Roman"/>
              </a:rPr>
              <a:t/>
            </a:r>
            <a:br>
              <a:rPr lang="kk-KZ" dirty="0" smtClean="0">
                <a:effectLst/>
                <a:latin typeface="Times New Roman"/>
                <a:ea typeface="Times New Roman"/>
              </a:rPr>
            </a:br>
            <a:r>
              <a:rPr lang="kk-KZ" i="1" dirty="0" smtClean="0">
                <a:effectLst/>
                <a:latin typeface="Times New Roman"/>
                <a:ea typeface="Times New Roman"/>
              </a:rPr>
              <a:t>Шылбыр</a:t>
            </a:r>
            <a:r>
              <a:rPr lang="kk-KZ" dirty="0" smtClean="0">
                <a:effectLst/>
                <a:latin typeface="Times New Roman"/>
                <a:ea typeface="Times New Roman"/>
              </a:rPr>
              <a:t> – жүгеннің шығыршығына бір жағынан тағылған жіп. </a:t>
            </a:r>
            <a:br>
              <a:rPr lang="kk-KZ" dirty="0" smtClean="0">
                <a:effectLst/>
                <a:latin typeface="Times New Roman"/>
                <a:ea typeface="Times New Roman"/>
              </a:rPr>
            </a:br>
            <a:r>
              <a:rPr lang="kk-KZ" dirty="0" smtClean="0">
                <a:effectLst/>
                <a:latin typeface="Times New Roman"/>
                <a:ea typeface="Times New Roman"/>
              </a:rPr>
              <a:t/>
            </a:r>
            <a:br>
              <a:rPr lang="kk-KZ" dirty="0" smtClean="0">
                <a:effectLst/>
                <a:latin typeface="Times New Roman"/>
                <a:ea typeface="Times New Roman"/>
              </a:rPr>
            </a:br>
            <a:r>
              <a:rPr lang="kk-KZ" i="1" dirty="0" smtClean="0">
                <a:effectLst/>
                <a:latin typeface="Times New Roman"/>
                <a:ea typeface="Times New Roman"/>
              </a:rPr>
              <a:t>Түндік </a:t>
            </a:r>
            <a:r>
              <a:rPr lang="kk-KZ" dirty="0" smtClean="0">
                <a:effectLst/>
                <a:latin typeface="Times New Roman"/>
                <a:ea typeface="Times New Roman"/>
              </a:rPr>
              <a:t>– киіз үйдің шаңырағына жабылатын төрт баулы киіз. </a:t>
            </a:r>
            <a:br>
              <a:rPr lang="kk-KZ" dirty="0" smtClean="0">
                <a:effectLst/>
                <a:latin typeface="Times New Roman"/>
                <a:ea typeface="Times New Roman"/>
              </a:rPr>
            </a:br>
            <a:r>
              <a:rPr lang="kk-KZ" dirty="0" smtClean="0">
                <a:effectLst/>
                <a:latin typeface="Times New Roman"/>
                <a:ea typeface="Times New Roman"/>
              </a:rPr>
              <a:t/>
            </a:r>
            <a:br>
              <a:rPr lang="kk-KZ" dirty="0" smtClean="0">
                <a:effectLst/>
                <a:latin typeface="Times New Roman"/>
                <a:ea typeface="Times New Roman"/>
              </a:rPr>
            </a:br>
            <a:r>
              <a:rPr lang="kk-KZ" i="1" dirty="0" smtClean="0">
                <a:effectLst/>
                <a:latin typeface="Times New Roman"/>
                <a:ea typeface="Times New Roman"/>
              </a:rPr>
              <a:t>Қолқа салу</a:t>
            </a:r>
            <a:r>
              <a:rPr lang="kk-KZ" dirty="0" smtClean="0">
                <a:effectLst/>
                <a:latin typeface="Times New Roman"/>
                <a:ea typeface="Times New Roman"/>
              </a:rPr>
              <a:t> – дос, жолдас адамдардың бір - бірінен бір нәрсені қалауы. </a:t>
            </a:r>
            <a:br>
              <a:rPr lang="kk-KZ" dirty="0" smtClean="0">
                <a:effectLst/>
                <a:latin typeface="Times New Roman"/>
                <a:ea typeface="Times New Roman"/>
              </a:rPr>
            </a:br>
            <a:r>
              <a:rPr lang="kk-KZ" dirty="0" smtClean="0">
                <a:effectLst/>
                <a:latin typeface="Times New Roman"/>
                <a:ea typeface="Times New Roman"/>
              </a:rPr>
              <a:t/>
            </a:r>
            <a:br>
              <a:rPr lang="kk-KZ" dirty="0" smtClean="0">
                <a:effectLst/>
                <a:latin typeface="Times New Roman"/>
                <a:ea typeface="Times New Roman"/>
              </a:rPr>
            </a:br>
            <a:r>
              <a:rPr lang="kk-KZ" i="1" dirty="0" smtClean="0">
                <a:effectLst/>
                <a:latin typeface="Times New Roman"/>
                <a:ea typeface="Times New Roman"/>
              </a:rPr>
              <a:t>Тулақ</a:t>
            </a:r>
            <a:r>
              <a:rPr lang="kk-KZ" dirty="0" smtClean="0">
                <a:effectLst/>
                <a:latin typeface="Times New Roman"/>
                <a:ea typeface="Times New Roman"/>
              </a:rPr>
              <a:t> – үстіне жүн сабау үшін немесе төсеніш үшін жүні алынбай қатырылған шикі тері. </a:t>
            </a:r>
            <a:br>
              <a:rPr lang="kk-KZ" dirty="0" smtClean="0">
                <a:effectLst/>
                <a:latin typeface="Times New Roman"/>
                <a:ea typeface="Times New Roman"/>
              </a:rPr>
            </a:br>
            <a:r>
              <a:rPr lang="kk-KZ" dirty="0" smtClean="0">
                <a:effectLst/>
                <a:latin typeface="Times New Roman"/>
                <a:ea typeface="Times New Roman"/>
              </a:rPr>
              <a:t/>
            </a:r>
            <a:br>
              <a:rPr lang="kk-KZ" dirty="0" smtClean="0">
                <a:effectLst/>
                <a:latin typeface="Times New Roman"/>
                <a:ea typeface="Times New Roman"/>
              </a:rPr>
            </a:br>
            <a:r>
              <a:rPr lang="kk-KZ" i="1" dirty="0" smtClean="0">
                <a:effectLst/>
                <a:latin typeface="Times New Roman"/>
                <a:ea typeface="Times New Roman"/>
              </a:rPr>
              <a:t>Жоны</a:t>
            </a:r>
            <a:r>
              <a:rPr lang="kk-KZ" dirty="0" smtClean="0">
                <a:effectLst/>
                <a:latin typeface="Times New Roman"/>
                <a:ea typeface="Times New Roman"/>
              </a:rPr>
              <a:t> – арқасы, ту сырты.</a:t>
            </a:r>
            <a:endParaRPr lang="ru-RU" dirty="0" smtClean="0">
              <a:effectLst/>
              <a:latin typeface="Times New Roman"/>
              <a:ea typeface="Times New Roman"/>
            </a:endParaRPr>
          </a:p>
          <a:p>
            <a:pPr>
              <a:spcAft>
                <a:spcPts val="0"/>
              </a:spcAft>
            </a:pPr>
            <a:r>
              <a:rPr lang="kk-KZ" dirty="0" smtClean="0">
                <a:effectLst/>
                <a:latin typeface="Times New Roman"/>
                <a:ea typeface="Times New Roman"/>
              </a:rPr>
              <a:t>- </a:t>
            </a:r>
            <a:r>
              <a:rPr lang="kk-KZ" i="1" dirty="0" smtClean="0">
                <a:effectLst/>
                <a:latin typeface="Times New Roman"/>
                <a:ea typeface="Times New Roman"/>
              </a:rPr>
              <a:t>Балалар, әңгімеде түйенің қандай түрлерін кездестіреміз?</a:t>
            </a:r>
            <a:endParaRPr lang="ru-RU" dirty="0" smtClean="0">
              <a:effectLst/>
              <a:latin typeface="Times New Roman"/>
              <a:ea typeface="Times New Roman"/>
            </a:endParaRPr>
          </a:p>
          <a:p>
            <a:pPr>
              <a:spcAft>
                <a:spcPts val="0"/>
              </a:spcAft>
            </a:pPr>
            <a:r>
              <a:rPr lang="ru-RU" dirty="0" smtClean="0">
                <a:effectLst/>
                <a:latin typeface="Times New Roman"/>
                <a:ea typeface="Times New Roman"/>
              </a:rPr>
              <a:t>- Бота, мая, нар, </a:t>
            </a:r>
            <a:r>
              <a:rPr lang="ru-RU" dirty="0" err="1" smtClean="0">
                <a:effectLst/>
                <a:latin typeface="Times New Roman"/>
                <a:ea typeface="Times New Roman"/>
              </a:rPr>
              <a:t>аруана</a:t>
            </a:r>
            <a:r>
              <a:rPr lang="ru-RU" dirty="0" smtClean="0">
                <a:effectLst/>
                <a:latin typeface="Times New Roman"/>
                <a:ea typeface="Times New Roman"/>
              </a:rPr>
              <a:t>.</a:t>
            </a:r>
          </a:p>
          <a:p>
            <a:pPr>
              <a:spcAft>
                <a:spcPts val="0"/>
              </a:spcAft>
            </a:pPr>
            <a:r>
              <a:rPr lang="ru-RU" dirty="0" smtClean="0">
                <a:effectLst/>
                <a:latin typeface="Times New Roman"/>
                <a:ea typeface="Times New Roman"/>
              </a:rPr>
              <a:t>Бота – </a:t>
            </a:r>
            <a:r>
              <a:rPr lang="ru-RU" dirty="0" err="1" smtClean="0">
                <a:effectLst/>
                <a:latin typeface="Times New Roman"/>
                <a:ea typeface="Times New Roman"/>
              </a:rPr>
              <a:t>түйенің</a:t>
            </a:r>
            <a:r>
              <a:rPr lang="ru-RU" dirty="0" smtClean="0">
                <a:effectLst/>
                <a:latin typeface="Times New Roman"/>
                <a:ea typeface="Times New Roman"/>
              </a:rPr>
              <a:t> </a:t>
            </a:r>
            <a:r>
              <a:rPr lang="ru-RU" dirty="0" err="1" smtClean="0">
                <a:effectLst/>
                <a:latin typeface="Times New Roman"/>
                <a:ea typeface="Times New Roman"/>
              </a:rPr>
              <a:t>төлі</a:t>
            </a:r>
            <a:r>
              <a:rPr lang="ru-RU" dirty="0" smtClean="0">
                <a:effectLst/>
                <a:latin typeface="Times New Roman"/>
                <a:ea typeface="Times New Roman"/>
              </a:rPr>
              <a:t>.</a:t>
            </a:r>
          </a:p>
          <a:p>
            <a:pPr>
              <a:spcAft>
                <a:spcPts val="0"/>
              </a:spcAft>
            </a:pPr>
            <a:r>
              <a:rPr lang="ru-RU" dirty="0" err="1" smtClean="0">
                <a:effectLst/>
                <a:latin typeface="Times New Roman"/>
                <a:ea typeface="Times New Roman"/>
              </a:rPr>
              <a:t>Аруана</a:t>
            </a:r>
            <a:r>
              <a:rPr lang="ru-RU" dirty="0" smtClean="0">
                <a:effectLst/>
                <a:latin typeface="Times New Roman"/>
                <a:ea typeface="Times New Roman"/>
              </a:rPr>
              <a:t> – </a:t>
            </a:r>
            <a:r>
              <a:rPr lang="ru-RU" u="none" strike="noStrike" dirty="0" err="1" smtClean="0">
                <a:solidFill>
                  <a:srgbClr val="0000FF"/>
                </a:solidFill>
                <a:effectLst/>
                <a:latin typeface="Times New Roman"/>
                <a:ea typeface="Times New Roman"/>
                <a:hlinkClick r:id="rId2"/>
              </a:rPr>
              <a:t>екі</a:t>
            </a:r>
            <a:r>
              <a:rPr lang="ru-RU" u="none" strike="noStrike" dirty="0" smtClean="0">
                <a:solidFill>
                  <a:srgbClr val="0000FF"/>
                </a:solidFill>
                <a:effectLst/>
                <a:latin typeface="Times New Roman"/>
                <a:ea typeface="Times New Roman"/>
                <a:hlinkClick r:id="rId2"/>
              </a:rPr>
              <a:t> </a:t>
            </a:r>
            <a:r>
              <a:rPr lang="ru-RU" u="none" strike="noStrike" dirty="0" err="1" smtClean="0">
                <a:solidFill>
                  <a:srgbClr val="0000FF"/>
                </a:solidFill>
                <a:effectLst/>
                <a:latin typeface="Times New Roman"/>
                <a:ea typeface="Times New Roman"/>
                <a:hlinkClick r:id="rId2"/>
              </a:rPr>
              <a:t>өркешті</a:t>
            </a:r>
            <a:r>
              <a:rPr lang="ru-RU" dirty="0" smtClean="0">
                <a:effectLst/>
                <a:latin typeface="Times New Roman"/>
                <a:ea typeface="Times New Roman"/>
              </a:rPr>
              <a:t>, таза </a:t>
            </a:r>
            <a:r>
              <a:rPr lang="ru-RU" dirty="0" err="1" smtClean="0">
                <a:effectLst/>
                <a:latin typeface="Times New Roman"/>
                <a:ea typeface="Times New Roman"/>
              </a:rPr>
              <a:t>тұқымды</a:t>
            </a:r>
            <a:r>
              <a:rPr lang="ru-RU" dirty="0" smtClean="0">
                <a:effectLst/>
                <a:latin typeface="Times New Roman"/>
                <a:ea typeface="Times New Roman"/>
              </a:rPr>
              <a:t> </a:t>
            </a:r>
            <a:r>
              <a:rPr lang="ru-RU" dirty="0" err="1" smtClean="0">
                <a:effectLst/>
                <a:latin typeface="Times New Roman"/>
                <a:ea typeface="Times New Roman"/>
              </a:rPr>
              <a:t>түйенің</a:t>
            </a:r>
            <a:r>
              <a:rPr lang="ru-RU" dirty="0" smtClean="0">
                <a:effectLst/>
                <a:latin typeface="Times New Roman"/>
                <a:ea typeface="Times New Roman"/>
              </a:rPr>
              <a:t> </a:t>
            </a:r>
            <a:r>
              <a:rPr lang="ru-RU" dirty="0" err="1" smtClean="0">
                <a:effectLst/>
                <a:latin typeface="Times New Roman"/>
                <a:ea typeface="Times New Roman"/>
              </a:rPr>
              <a:t>ұрғашысы</a:t>
            </a:r>
            <a:r>
              <a:rPr lang="ru-RU" dirty="0" smtClean="0">
                <a:effectLst/>
                <a:latin typeface="Times New Roman"/>
                <a:ea typeface="Times New Roman"/>
              </a:rPr>
              <a:t>.</a:t>
            </a:r>
          </a:p>
          <a:p>
            <a:pPr>
              <a:spcAft>
                <a:spcPts val="0"/>
              </a:spcAft>
            </a:pPr>
            <a:r>
              <a:rPr lang="ru-RU" dirty="0" err="1" smtClean="0">
                <a:effectLst/>
                <a:latin typeface="Times New Roman"/>
                <a:ea typeface="Times New Roman"/>
              </a:rPr>
              <a:t>Інген</a:t>
            </a:r>
            <a:r>
              <a:rPr lang="ru-RU" dirty="0" smtClean="0">
                <a:effectLst/>
                <a:latin typeface="Times New Roman"/>
                <a:ea typeface="Times New Roman"/>
              </a:rPr>
              <a:t> – </a:t>
            </a:r>
            <a:r>
              <a:rPr lang="ru-RU" dirty="0" err="1" smtClean="0">
                <a:effectLst/>
                <a:latin typeface="Times New Roman"/>
                <a:ea typeface="Times New Roman"/>
              </a:rPr>
              <a:t>қос</a:t>
            </a:r>
            <a:r>
              <a:rPr lang="ru-RU" dirty="0" smtClean="0">
                <a:effectLst/>
                <a:latin typeface="Times New Roman"/>
                <a:ea typeface="Times New Roman"/>
              </a:rPr>
              <a:t> </a:t>
            </a:r>
            <a:r>
              <a:rPr lang="ru-RU" dirty="0" err="1" smtClean="0">
                <a:effectLst/>
                <a:latin typeface="Times New Roman"/>
                <a:ea typeface="Times New Roman"/>
              </a:rPr>
              <a:t>өркешті</a:t>
            </a:r>
            <a:r>
              <a:rPr lang="ru-RU" dirty="0" smtClean="0">
                <a:effectLst/>
                <a:latin typeface="Times New Roman"/>
                <a:ea typeface="Times New Roman"/>
              </a:rPr>
              <a:t> </a:t>
            </a:r>
            <a:r>
              <a:rPr lang="ru-RU" dirty="0" err="1" smtClean="0">
                <a:effectLst/>
                <a:latin typeface="Times New Roman"/>
                <a:ea typeface="Times New Roman"/>
              </a:rPr>
              <a:t>түйенің</a:t>
            </a:r>
            <a:r>
              <a:rPr lang="ru-RU" dirty="0" smtClean="0">
                <a:effectLst/>
                <a:latin typeface="Times New Roman"/>
                <a:ea typeface="Times New Roman"/>
              </a:rPr>
              <a:t> </a:t>
            </a:r>
            <a:r>
              <a:rPr lang="ru-RU" dirty="0" err="1" smtClean="0">
                <a:effectLst/>
                <a:latin typeface="Times New Roman"/>
                <a:ea typeface="Times New Roman"/>
              </a:rPr>
              <a:t>ұрғашысы</a:t>
            </a:r>
            <a:r>
              <a:rPr lang="ru-RU" dirty="0" smtClean="0">
                <a:effectLst/>
                <a:latin typeface="Times New Roman"/>
                <a:ea typeface="Times New Roman"/>
              </a:rPr>
              <a:t>.</a:t>
            </a:r>
          </a:p>
          <a:p>
            <a:pPr>
              <a:spcAft>
                <a:spcPts val="0"/>
              </a:spcAft>
            </a:pPr>
            <a:r>
              <a:rPr lang="ru-RU" dirty="0" smtClean="0">
                <a:effectLst/>
                <a:latin typeface="Times New Roman"/>
                <a:ea typeface="Times New Roman"/>
              </a:rPr>
              <a:t>Мая – </a:t>
            </a:r>
            <a:r>
              <a:rPr lang="ru-RU" dirty="0" err="1" smtClean="0">
                <a:effectLst/>
                <a:latin typeface="Times New Roman"/>
                <a:ea typeface="Times New Roman"/>
              </a:rPr>
              <a:t>жалғыз</a:t>
            </a:r>
            <a:r>
              <a:rPr lang="ru-RU" dirty="0" smtClean="0">
                <a:effectLst/>
                <a:latin typeface="Times New Roman"/>
                <a:ea typeface="Times New Roman"/>
              </a:rPr>
              <a:t> </a:t>
            </a:r>
            <a:r>
              <a:rPr lang="ru-RU" dirty="0" err="1" smtClean="0">
                <a:effectLst/>
                <a:latin typeface="Times New Roman"/>
                <a:ea typeface="Times New Roman"/>
              </a:rPr>
              <a:t>өркешті</a:t>
            </a:r>
            <a:r>
              <a:rPr lang="ru-RU" dirty="0" smtClean="0">
                <a:effectLst/>
                <a:latin typeface="Times New Roman"/>
                <a:ea typeface="Times New Roman"/>
              </a:rPr>
              <a:t> </a:t>
            </a:r>
            <a:r>
              <a:rPr lang="ru-RU" dirty="0" err="1" smtClean="0">
                <a:effectLst/>
                <a:latin typeface="Times New Roman"/>
                <a:ea typeface="Times New Roman"/>
              </a:rPr>
              <a:t>түйенің</a:t>
            </a:r>
            <a:r>
              <a:rPr lang="ru-RU" dirty="0" smtClean="0">
                <a:effectLst/>
                <a:latin typeface="Times New Roman"/>
                <a:ea typeface="Times New Roman"/>
              </a:rPr>
              <a:t> </a:t>
            </a:r>
            <a:r>
              <a:rPr lang="ru-RU" dirty="0" err="1" smtClean="0">
                <a:effectLst/>
                <a:latin typeface="Times New Roman"/>
                <a:ea typeface="Times New Roman"/>
              </a:rPr>
              <a:t>інгені</a:t>
            </a:r>
            <a:r>
              <a:rPr lang="ru-RU" dirty="0" smtClean="0">
                <a:effectLst/>
                <a:latin typeface="Times New Roman"/>
                <a:ea typeface="Times New Roman"/>
              </a:rPr>
              <a:t>.</a:t>
            </a:r>
          </a:p>
          <a:p>
            <a:pPr>
              <a:spcAft>
                <a:spcPts val="0"/>
              </a:spcAft>
            </a:pPr>
            <a:r>
              <a:rPr lang="ru-RU" dirty="0" smtClean="0">
                <a:effectLst/>
                <a:latin typeface="Times New Roman"/>
                <a:ea typeface="Times New Roman"/>
              </a:rPr>
              <a:t>Нар – </a:t>
            </a:r>
            <a:r>
              <a:rPr lang="ru-RU" dirty="0" err="1" smtClean="0">
                <a:effectLst/>
                <a:latin typeface="Times New Roman"/>
                <a:ea typeface="Times New Roman"/>
              </a:rPr>
              <a:t>бір</a:t>
            </a:r>
            <a:r>
              <a:rPr lang="ru-RU" dirty="0" smtClean="0">
                <a:effectLst/>
                <a:latin typeface="Times New Roman"/>
                <a:ea typeface="Times New Roman"/>
              </a:rPr>
              <a:t> </a:t>
            </a:r>
            <a:r>
              <a:rPr lang="ru-RU" dirty="0" err="1" smtClean="0">
                <a:effectLst/>
                <a:latin typeface="Times New Roman"/>
                <a:ea typeface="Times New Roman"/>
              </a:rPr>
              <a:t>өркешті</a:t>
            </a:r>
            <a:r>
              <a:rPr lang="ru-RU" dirty="0" smtClean="0">
                <a:effectLst/>
                <a:latin typeface="Times New Roman"/>
                <a:ea typeface="Times New Roman"/>
              </a:rPr>
              <a:t> </a:t>
            </a:r>
            <a:r>
              <a:rPr lang="ru-RU" dirty="0" err="1" smtClean="0">
                <a:effectLst/>
                <a:latin typeface="Times New Roman"/>
                <a:ea typeface="Times New Roman"/>
              </a:rPr>
              <a:t>түйе</a:t>
            </a:r>
            <a:r>
              <a:rPr lang="ru-RU" dirty="0" smtClean="0">
                <a:effectLst/>
                <a:latin typeface="Times New Roman"/>
                <a:ea typeface="Times New Roman"/>
              </a:rPr>
              <a:t>.</a:t>
            </a:r>
          </a:p>
          <a:p>
            <a:r>
              <a:rPr lang="ru-RU" dirty="0" err="1" smtClean="0">
                <a:effectLst/>
                <a:latin typeface="Times New Roman"/>
                <a:ea typeface="Times New Roman"/>
              </a:rPr>
              <a:t>Қара</a:t>
            </a:r>
            <a:r>
              <a:rPr lang="ru-RU" dirty="0" smtClean="0">
                <a:effectLst/>
                <a:latin typeface="Times New Roman"/>
                <a:ea typeface="Times New Roman"/>
              </a:rPr>
              <a:t> нар – </a:t>
            </a:r>
            <a:r>
              <a:rPr lang="ru-RU" dirty="0" err="1" smtClean="0">
                <a:effectLst/>
                <a:latin typeface="Times New Roman"/>
                <a:ea typeface="Times New Roman"/>
              </a:rPr>
              <a:t>түйенің</a:t>
            </a:r>
            <a:r>
              <a:rPr lang="ru-RU" dirty="0" smtClean="0">
                <a:effectLst/>
                <a:latin typeface="Times New Roman"/>
                <a:ea typeface="Times New Roman"/>
              </a:rPr>
              <a:t> </a:t>
            </a:r>
            <a:r>
              <a:rPr lang="ru-RU" dirty="0" err="1" smtClean="0">
                <a:effectLst/>
                <a:latin typeface="Times New Roman"/>
                <a:ea typeface="Times New Roman"/>
              </a:rPr>
              <a:t>күштісі</a:t>
            </a:r>
            <a:r>
              <a:rPr lang="ru-RU" dirty="0" smtClean="0">
                <a:effectLst/>
                <a:latin typeface="Times New Roman"/>
                <a:ea typeface="Times New Roman"/>
              </a:rPr>
              <a:t>, </a:t>
            </a:r>
            <a:r>
              <a:rPr lang="ru-RU" dirty="0" err="1" smtClean="0">
                <a:effectLst/>
                <a:latin typeface="Times New Roman"/>
                <a:ea typeface="Times New Roman"/>
              </a:rPr>
              <a:t>мықтысы</a:t>
            </a:r>
            <a:r>
              <a:rPr lang="ru-RU" dirty="0" smtClean="0">
                <a:effectLst/>
                <a:latin typeface="Times New Roman"/>
                <a:ea typeface="Times New Roman"/>
              </a:rPr>
              <a:t>. </a:t>
            </a:r>
            <a:endParaRPr lang="ru-RU" dirty="0"/>
          </a:p>
        </p:txBody>
      </p:sp>
    </p:spTree>
    <p:extLst>
      <p:ext uri="{BB962C8B-B14F-4D97-AF65-F5344CB8AC3E}">
        <p14:creationId xmlns:p14="http://schemas.microsoft.com/office/powerpoint/2010/main" val="3753810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Әңгіменің</a:t>
            </a:r>
            <a:r>
              <a:rPr lang="ru-RU" dirty="0" smtClean="0"/>
              <a:t> </a:t>
            </a:r>
            <a:r>
              <a:rPr lang="ru-RU" dirty="0" err="1" smtClean="0"/>
              <a:t>композициялық</a:t>
            </a:r>
            <a:r>
              <a:rPr lang="ru-RU" dirty="0" smtClean="0"/>
              <a:t> </a:t>
            </a:r>
            <a:r>
              <a:rPr lang="ru-RU" dirty="0" err="1" smtClean="0"/>
              <a:t>құрылымы</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147548893"/>
              </p:ext>
            </p:extLst>
          </p:nvPr>
        </p:nvGraphicFramePr>
        <p:xfrm>
          <a:off x="1911921" y="2079626"/>
          <a:ext cx="5311140" cy="3500384"/>
        </p:xfrm>
        <a:graphic>
          <a:graphicData uri="http://schemas.openxmlformats.org/drawingml/2006/table">
            <a:tbl>
              <a:tblPr firstRow="1" firstCol="1" bandRow="1"/>
              <a:tblGrid>
                <a:gridCol w="1980565"/>
                <a:gridCol w="3330575"/>
              </a:tblGrid>
              <a:tr h="497353">
                <a:tc>
                  <a:txBody>
                    <a:bodyPr/>
                    <a:lstStyle/>
                    <a:p>
                      <a:pPr fontAlgn="base">
                        <a:spcAft>
                          <a:spcPts val="0"/>
                        </a:spcAft>
                      </a:pPr>
                      <a:r>
                        <a:rPr lang="kk-KZ" sz="1600" b="1" dirty="0">
                          <a:solidFill>
                            <a:srgbClr val="111111"/>
                          </a:solidFill>
                          <a:effectLst/>
                          <a:latin typeface="Calibri"/>
                          <a:ea typeface="Times New Roman"/>
                        </a:rPr>
                        <a:t>1.</a:t>
                      </a:r>
                      <a:r>
                        <a:rPr lang="ru-RU" sz="1600" b="1" dirty="0" err="1">
                          <a:solidFill>
                            <a:srgbClr val="111111"/>
                          </a:solidFill>
                          <a:effectLst/>
                          <a:latin typeface="Calibri"/>
                          <a:ea typeface="Times New Roman"/>
                        </a:rPr>
                        <a:t>Оқиғаның</a:t>
                      </a:r>
                      <a:r>
                        <a:rPr lang="ru-RU" sz="1600" b="1" dirty="0">
                          <a:solidFill>
                            <a:srgbClr val="111111"/>
                          </a:solidFill>
                          <a:effectLst/>
                          <a:latin typeface="Calibri"/>
                          <a:ea typeface="Times New Roman"/>
                        </a:rPr>
                        <a:t> </a:t>
                      </a:r>
                      <a:r>
                        <a:rPr lang="ru-RU" sz="1600" b="1" dirty="0" err="1">
                          <a:solidFill>
                            <a:srgbClr val="111111"/>
                          </a:solidFill>
                          <a:effectLst/>
                          <a:latin typeface="Calibri"/>
                          <a:ea typeface="Times New Roman"/>
                        </a:rPr>
                        <a:t>басталуы</a:t>
                      </a:r>
                      <a:r>
                        <a:rPr lang="ru-RU" sz="1600" b="1" dirty="0">
                          <a:solidFill>
                            <a:srgbClr val="111111"/>
                          </a:solidFill>
                          <a:effectLst/>
                          <a:latin typeface="Calibri"/>
                          <a:ea typeface="Times New Roman"/>
                        </a:rPr>
                        <a:t> </a:t>
                      </a:r>
                      <a:endParaRPr lang="ru-RU" sz="1600" dirty="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spcAft>
                          <a:spcPts val="0"/>
                        </a:spcAft>
                      </a:pPr>
                      <a:r>
                        <a:rPr lang="kk-KZ" sz="1600">
                          <a:solidFill>
                            <a:srgbClr val="111111"/>
                          </a:solidFill>
                          <a:effectLst/>
                          <a:latin typeface="Calibri"/>
                          <a:ea typeface="Times New Roman"/>
                        </a:rPr>
                        <a:t>Екі күйшінің жолға шығуы, күйшілер әңгімесі.</a:t>
                      </a:r>
                      <a:endParaRPr lang="ru-RU" sz="160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6558">
                <a:tc>
                  <a:txBody>
                    <a:bodyPr/>
                    <a:lstStyle/>
                    <a:p>
                      <a:pPr fontAlgn="base">
                        <a:spcAft>
                          <a:spcPts val="0"/>
                        </a:spcAft>
                      </a:pPr>
                      <a:r>
                        <a:rPr lang="kk-KZ" sz="1600" b="1">
                          <a:solidFill>
                            <a:srgbClr val="111111"/>
                          </a:solidFill>
                          <a:effectLst/>
                          <a:latin typeface="Calibri"/>
                          <a:ea typeface="Times New Roman"/>
                        </a:rPr>
                        <a:t>2.</a:t>
                      </a:r>
                      <a:r>
                        <a:rPr lang="ru-RU" sz="1600" b="1">
                          <a:solidFill>
                            <a:srgbClr val="111111"/>
                          </a:solidFill>
                          <a:effectLst/>
                          <a:latin typeface="Calibri"/>
                          <a:ea typeface="Times New Roman"/>
                        </a:rPr>
                        <a:t>Оқиғаның дамуы</a:t>
                      </a:r>
                      <a:endParaRPr lang="ru-RU" sz="160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spcAft>
                          <a:spcPts val="0"/>
                        </a:spcAft>
                      </a:pPr>
                      <a:r>
                        <a:rPr lang="kk-KZ" sz="1600" dirty="0">
                          <a:solidFill>
                            <a:srgbClr val="111111"/>
                          </a:solidFill>
                          <a:effectLst/>
                          <a:latin typeface="Calibri"/>
                          <a:ea typeface="Times New Roman"/>
                        </a:rPr>
                        <a:t>Жалғыз нардың кезігуі, аруананың зары, домбыраға тіл бітуі, жолаушылардың жалғыз қараша үйге келуі.</a:t>
                      </a:r>
                      <a:endParaRPr lang="ru-RU" sz="1600" dirty="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231">
                <a:tc>
                  <a:txBody>
                    <a:bodyPr/>
                    <a:lstStyle/>
                    <a:p>
                      <a:pPr fontAlgn="base">
                        <a:spcAft>
                          <a:spcPts val="0"/>
                        </a:spcAft>
                      </a:pPr>
                      <a:r>
                        <a:rPr lang="kk-KZ" sz="1600" b="1">
                          <a:solidFill>
                            <a:srgbClr val="111111"/>
                          </a:solidFill>
                          <a:effectLst/>
                          <a:latin typeface="Times New Roman"/>
                          <a:ea typeface="Times New Roman"/>
                        </a:rPr>
                        <a:t>3.</a:t>
                      </a:r>
                      <a:r>
                        <a:rPr lang="ru-RU" sz="1600" b="1">
                          <a:solidFill>
                            <a:srgbClr val="111111"/>
                          </a:solidFill>
                          <a:effectLst/>
                          <a:latin typeface="Times New Roman"/>
                          <a:ea typeface="Times New Roman"/>
                        </a:rPr>
                        <a:t>Оқиғаның шиеленісуі</a:t>
                      </a:r>
                      <a:endParaRPr lang="ru-RU" sz="16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spcAft>
                          <a:spcPts val="0"/>
                        </a:spcAft>
                      </a:pPr>
                      <a:r>
                        <a:rPr lang="kk-KZ" sz="1600" dirty="0">
                          <a:solidFill>
                            <a:srgbClr val="111111"/>
                          </a:solidFill>
                          <a:effectLst/>
                          <a:latin typeface="Calibri"/>
                          <a:ea typeface="Times New Roman"/>
                        </a:rPr>
                        <a:t>Шал мен Естеместің бір-біріне қолқа салуы.</a:t>
                      </a:r>
                      <a:endParaRPr lang="ru-RU" sz="1600" dirty="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9882">
                <a:tc>
                  <a:txBody>
                    <a:bodyPr/>
                    <a:lstStyle/>
                    <a:p>
                      <a:pPr fontAlgn="base">
                        <a:spcAft>
                          <a:spcPts val="0"/>
                        </a:spcAft>
                      </a:pPr>
                      <a:r>
                        <a:rPr lang="kk-KZ" sz="1600" b="1">
                          <a:solidFill>
                            <a:srgbClr val="111111"/>
                          </a:solidFill>
                          <a:effectLst/>
                          <a:latin typeface="Times New Roman"/>
                          <a:ea typeface="Times New Roman"/>
                        </a:rPr>
                        <a:t>4.</a:t>
                      </a:r>
                      <a:r>
                        <a:rPr lang="ru-RU" sz="1600" b="1">
                          <a:solidFill>
                            <a:srgbClr val="111111"/>
                          </a:solidFill>
                          <a:effectLst/>
                          <a:latin typeface="Times New Roman"/>
                          <a:ea typeface="Times New Roman"/>
                        </a:rPr>
                        <a:t>Оқиғаның шарықтау шегі</a:t>
                      </a:r>
                      <a:endParaRPr lang="ru-RU" sz="16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spcAft>
                          <a:spcPts val="0"/>
                        </a:spcAft>
                      </a:pPr>
                      <a:r>
                        <a:rPr lang="ru-RU" sz="1600" dirty="0" err="1">
                          <a:solidFill>
                            <a:srgbClr val="111111"/>
                          </a:solidFill>
                          <a:effectLst/>
                          <a:latin typeface="Calibri"/>
                          <a:ea typeface="Times New Roman"/>
                        </a:rPr>
                        <a:t>Жаңа</a:t>
                      </a:r>
                      <a:r>
                        <a:rPr lang="ru-RU" sz="1600" dirty="0">
                          <a:solidFill>
                            <a:srgbClr val="111111"/>
                          </a:solidFill>
                          <a:effectLst/>
                          <a:latin typeface="Calibri"/>
                          <a:ea typeface="Times New Roman"/>
                        </a:rPr>
                        <a:t> </a:t>
                      </a:r>
                      <a:r>
                        <a:rPr lang="ru-RU" sz="1600" dirty="0" err="1">
                          <a:solidFill>
                            <a:srgbClr val="111111"/>
                          </a:solidFill>
                          <a:effectLst/>
                          <a:latin typeface="Calibri"/>
                          <a:ea typeface="Times New Roman"/>
                        </a:rPr>
                        <a:t>күйдің</a:t>
                      </a:r>
                      <a:r>
                        <a:rPr lang="ru-RU" sz="1600" dirty="0">
                          <a:solidFill>
                            <a:srgbClr val="111111"/>
                          </a:solidFill>
                          <a:effectLst/>
                          <a:latin typeface="Calibri"/>
                          <a:ea typeface="Times New Roman"/>
                        </a:rPr>
                        <a:t> </a:t>
                      </a:r>
                      <a:r>
                        <a:rPr lang="ru-RU" sz="1600" dirty="0" err="1">
                          <a:solidFill>
                            <a:srgbClr val="111111"/>
                          </a:solidFill>
                          <a:effectLst/>
                          <a:latin typeface="Calibri"/>
                          <a:ea typeface="Times New Roman"/>
                        </a:rPr>
                        <a:t>пайда</a:t>
                      </a:r>
                      <a:r>
                        <a:rPr lang="ru-RU" sz="1600" dirty="0">
                          <a:solidFill>
                            <a:srgbClr val="111111"/>
                          </a:solidFill>
                          <a:effectLst/>
                          <a:latin typeface="Calibri"/>
                          <a:ea typeface="Times New Roman"/>
                        </a:rPr>
                        <a:t> </a:t>
                      </a:r>
                      <a:r>
                        <a:rPr lang="ru-RU" sz="1600" dirty="0" err="1">
                          <a:solidFill>
                            <a:srgbClr val="111111"/>
                          </a:solidFill>
                          <a:effectLst/>
                          <a:latin typeface="Calibri"/>
                          <a:ea typeface="Times New Roman"/>
                        </a:rPr>
                        <a:t>болуы</a:t>
                      </a:r>
                      <a:r>
                        <a:rPr lang="ru-RU" sz="1600" dirty="0">
                          <a:solidFill>
                            <a:srgbClr val="111111"/>
                          </a:solidFill>
                          <a:effectLst/>
                          <a:latin typeface="Calibri"/>
                          <a:ea typeface="Times New Roman"/>
                        </a:rPr>
                        <a:t>.</a:t>
                      </a:r>
                      <a:endParaRPr lang="ru-RU" sz="1600" dirty="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6558">
                <a:tc>
                  <a:txBody>
                    <a:bodyPr/>
                    <a:lstStyle/>
                    <a:p>
                      <a:pPr fontAlgn="base">
                        <a:spcAft>
                          <a:spcPts val="0"/>
                        </a:spcAft>
                      </a:pPr>
                      <a:r>
                        <a:rPr lang="kk-KZ" sz="1600" b="1">
                          <a:solidFill>
                            <a:srgbClr val="111111"/>
                          </a:solidFill>
                          <a:effectLst/>
                          <a:latin typeface="Times New Roman"/>
                          <a:ea typeface="Times New Roman"/>
                        </a:rPr>
                        <a:t>5.</a:t>
                      </a:r>
                      <a:r>
                        <a:rPr lang="ru-RU" sz="1600" b="1">
                          <a:solidFill>
                            <a:srgbClr val="111111"/>
                          </a:solidFill>
                          <a:effectLst/>
                          <a:latin typeface="Times New Roman"/>
                          <a:ea typeface="Times New Roman"/>
                        </a:rPr>
                        <a:t>Оқиғаның шешімі</a:t>
                      </a:r>
                      <a:endParaRPr lang="ru-RU" sz="16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spcAft>
                          <a:spcPts val="0"/>
                        </a:spcAft>
                      </a:pPr>
                      <a:r>
                        <a:rPr lang="kk-KZ" sz="1600" dirty="0">
                          <a:solidFill>
                            <a:srgbClr val="111111"/>
                          </a:solidFill>
                          <a:effectLst/>
                          <a:latin typeface="Calibri"/>
                          <a:ea typeface="Times New Roman"/>
                        </a:rPr>
                        <a:t>Күйшінің жолын жас жігітке беруі немесе нардың июі.</a:t>
                      </a:r>
                      <a:endParaRPr lang="ru-RU" sz="1600" dirty="0">
                        <a:effectLst/>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6374139" y="3177788"/>
            <a:ext cx="227948"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ru-RU" sz="1200" b="0" i="0" u="none" strike="noStrike" cap="none" normalizeH="0" baseline="0" dirty="0" smtClean="0">
                <a:ln>
                  <a:noFill/>
                </a:ln>
                <a:solidFill>
                  <a:srgbClr val="111111"/>
                </a:solidFill>
                <a:effectLst/>
                <a:latin typeface="Arial" pitchFamily="34" charset="0"/>
                <a:ea typeface="Times New Roman" pitchFamily="18" charset="0"/>
                <a:cs typeface="Arial" pitchFamily="34" charset="0"/>
              </a:rPr>
              <a:t>.</a:t>
            </a:r>
            <a:endParaRPr kumimoji="0" lang="kk-KZ"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31055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lnSpcReduction="10000"/>
          </a:bodyPr>
          <a:lstStyle/>
          <a:p>
            <a:r>
              <a:rPr lang="ru-RU" sz="2800" dirty="0" err="1" smtClean="0">
                <a:latin typeface="Book Antiqua" panose="02040602050305030304" pitchFamily="18" charset="0"/>
                <a:cs typeface="Miriam" panose="020B0502050101010101" pitchFamily="34" charset="-79"/>
              </a:rPr>
              <a:t>Тақырып</a:t>
            </a:r>
            <a:r>
              <a:rPr lang="ru-RU" sz="2800" dirty="0" err="1">
                <a:latin typeface="Book Antiqua" panose="02040602050305030304" pitchFamily="18" charset="0"/>
                <a:cs typeface="Miriam" panose="020B0502050101010101" pitchFamily="34" charset="-79"/>
              </a:rPr>
              <a:t>-</a:t>
            </a:r>
            <a:r>
              <a:rPr lang="ru-RU" sz="2800" dirty="0" err="1" smtClean="0">
                <a:latin typeface="Book Antiqua" panose="02040602050305030304" pitchFamily="18" charset="0"/>
                <a:cs typeface="Miriam" panose="020B0502050101010101" pitchFamily="34" charset="-79"/>
              </a:rPr>
              <a:t>Жазушының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шындық</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болмыстан</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таңдап</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алған</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өмір</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құбылыстарының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тобы</a:t>
            </a:r>
            <a:endParaRPr lang="ru-RU" sz="2800" dirty="0" smtClean="0">
              <a:latin typeface="Book Antiqua" panose="02040602050305030304" pitchFamily="18" charset="0"/>
              <a:cs typeface="Miriam" panose="020B0502050101010101" pitchFamily="34" charset="-79"/>
            </a:endParaRPr>
          </a:p>
          <a:p>
            <a:r>
              <a:rPr lang="ru-RU" sz="2800" i="0" dirty="0" smtClean="0">
                <a:solidFill>
                  <a:srgbClr val="000000"/>
                </a:solidFill>
                <a:effectLst/>
                <a:latin typeface="Book Antiqua" panose="02040602050305030304" pitchFamily="18" charset="0"/>
                <a:cs typeface="Miriam" panose="020B0502050101010101" pitchFamily="34" charset="-79"/>
              </a:rPr>
              <a:t>Идея-</a:t>
            </a:r>
            <a:r>
              <a:rPr lang="ru-RU" sz="2800" b="0" i="0" dirty="0" err="1" smtClean="0">
                <a:solidFill>
                  <a:srgbClr val="000000"/>
                </a:solidFill>
                <a:effectLst/>
                <a:latin typeface="Book Antiqua" panose="02040602050305030304" pitchFamily="18" charset="0"/>
                <a:cs typeface="Miriam" panose="020B0502050101010101" pitchFamily="34" charset="-79"/>
              </a:rPr>
              <a:t>Жазушының</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өзі</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баяндап</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отырған</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өмір</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құбылыстары</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туралы</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айтпақ</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ойы</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сол</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өмір</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құбылыстарына</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берген</a:t>
            </a:r>
            <a:r>
              <a:rPr lang="ru-RU" sz="2800" b="0" i="0" dirty="0" smtClean="0">
                <a:solidFill>
                  <a:srgbClr val="000000"/>
                </a:solidFill>
                <a:effectLst/>
                <a:latin typeface="Book Antiqua" panose="02040602050305030304" pitchFamily="18" charset="0"/>
                <a:cs typeface="Miriam" panose="020B0502050101010101" pitchFamily="34" charset="-79"/>
              </a:rPr>
              <a:t> </a:t>
            </a:r>
            <a:r>
              <a:rPr lang="ru-RU" sz="2800" b="0" i="0" dirty="0" err="1" smtClean="0">
                <a:solidFill>
                  <a:srgbClr val="000000"/>
                </a:solidFill>
                <a:effectLst/>
                <a:latin typeface="Book Antiqua" panose="02040602050305030304" pitchFamily="18" charset="0"/>
                <a:cs typeface="Miriam" panose="020B0502050101010101" pitchFamily="34" charset="-79"/>
              </a:rPr>
              <a:t>бағасы</a:t>
            </a:r>
            <a:r>
              <a:rPr lang="ru-RU" sz="2800" b="0" i="0" dirty="0" smtClean="0">
                <a:solidFill>
                  <a:srgbClr val="000000"/>
                </a:solidFill>
                <a:effectLst/>
                <a:latin typeface="Book Antiqua" panose="02040602050305030304" pitchFamily="18" charset="0"/>
                <a:cs typeface="Miriam" panose="020B0502050101010101" pitchFamily="34" charset="-79"/>
              </a:rPr>
              <a:t>.</a:t>
            </a:r>
          </a:p>
          <a:p>
            <a:r>
              <a:rPr lang="ru-RU" sz="2800" dirty="0" smtClean="0">
                <a:latin typeface="Book Antiqua" panose="02040602050305030304" pitchFamily="18" charset="0"/>
                <a:cs typeface="Miriam" panose="020B0502050101010101" pitchFamily="34" charset="-79"/>
              </a:rPr>
              <a:t>Сюжет-</a:t>
            </a:r>
            <a:r>
              <a:rPr lang="ru-RU" sz="2800" dirty="0" err="1" smtClean="0">
                <a:latin typeface="Book Antiqua" panose="02040602050305030304" pitchFamily="18" charset="0"/>
                <a:cs typeface="Miriam" panose="020B0502050101010101" pitchFamily="34" charset="-79"/>
              </a:rPr>
              <a:t>Шығарманың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нақты</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мазмұны</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оқиғасы</a:t>
            </a:r>
            <a:r>
              <a:rPr lang="ru-RU" sz="2800" dirty="0" smtClean="0">
                <a:latin typeface="Book Antiqua" panose="02040602050305030304" pitchFamily="18" charset="0"/>
                <a:cs typeface="Miriam" panose="020B0502050101010101" pitchFamily="34" charset="-79"/>
              </a:rPr>
              <a:t>. </a:t>
            </a:r>
          </a:p>
          <a:p>
            <a:r>
              <a:rPr lang="ru-RU" sz="2800" dirty="0" smtClean="0">
                <a:latin typeface="Book Antiqua" panose="02040602050305030304" pitchFamily="18" charset="0"/>
                <a:cs typeface="Miriam" panose="020B0502050101010101" pitchFamily="34" charset="-79"/>
              </a:rPr>
              <a:t>Экспозиция-</a:t>
            </a:r>
            <a:r>
              <a:rPr lang="ru-RU" sz="2800" dirty="0" err="1" smtClean="0">
                <a:latin typeface="Book Antiqua" panose="02040602050305030304" pitchFamily="18" charset="0"/>
                <a:cs typeface="Miriam" panose="020B0502050101010101" pitchFamily="34" charset="-79"/>
              </a:rPr>
              <a:t>Сюжеттің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басталуы</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оның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кіріспесі</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іспетті</a:t>
            </a:r>
            <a:r>
              <a:rPr lang="ru-RU" sz="2800" dirty="0" smtClean="0">
                <a:latin typeface="Book Antiqua" panose="02040602050305030304" pitchFamily="18" charset="0"/>
                <a:cs typeface="Miriam" panose="020B0502050101010101" pitchFamily="34" charset="-79"/>
              </a:rPr>
              <a:t>.</a:t>
            </a:r>
          </a:p>
          <a:p>
            <a:r>
              <a:rPr lang="ru-RU" sz="2800" dirty="0" err="1" smtClean="0">
                <a:latin typeface="Book Antiqua" panose="02040602050305030304" pitchFamily="18" charset="0"/>
                <a:cs typeface="Miriam" panose="020B0502050101010101" pitchFamily="34" charset="-79"/>
              </a:rPr>
              <a:t>Сюжеттің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шешуі</a:t>
            </a:r>
            <a:r>
              <a:rPr lang="ru-RU" sz="2800" dirty="0" err="1">
                <a:latin typeface="Book Antiqua" panose="02040602050305030304" pitchFamily="18" charset="0"/>
                <a:cs typeface="Miriam" panose="020B0502050101010101" pitchFamily="34" charset="-79"/>
              </a:rPr>
              <a:t>-</a:t>
            </a:r>
            <a:r>
              <a:rPr lang="ru-RU" sz="2800" dirty="0" err="1" smtClean="0">
                <a:latin typeface="Book Antiqua" panose="02040602050305030304" pitchFamily="18" charset="0"/>
                <a:cs typeface="Miriam" panose="020B0502050101010101" pitchFamily="34" charset="-79"/>
              </a:rPr>
              <a:t>Суреткердің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өзі</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суреттеп</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отырған</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өмір</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шындығына</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шығарған</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үкімі</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соңғы</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сахна</a:t>
            </a:r>
            <a:r>
              <a:rPr lang="ru-RU" sz="2800" dirty="0" smtClean="0">
                <a:latin typeface="Book Antiqua" panose="02040602050305030304" pitchFamily="18" charset="0"/>
                <a:cs typeface="Miriam" panose="020B0502050101010101" pitchFamily="34" charset="-79"/>
              </a:rPr>
              <a:t>.</a:t>
            </a:r>
          </a:p>
          <a:p>
            <a:r>
              <a:rPr lang="ru-RU" sz="2800" dirty="0" smtClean="0">
                <a:latin typeface="Book Antiqua" panose="02040602050305030304" pitchFamily="18" charset="0"/>
                <a:cs typeface="Miriam" panose="020B0502050101010101" pitchFamily="34" charset="-79"/>
              </a:rPr>
              <a:t>Композиция-</a:t>
            </a:r>
            <a:r>
              <a:rPr lang="ru-RU" sz="2800" dirty="0" err="1" smtClean="0">
                <a:latin typeface="Book Antiqua" panose="02040602050305030304" pitchFamily="18" charset="0"/>
                <a:cs typeface="Miriam" panose="020B0502050101010101" pitchFamily="34" charset="-79"/>
              </a:rPr>
              <a:t>Көркем</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шығарманың</a:t>
            </a:r>
            <a:r>
              <a:rPr lang="ru-RU" sz="2800" dirty="0" smtClean="0">
                <a:latin typeface="Book Antiqua" panose="02040602050305030304" pitchFamily="18" charset="0"/>
                <a:cs typeface="Miriam" panose="020B0502050101010101" pitchFamily="34" charset="-79"/>
              </a:rPr>
              <a:t> </a:t>
            </a:r>
            <a:r>
              <a:rPr lang="ru-RU" sz="2800" dirty="0" err="1" smtClean="0">
                <a:latin typeface="Book Antiqua" panose="02040602050305030304" pitchFamily="18" charset="0"/>
                <a:cs typeface="Miriam" panose="020B0502050101010101" pitchFamily="34" charset="-79"/>
              </a:rPr>
              <a:t>құрылысы</a:t>
            </a:r>
            <a:r>
              <a:rPr lang="ru-RU" sz="2800" dirty="0" smtClean="0">
                <a:latin typeface="Book Antiqua" panose="02040602050305030304" pitchFamily="18" charset="0"/>
                <a:cs typeface="Miriam" panose="020B0502050101010101" pitchFamily="34" charset="-79"/>
              </a:rPr>
              <a:t>.</a:t>
            </a:r>
            <a:endParaRPr lang="ru-RU" sz="2800" dirty="0">
              <a:latin typeface="Book Antiqua" panose="02040602050305030304" pitchFamily="18" charset="0"/>
              <a:cs typeface="Miriam" panose="020B0502050101010101" pitchFamily="34" charset="-79"/>
            </a:endParaRPr>
          </a:p>
        </p:txBody>
      </p:sp>
    </p:spTree>
    <p:extLst>
      <p:ext uri="{BB962C8B-B14F-4D97-AF65-F5344CB8AC3E}">
        <p14:creationId xmlns:p14="http://schemas.microsoft.com/office/powerpoint/2010/main" val="3647458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Sveta\Desktop\Без названия (1).jpg">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76672"/>
            <a:ext cx="4248472" cy="446449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veta\Desktop\Без названия.jpg">
            <a:hlinkClick r:id="rId4" action="ppaction://hlinkfil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476672"/>
            <a:ext cx="4824536"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6169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Орындайтын</a:t>
            </a:r>
            <a:r>
              <a:rPr lang="ru-RU" dirty="0" smtClean="0"/>
              <a:t> </a:t>
            </a:r>
            <a:r>
              <a:rPr lang="ru-RU" dirty="0" err="1" smtClean="0"/>
              <a:t>тапсырма</a:t>
            </a:r>
            <a:endParaRPr lang="ru-RU" dirty="0"/>
          </a:p>
        </p:txBody>
      </p:sp>
      <p:sp>
        <p:nvSpPr>
          <p:cNvPr id="3" name="Объект 2"/>
          <p:cNvSpPr>
            <a:spLocks noGrp="1"/>
          </p:cNvSpPr>
          <p:nvPr>
            <p:ph idx="1"/>
          </p:nvPr>
        </p:nvSpPr>
        <p:spPr/>
        <p:txBody>
          <a:bodyPr/>
          <a:lstStyle/>
          <a:p>
            <a:r>
              <a:rPr lang="ru-RU" dirty="0" smtClean="0"/>
              <a:t>О</a:t>
            </a:r>
            <a:r>
              <a:rPr lang="kk-KZ" dirty="0" smtClean="0"/>
              <a:t>қулық 164-бет жазушының өмірбаянымен танысу;</a:t>
            </a:r>
          </a:p>
          <a:p>
            <a:r>
              <a:rPr lang="kk-KZ" dirty="0" smtClean="0"/>
              <a:t>166-172-б, шығарманың мазмұнымен танысып,174-беттегі сұрақтармен жұмыс жасау</a:t>
            </a:r>
            <a:endParaRPr lang="ru-RU" dirty="0"/>
          </a:p>
        </p:txBody>
      </p:sp>
    </p:spTree>
    <p:extLst>
      <p:ext uri="{BB962C8B-B14F-4D97-AF65-F5344CB8AC3E}">
        <p14:creationId xmlns:p14="http://schemas.microsoft.com/office/powerpoint/2010/main" val="24850087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52</TotalTime>
  <Words>386</Words>
  <Application>Microsoft Office PowerPoint</Application>
  <PresentationFormat>Экран (4:3)</PresentationFormat>
  <Paragraphs>59</Paragraphs>
  <Slides>9</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9</vt:i4>
      </vt:variant>
    </vt:vector>
  </HeadingPairs>
  <TitlesOfParts>
    <vt:vector size="11" baseType="lpstr">
      <vt:lpstr>Тема Office</vt:lpstr>
      <vt:lpstr>Легкий дым</vt:lpstr>
      <vt:lpstr>Сабақтың тақырыбы: Т.Ахтанов «Күй аңызы» әңгімесі </vt:lpstr>
      <vt:lpstr>Тахауи Ахтанов </vt:lpstr>
      <vt:lpstr>Шығармалары. </vt:lpstr>
      <vt:lpstr>Хронологиялық  кесте </vt:lpstr>
      <vt:lpstr>Әңгіме - оқиғаны баяндап айтуға негізделген, қара сөзбен жазылған, шағын көркем шығарма</vt:lpstr>
      <vt:lpstr>Әңгіменің композициялық құрылымы</vt:lpstr>
      <vt:lpstr>Презентация PowerPoint</vt:lpstr>
      <vt:lpstr>Презентация PowerPoint</vt:lpstr>
      <vt:lpstr>Орындайтын тапсырма</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Sveta</dc:creator>
  <cp:lastModifiedBy>Hp</cp:lastModifiedBy>
  <cp:revision>7</cp:revision>
  <dcterms:created xsi:type="dcterms:W3CDTF">2020-04-02T17:44:35Z</dcterms:created>
  <dcterms:modified xsi:type="dcterms:W3CDTF">2020-04-03T04:34:54Z</dcterms:modified>
</cp:coreProperties>
</file>