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3" r:id="rId8"/>
    <p:sldId id="261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95C274-0FD3-49F3-AC6F-4E81CDB51079}" type="datetimeFigureOut">
              <a:rPr lang="ru-RU" smtClean="0"/>
              <a:pPr/>
              <a:t>03.04.2020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2E0CA1-F987-4CE6-B0F3-D4894CB4FFF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95C274-0FD3-49F3-AC6F-4E81CDB51079}" type="datetimeFigureOut">
              <a:rPr lang="ru-RU" smtClean="0"/>
              <a:pPr/>
              <a:t>03.04.2020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2E0CA1-F987-4CE6-B0F3-D4894CB4FFF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95C274-0FD3-49F3-AC6F-4E81CDB51079}" type="datetimeFigureOut">
              <a:rPr lang="ru-RU" smtClean="0"/>
              <a:pPr/>
              <a:t>03.04.2020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2E0CA1-F987-4CE6-B0F3-D4894CB4FFF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95C274-0FD3-49F3-AC6F-4E81CDB51079}" type="datetimeFigureOut">
              <a:rPr lang="ru-RU" smtClean="0"/>
              <a:pPr/>
              <a:t>03.04.2020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2E0CA1-F987-4CE6-B0F3-D4894CB4FFF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95C274-0FD3-49F3-AC6F-4E81CDB51079}" type="datetimeFigureOut">
              <a:rPr lang="ru-RU" smtClean="0"/>
              <a:pPr/>
              <a:t>03.04.2020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2E0CA1-F987-4CE6-B0F3-D4894CB4FFF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95C274-0FD3-49F3-AC6F-4E81CDB51079}" type="datetimeFigureOut">
              <a:rPr lang="ru-RU" smtClean="0"/>
              <a:pPr/>
              <a:t>03.04.2020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2E0CA1-F987-4CE6-B0F3-D4894CB4FFF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95C274-0FD3-49F3-AC6F-4E81CDB51079}" type="datetimeFigureOut">
              <a:rPr lang="ru-RU" smtClean="0"/>
              <a:pPr/>
              <a:t>03.04.2020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2E0CA1-F987-4CE6-B0F3-D4894CB4FFF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95C274-0FD3-49F3-AC6F-4E81CDB51079}" type="datetimeFigureOut">
              <a:rPr lang="ru-RU" smtClean="0"/>
              <a:pPr/>
              <a:t>03.04.2020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2E0CA1-F987-4CE6-B0F3-D4894CB4FFF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95C274-0FD3-49F3-AC6F-4E81CDB51079}" type="datetimeFigureOut">
              <a:rPr lang="ru-RU" smtClean="0"/>
              <a:pPr/>
              <a:t>03.04.2020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2E0CA1-F987-4CE6-B0F3-D4894CB4FFF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95C274-0FD3-49F3-AC6F-4E81CDB51079}" type="datetimeFigureOut">
              <a:rPr lang="ru-RU" smtClean="0"/>
              <a:pPr/>
              <a:t>03.04.2020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2E0CA1-F987-4CE6-B0F3-D4894CB4FFF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95C274-0FD3-49F3-AC6F-4E81CDB51079}" type="datetimeFigureOut">
              <a:rPr lang="ru-RU" smtClean="0"/>
              <a:pPr/>
              <a:t>03.04.2020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952E0CA1-F987-4CE6-B0F3-D4894CB4FFF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A695C274-0FD3-49F3-AC6F-4E81CDB51079}" type="datetimeFigureOut">
              <a:rPr lang="ru-RU" smtClean="0"/>
              <a:pPr/>
              <a:t>03.04.2020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952E0CA1-F987-4CE6-B0F3-D4894CB4FFF5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s://kk.wikipedia.org/wiki/%D0%A0%D0%B0%D0%B4%D0%B8%D0%BE" TargetMode="External"/><Relationship Id="rId13" Type="http://schemas.openxmlformats.org/officeDocument/2006/relationships/hyperlink" Target="https://kk.wikipedia.org/wiki/%D0%95%D0%BB%D1%88%D1%96" TargetMode="External"/><Relationship Id="rId3" Type="http://schemas.openxmlformats.org/officeDocument/2006/relationships/hyperlink" Target="https://kk.wikipedia.org/wiki/%D0%A2%D0%BE%D1%80%D1%8B_(%D1%80%D1%83)" TargetMode="External"/><Relationship Id="rId7" Type="http://schemas.openxmlformats.org/officeDocument/2006/relationships/hyperlink" Target="https://kk.wikipedia.org/w/index.php?title=%D0%A2%D0%B5%D0%BB%D0%B5%D0%B2%D0%B8%D0%B7%D0%B8%D1%8F&amp;action=edit&amp;redlink=1" TargetMode="External"/><Relationship Id="rId12" Type="http://schemas.openxmlformats.org/officeDocument/2006/relationships/hyperlink" Target="https://kk.wikipedia.org/wiki/%D2%9A%D1%8B%D1%80%D2%93%D1%8B%D0%B7_%D0%A0%D0%B5%D1%81%D0%BF%D1%83%D0%B1%D0%BB%D0%B8%D0%BA%D0%B0%D1%81%D1%8B" TargetMode="External"/><Relationship Id="rId2" Type="http://schemas.openxmlformats.org/officeDocument/2006/relationships/hyperlink" Target="https://kk.wikipedia.org/wiki/%D2%9A%D1%8B%D0%BF%D1%88%D0%B0%D2%9B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kk.wikipedia.org/wiki/%D0%9B%D0%B5%D0%BD%D0%B8%D0%BD%D1%88%D1%96%D0%BB_%D0%B6%D0%B0%D1%81" TargetMode="External"/><Relationship Id="rId11" Type="http://schemas.openxmlformats.org/officeDocument/2006/relationships/hyperlink" Target="https://kk.wikipedia.org/wiki/%D2%9A%D0%B0%D0%B7%D0%B0%D2%9B%D1%81%D1%82%D0%B0%D0%BD_%D0%A0%D0%B5%D1%81%D0%BF%D1%83%D0%B1%D0%BB%D0%B8%D0%BA%D0%B0%D1%81%D1%8B" TargetMode="External"/><Relationship Id="rId5" Type="http://schemas.openxmlformats.org/officeDocument/2006/relationships/hyperlink" Target="https://kk.wikipedia.org/wiki/%D0%9C%D2%B1%D1%85%D1%82%D0%B0%D1%80_%D0%A8%D0%B0%D1%85%D0%B0%D0%BD%D0%BE%D0%B2#cite_note-2" TargetMode="External"/><Relationship Id="rId15" Type="http://schemas.openxmlformats.org/officeDocument/2006/relationships/hyperlink" Target="https://kk.wikipedia.org/wiki/%D0%A0%D0%B5%D1%81%D0%BF%D1%83%D0%B1%D0%BB%D0%B8%D0%BA%D0%B0" TargetMode="External"/><Relationship Id="rId10" Type="http://schemas.openxmlformats.org/officeDocument/2006/relationships/hyperlink" Target="https://kk.wikipedia.org/wiki/%D0%9F%D0%BE%D0%BB%D0%B8%D0%B3%D1%80%D0%B0%D1%84%D0%B8%D1%8F" TargetMode="External"/><Relationship Id="rId4" Type="http://schemas.openxmlformats.org/officeDocument/2006/relationships/hyperlink" Target="https://kk.wikipedia.org/wiki/%D0%9C%D2%B1%D1%85%D1%82%D0%B0%D1%80_%D0%A8%D0%B0%D1%85%D0%B0%D0%BD%D0%BE%D0%B2#cite_note-1" TargetMode="External"/><Relationship Id="rId9" Type="http://schemas.openxmlformats.org/officeDocument/2006/relationships/hyperlink" Target="https://kk.wikipedia.org/wiki/%D2%9A%D0%B0%D0%B7%D0%B0%D2%9B_%D0%9A%D0%A1%D0%A0" TargetMode="External"/><Relationship Id="rId14" Type="http://schemas.openxmlformats.org/officeDocument/2006/relationships/hyperlink" Target="https://kk.wikipedia.org/wiki/%D2%9A%D0%B0%D0%B7%D0%B0%D2%9B%D1%81%D1%82%D0%B0%D0%BD_%D0%96%D0%B0%D0%B7%D1%83%D1%88%D1%8B%D0%BB%D0%B0%D1%80_%D0%BE%D0%B4%D0%B0%D2%93%D1%8B" TargetMode="Externa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3400" y="620688"/>
            <a:ext cx="7851648" cy="1656184"/>
          </a:xfrm>
        </p:spPr>
        <p:txBody>
          <a:bodyPr>
            <a:noAutofit/>
          </a:bodyPr>
          <a:lstStyle/>
          <a:p>
            <a:r>
              <a:rPr lang="ru-RU" sz="4800" dirty="0" smtClean="0">
                <a:latin typeface="Times New Roman" pitchFamily="18" charset="0"/>
                <a:cs typeface="Times New Roman" pitchFamily="18" charset="0"/>
              </a:rPr>
              <a:t>Т</a:t>
            </a:r>
            <a:r>
              <a:rPr lang="kk-KZ" sz="4800" dirty="0" smtClean="0">
                <a:latin typeface="Times New Roman" pitchFamily="18" charset="0"/>
                <a:cs typeface="Times New Roman" pitchFamily="18" charset="0"/>
              </a:rPr>
              <a:t>ақырыбы:М.Шахано</a:t>
            </a:r>
            <a:r>
              <a:rPr lang="ru-RU" sz="4800" dirty="0" smtClean="0">
                <a:latin typeface="Times New Roman" pitchFamily="18" charset="0"/>
                <a:cs typeface="Times New Roman" pitchFamily="18" charset="0"/>
              </a:rPr>
              <a:t>в</a:t>
            </a:r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ru-RU" sz="4800" dirty="0" smtClean="0">
                <a:latin typeface="Times New Roman" pitchFamily="18" charset="0"/>
                <a:cs typeface="Times New Roman" pitchFamily="18" charset="0"/>
              </a:rPr>
              <a:t>Та</a:t>
            </a:r>
            <a:r>
              <a:rPr lang="kk-KZ" sz="4800" dirty="0" smtClean="0">
                <a:latin typeface="Times New Roman" pitchFamily="18" charset="0"/>
                <a:cs typeface="Times New Roman" pitchFamily="18" charset="0"/>
              </a:rPr>
              <a:t>нагөз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”</a:t>
            </a:r>
            <a:endParaRPr lang="ru-RU" sz="4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5362" name="Picture 2" descr="https://adebiportal.kz/images/w800-cct-si/upload/1/2017/07/01/2b4f07b15f3410240ded0abe84db6e9c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1916832"/>
            <a:ext cx="5004048" cy="494116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3356992"/>
            <a:ext cx="8229600" cy="2967608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 </a:t>
            </a:r>
            <a:r>
              <a:rPr lang="ru-RU" b="1" dirty="0" err="1" smtClean="0">
                <a:solidFill>
                  <a:srgbClr val="0070C0"/>
                </a:solidFill>
              </a:rPr>
              <a:t>Міндеттері</a:t>
            </a:r>
            <a:r>
              <a:rPr lang="ru-RU" b="1" dirty="0" smtClean="0">
                <a:solidFill>
                  <a:srgbClr val="0070C0"/>
                </a:solidFill>
              </a:rPr>
              <a:t>:</a:t>
            </a:r>
            <a:endParaRPr lang="ru-RU" dirty="0" smtClean="0">
              <a:solidFill>
                <a:srgbClr val="0070C0"/>
              </a:solidFill>
            </a:endParaRPr>
          </a:p>
          <a:p>
            <a:r>
              <a:rPr lang="ru-RU" dirty="0" err="1" smtClean="0"/>
              <a:t>Ақын шығармаларын игерте</a:t>
            </a:r>
            <a:r>
              <a:rPr lang="ru-RU" dirty="0" smtClean="0"/>
              <a:t> </a:t>
            </a:r>
            <a:r>
              <a:rPr lang="ru-RU" dirty="0" err="1" smtClean="0"/>
              <a:t>отырып</a:t>
            </a:r>
            <a:r>
              <a:rPr lang="ru-RU" dirty="0" smtClean="0"/>
              <a:t> </a:t>
            </a:r>
            <a:r>
              <a:rPr lang="ru-RU" dirty="0" err="1" smtClean="0"/>
              <a:t>оқушыларды ұлттық құндылықтарды бойыны</a:t>
            </a:r>
            <a:r>
              <a:rPr lang="ru-RU" dirty="0" smtClean="0"/>
              <a:t> </a:t>
            </a:r>
            <a:r>
              <a:rPr lang="ru-RU" dirty="0" err="1" smtClean="0"/>
              <a:t>сіңіруге </a:t>
            </a:r>
            <a:r>
              <a:rPr lang="ru-RU" dirty="0" smtClean="0"/>
              <a:t>, </a:t>
            </a:r>
            <a:r>
              <a:rPr lang="ru-RU" dirty="0" err="1" smtClean="0"/>
              <a:t>өз ұлтының </a:t>
            </a:r>
            <a:r>
              <a:rPr lang="ru-RU" dirty="0" smtClean="0"/>
              <a:t>патриоты </a:t>
            </a:r>
            <a:r>
              <a:rPr lang="ru-RU" dirty="0" err="1" smtClean="0"/>
              <a:t>болуға тәрбиелеу</a:t>
            </a:r>
            <a:r>
              <a:rPr lang="ru-RU" dirty="0" smtClean="0"/>
              <a:t>.</a:t>
            </a:r>
          </a:p>
          <a:p>
            <a:r>
              <a:rPr lang="ru-RU" dirty="0" err="1" smtClean="0"/>
              <a:t>Оқушылардың дүниетанымын кеңейту, әдеби сөйлеу тілін</a:t>
            </a:r>
            <a:r>
              <a:rPr lang="ru-RU" dirty="0" smtClean="0"/>
              <a:t> </a:t>
            </a:r>
            <a:r>
              <a:rPr lang="ru-RU" dirty="0" err="1" smtClean="0"/>
              <a:t>қалыптастыра отырып</a:t>
            </a:r>
            <a:r>
              <a:rPr lang="ru-RU" dirty="0" smtClean="0"/>
              <a:t> </a:t>
            </a:r>
            <a:r>
              <a:rPr lang="ru-RU" dirty="0" err="1" smtClean="0"/>
              <a:t>көркем сөйлеуге бейімдеу</a:t>
            </a:r>
            <a:r>
              <a:rPr lang="ru-RU" dirty="0" smtClean="0"/>
              <a:t> , </a:t>
            </a:r>
            <a:r>
              <a:rPr lang="ru-RU" dirty="0" err="1" smtClean="0"/>
              <a:t>ойлау</a:t>
            </a:r>
            <a:r>
              <a:rPr lang="ru-RU" dirty="0" smtClean="0"/>
              <a:t> </a:t>
            </a:r>
            <a:r>
              <a:rPr lang="ru-RU" dirty="0" err="1" smtClean="0"/>
              <a:t>қабілеттерін дамыту</a:t>
            </a:r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2580896"/>
          </a:xfrm>
        </p:spPr>
        <p:txBody>
          <a:bodyPr>
            <a:normAutofit fontScale="90000"/>
          </a:bodyPr>
          <a:lstStyle/>
          <a:p>
            <a:r>
              <a:rPr lang="ru-RU" sz="3100" b="1" dirty="0" err="1" smtClean="0">
                <a:latin typeface="Times New Roman" pitchFamily="18" charset="0"/>
                <a:cs typeface="Times New Roman" pitchFamily="18" charset="0"/>
              </a:rPr>
              <a:t>Мақсаты: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1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100" dirty="0" err="1" smtClean="0">
                <a:latin typeface="Times New Roman" pitchFamily="18" charset="0"/>
                <a:cs typeface="Times New Roman" pitchFamily="18" charset="0"/>
              </a:rPr>
              <a:t>Мұхтар Шахановтың өмірі туралы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 smtClean="0">
                <a:latin typeface="Times New Roman" pitchFamily="18" charset="0"/>
                <a:cs typeface="Times New Roman" pitchFamily="18" charset="0"/>
              </a:rPr>
              <a:t>мағлұмат бере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 smtClean="0">
                <a:latin typeface="Times New Roman" pitchFamily="18" charset="0"/>
                <a:cs typeface="Times New Roman" pitchFamily="18" charset="0"/>
              </a:rPr>
              <a:t>отырып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100" dirty="0" err="1" smtClean="0">
                <a:latin typeface="Times New Roman" pitchFamily="18" charset="0"/>
                <a:cs typeface="Times New Roman" pitchFamily="18" charset="0"/>
              </a:rPr>
              <a:t>ақынның шығармашылық зертханасына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 smtClean="0">
                <a:latin typeface="Times New Roman" pitchFamily="18" charset="0"/>
                <a:cs typeface="Times New Roman" pitchFamily="18" charset="0"/>
              </a:rPr>
              <a:t>үңілу, 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автор </a:t>
            </a:r>
            <a:r>
              <a:rPr lang="ru-RU" sz="3100" dirty="0" err="1" smtClean="0">
                <a:latin typeface="Times New Roman" pitchFamily="18" charset="0"/>
                <a:cs typeface="Times New Roman" pitchFamily="18" charset="0"/>
              </a:rPr>
              <a:t>шығармашылығындағы тарихи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 smtClean="0">
                <a:latin typeface="Times New Roman" pitchFamily="18" charset="0"/>
                <a:cs typeface="Times New Roman" pitchFamily="18" charset="0"/>
              </a:rPr>
              <a:t>оқиғалардың рөлін баяндау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 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b="1" dirty="0" err="1" smtClean="0"/>
              <a:t>Күтілетін нәтиже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983832"/>
          </a:xfrm>
        </p:spPr>
        <p:txBody>
          <a:bodyPr>
            <a:normAutofit fontScale="92500"/>
          </a:bodyPr>
          <a:lstStyle/>
          <a:p>
            <a:pPr>
              <a:buNone/>
            </a:pPr>
            <a:r>
              <a:rPr lang="en-US" b="1" i="1" dirty="0" smtClean="0"/>
              <a:t>     </a:t>
            </a:r>
            <a:r>
              <a:rPr lang="ru-RU" b="1" i="1" dirty="0" err="1" smtClean="0"/>
              <a:t>-М.Шахановтың өмірі </a:t>
            </a:r>
            <a:r>
              <a:rPr lang="ru-RU" b="1" i="1" dirty="0" smtClean="0"/>
              <a:t>мен </a:t>
            </a:r>
            <a:r>
              <a:rPr lang="ru-RU" b="1" i="1" dirty="0" err="1" smtClean="0"/>
              <a:t>шығармашылығын біледі</a:t>
            </a:r>
            <a:endParaRPr lang="ru-RU" dirty="0" smtClean="0"/>
          </a:p>
          <a:p>
            <a:r>
              <a:rPr lang="ru-RU" b="1" i="1" dirty="0" smtClean="0"/>
              <a:t>- </a:t>
            </a:r>
            <a:r>
              <a:rPr lang="ru-RU" b="1" i="1" dirty="0" err="1" smtClean="0"/>
              <a:t>«Ғашықтар ғаламаты» өлеңінің мазмұны </a:t>
            </a:r>
            <a:r>
              <a:rPr lang="ru-RU" b="1" i="1" dirty="0" smtClean="0"/>
              <a:t>мен </a:t>
            </a:r>
            <a:r>
              <a:rPr lang="ru-RU" b="1" i="1" dirty="0" err="1" smtClean="0"/>
              <a:t>құрылымына талдау</a:t>
            </a:r>
            <a:r>
              <a:rPr lang="ru-RU" b="1" i="1" dirty="0" smtClean="0"/>
              <a:t> </a:t>
            </a:r>
            <a:r>
              <a:rPr lang="ru-RU" b="1" i="1" dirty="0" err="1" smtClean="0"/>
              <a:t>жасай</a:t>
            </a:r>
            <a:r>
              <a:rPr lang="ru-RU" b="1" i="1" dirty="0" smtClean="0"/>
              <a:t> </a:t>
            </a:r>
            <a:r>
              <a:rPr lang="ru-RU" b="1" i="1" dirty="0" err="1" smtClean="0"/>
              <a:t>алады</a:t>
            </a:r>
            <a:endParaRPr lang="ru-RU" dirty="0" smtClean="0"/>
          </a:p>
          <a:p>
            <a:r>
              <a:rPr lang="ru-RU" b="1" i="1" dirty="0" smtClean="0"/>
              <a:t>- </a:t>
            </a:r>
            <a:r>
              <a:rPr lang="ru-RU" b="1" i="1" dirty="0" err="1" smtClean="0"/>
              <a:t>«Танакөз» поэмасындағы ғашықтар бейнесіндегі</a:t>
            </a:r>
            <a:r>
              <a:rPr lang="ru-RU" b="1" i="1" dirty="0" smtClean="0"/>
              <a:t> </a:t>
            </a:r>
            <a:r>
              <a:rPr lang="ru-RU" b="1" i="1" dirty="0" err="1" smtClean="0"/>
              <a:t>достық </a:t>
            </a:r>
            <a:r>
              <a:rPr lang="ru-RU" b="1" i="1" dirty="0" smtClean="0"/>
              <a:t>пен </a:t>
            </a:r>
            <a:r>
              <a:rPr lang="ru-RU" b="1" i="1" dirty="0" err="1" smtClean="0"/>
              <a:t>адалдықтың жырлануын</a:t>
            </a:r>
            <a:r>
              <a:rPr lang="ru-RU" b="1" i="1" dirty="0" smtClean="0"/>
              <a:t> </a:t>
            </a:r>
            <a:r>
              <a:rPr lang="ru-RU" b="1" i="1" dirty="0" err="1" smtClean="0"/>
              <a:t>ашып</a:t>
            </a:r>
            <a:r>
              <a:rPr lang="ru-RU" b="1" i="1" dirty="0" smtClean="0"/>
              <a:t>, </a:t>
            </a:r>
            <a:r>
              <a:rPr lang="ru-RU" b="1" i="1" dirty="0" err="1" smtClean="0"/>
              <a:t>суреттейді</a:t>
            </a:r>
            <a:r>
              <a:rPr lang="ru-RU" b="1" i="1" dirty="0" smtClean="0"/>
              <a:t>.</a:t>
            </a:r>
            <a:endParaRPr lang="ru-RU" dirty="0" smtClean="0"/>
          </a:p>
          <a:p>
            <a:r>
              <a:rPr lang="ru-RU" b="1" i="1" dirty="0" smtClean="0"/>
              <a:t>- </a:t>
            </a:r>
            <a:r>
              <a:rPr lang="ru-RU" b="1" i="1" dirty="0" err="1" smtClean="0"/>
              <a:t>Кейіпкерлерге</a:t>
            </a:r>
            <a:r>
              <a:rPr lang="ru-RU" b="1" i="1" dirty="0" smtClean="0"/>
              <a:t> </a:t>
            </a:r>
            <a:r>
              <a:rPr lang="ru-RU" b="1" i="1" dirty="0" err="1" smtClean="0"/>
              <a:t>баға бере</a:t>
            </a:r>
            <a:r>
              <a:rPr lang="ru-RU" b="1" i="1" dirty="0" smtClean="0"/>
              <a:t> </a:t>
            </a:r>
            <a:r>
              <a:rPr lang="ru-RU" b="1" i="1" dirty="0" err="1" smtClean="0"/>
              <a:t>алады</a:t>
            </a:r>
            <a:endParaRPr lang="ru-RU" dirty="0" smtClean="0"/>
          </a:p>
          <a:p>
            <a:r>
              <a:rPr lang="ru-RU" b="1" i="1" dirty="0" smtClean="0"/>
              <a:t>- </a:t>
            </a:r>
            <a:r>
              <a:rPr lang="ru-RU" b="1" i="1" dirty="0" err="1" smtClean="0"/>
              <a:t>Сөйлеу мәдениеті қалыптасады </a:t>
            </a:r>
            <a:r>
              <a:rPr lang="ru-RU" b="1" i="1" dirty="0" smtClean="0"/>
              <a:t>, </a:t>
            </a:r>
            <a:r>
              <a:rPr lang="ru-RU" b="1" i="1" dirty="0" err="1" smtClean="0"/>
              <a:t>өз бетінше</a:t>
            </a:r>
            <a:r>
              <a:rPr lang="ru-RU" b="1" i="1" dirty="0" smtClean="0"/>
              <a:t> </a:t>
            </a:r>
            <a:r>
              <a:rPr lang="ru-RU" b="1" i="1" dirty="0" err="1" smtClean="0"/>
              <a:t>ізденіп</a:t>
            </a:r>
            <a:r>
              <a:rPr lang="ru-RU" b="1" i="1" dirty="0" smtClean="0"/>
              <a:t> </a:t>
            </a:r>
            <a:r>
              <a:rPr lang="ru-RU" b="1" i="1" dirty="0" err="1" smtClean="0"/>
              <a:t>шешім</a:t>
            </a:r>
            <a:r>
              <a:rPr lang="ru-RU" b="1" i="1" dirty="0" smtClean="0"/>
              <a:t> </a:t>
            </a:r>
            <a:r>
              <a:rPr lang="ru-RU" b="1" i="1" dirty="0" err="1" smtClean="0"/>
              <a:t>қабылдайды, өз пікірін</a:t>
            </a:r>
            <a:r>
              <a:rPr lang="ru-RU" b="1" i="1" dirty="0" smtClean="0"/>
              <a:t> </a:t>
            </a:r>
            <a:r>
              <a:rPr lang="ru-RU" b="1" i="1" dirty="0" err="1" smtClean="0"/>
              <a:t>дәлелдейді.</a:t>
            </a:r>
            <a:endParaRPr lang="ru-RU" dirty="0" smtClean="0"/>
          </a:p>
          <a:p>
            <a:r>
              <a:rPr lang="ru-RU" b="1" i="1" dirty="0" smtClean="0"/>
              <a:t>- </a:t>
            </a:r>
            <a:r>
              <a:rPr lang="ru-RU" b="1" i="1" dirty="0" err="1" smtClean="0"/>
              <a:t>Өзін-өзі бағайлайды.</a:t>
            </a:r>
            <a:endParaRPr lang="ru-RU" dirty="0" smtClean="0"/>
          </a:p>
          <a:p>
            <a:r>
              <a:rPr lang="ru-RU" b="1" i="1" dirty="0" smtClean="0"/>
              <a:t>- </a:t>
            </a:r>
            <a:r>
              <a:rPr lang="ru-RU" b="1" i="1" dirty="0" err="1" smtClean="0"/>
              <a:t>Топта</a:t>
            </a:r>
            <a:r>
              <a:rPr lang="ru-RU" b="1" i="1" dirty="0" smtClean="0"/>
              <a:t> </a:t>
            </a:r>
            <a:r>
              <a:rPr lang="ru-RU" b="1" i="1" dirty="0" err="1" smtClean="0"/>
              <a:t>бірлесіп</a:t>
            </a:r>
            <a:r>
              <a:rPr lang="ru-RU" b="1" i="1" dirty="0" smtClean="0"/>
              <a:t>, </a:t>
            </a:r>
            <a:r>
              <a:rPr lang="ru-RU" b="1" i="1" dirty="0" err="1" smtClean="0"/>
              <a:t>топтасып</a:t>
            </a:r>
            <a:r>
              <a:rPr lang="ru-RU" b="1" i="1" dirty="0" smtClean="0"/>
              <a:t> </a:t>
            </a:r>
            <a:r>
              <a:rPr lang="ru-RU" b="1" i="1" dirty="0" err="1" smtClean="0"/>
              <a:t>жұмыс істейді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404664"/>
            <a:ext cx="4618856" cy="5919936"/>
          </a:xfrm>
        </p:spPr>
        <p:txBody>
          <a:bodyPr/>
          <a:lstStyle/>
          <a:p>
            <a:pPr>
              <a:buNone/>
            </a:pPr>
            <a:endParaRPr lang="kk-KZ" b="1" dirty="0" smtClean="0">
              <a:latin typeface="Times New Roman" pitchFamily="18" charset="0"/>
              <a:cs typeface="Aharoni" pitchFamily="2" charset="-79"/>
            </a:endParaRPr>
          </a:p>
          <a:p>
            <a:pPr>
              <a:buNone/>
            </a:pPr>
            <a:r>
              <a:rPr lang="kk-KZ" b="1" dirty="0" smtClean="0">
                <a:latin typeface="Times New Roman" pitchFamily="18" charset="0"/>
                <a:cs typeface="Aharoni" pitchFamily="2" charset="-79"/>
              </a:rPr>
              <a:t>   </a:t>
            </a:r>
            <a:r>
              <a:rPr lang="kk-KZ" sz="3200" b="1" dirty="0" smtClean="0">
                <a:latin typeface="Times New Roman" pitchFamily="18" charset="0"/>
                <a:cs typeface="Times New Roman" pitchFamily="18" charset="0"/>
              </a:rPr>
              <a:t>Мұхтар Шаханов 2 шілде 1942 жылы туған , Түркістан облысы, Төле би ауданы , Қасқасу селосында  дүниеге келген.</a:t>
            </a:r>
          </a:p>
          <a:p>
            <a:pPr>
              <a:buNone/>
            </a:pPr>
            <a:r>
              <a:rPr lang="kk-KZ" sz="3200" b="1" dirty="0" smtClean="0">
                <a:latin typeface="Times New Roman" pitchFamily="18" charset="0"/>
                <a:cs typeface="Times New Roman" pitchFamily="18" charset="0"/>
              </a:rPr>
              <a:t>  М.Шаханов- Қазақ ақыны, драматургі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8434" name="Picture 2" descr="https://adebiportal.kz/upload/1/2017/07/04/aa13aced6637f6805e19472c651693d7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16016" y="620688"/>
            <a:ext cx="4248472" cy="576064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1008112"/>
          </a:xfrm>
        </p:spPr>
        <p:txBody>
          <a:bodyPr/>
          <a:lstStyle/>
          <a:p>
            <a:r>
              <a:rPr lang="kk-KZ" dirty="0" smtClean="0"/>
              <a:t>Өмірбаяны: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5445224"/>
          </a:xfrm>
        </p:spPr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ru-RU" sz="3000" b="1" dirty="0" smtClean="0">
                <a:latin typeface="Times New Roman" pitchFamily="18" charset="0"/>
                <a:cs typeface="Times New Roman" pitchFamily="18" charset="0"/>
                <a:hlinkClick r:id="rId2" tooltip="Қыпшақ"/>
              </a:rPr>
              <a:t>      </a:t>
            </a:r>
            <a:r>
              <a:rPr lang="ru-RU" sz="3000" b="1" dirty="0" err="1" smtClean="0">
                <a:latin typeface="Times New Roman" pitchFamily="18" charset="0"/>
                <a:cs typeface="Times New Roman" pitchFamily="18" charset="0"/>
                <a:hlinkClick r:id="rId2" tooltip="Қыпшақ"/>
              </a:rPr>
              <a:t>Қыпшақ</a:t>
            </a:r>
            <a:r>
              <a:rPr lang="ru-RU" sz="3000" b="1" dirty="0" err="1" smtClean="0">
                <a:latin typeface="Times New Roman" pitchFamily="18" charset="0"/>
                <a:cs typeface="Times New Roman" pitchFamily="18" charset="0"/>
              </a:rPr>
              <a:t> тайпасы</a:t>
            </a:r>
            <a:r>
              <a:rPr lang="ru-RU" sz="3000" b="1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3000" b="1" dirty="0" smtClean="0">
                <a:latin typeface="Times New Roman" pitchFamily="18" charset="0"/>
                <a:cs typeface="Times New Roman" pitchFamily="18" charset="0"/>
                <a:hlinkClick r:id="rId3" tooltip="Торы (ру)"/>
              </a:rPr>
              <a:t>торы</a:t>
            </a:r>
            <a:r>
              <a:rPr lang="ru-RU" sz="3000" b="1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3000" b="1" dirty="0" err="1" smtClean="0">
                <a:latin typeface="Times New Roman" pitchFamily="18" charset="0"/>
                <a:cs typeface="Times New Roman" pitchFamily="18" charset="0"/>
              </a:rPr>
              <a:t>руы</a:t>
            </a:r>
            <a:r>
              <a:rPr lang="ru-RU" sz="3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b="1" dirty="0" err="1" smtClean="0">
                <a:latin typeface="Times New Roman" pitchFamily="18" charset="0"/>
                <a:cs typeface="Times New Roman" pitchFamily="18" charset="0"/>
              </a:rPr>
              <a:t>Көкмұрын бөлімінен шыққан</a:t>
            </a:r>
            <a:r>
              <a:rPr lang="ru-RU" sz="3000" b="1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3000" b="1" baseline="30000" dirty="0" smtClean="0">
                <a:latin typeface="Times New Roman" pitchFamily="18" charset="0"/>
                <a:cs typeface="Times New Roman" pitchFamily="18" charset="0"/>
                <a:hlinkClick r:id="rId4"/>
              </a:rPr>
              <a:t>[1]</a:t>
            </a:r>
            <a:r>
              <a:rPr lang="ru-RU" sz="3000" b="1" baseline="30000" dirty="0" smtClean="0">
                <a:latin typeface="Times New Roman" pitchFamily="18" charset="0"/>
                <a:cs typeface="Times New Roman" pitchFamily="18" charset="0"/>
                <a:hlinkClick r:id="rId5"/>
              </a:rPr>
              <a:t>[2]</a:t>
            </a:r>
            <a:r>
              <a:rPr lang="ru-RU" sz="3000" b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sz="3000" b="1" dirty="0" smtClean="0">
                <a:latin typeface="Times New Roman" pitchFamily="18" charset="0"/>
                <a:cs typeface="Times New Roman" pitchFamily="18" charset="0"/>
              </a:rPr>
              <a:t>Шымкент </a:t>
            </a:r>
            <a:r>
              <a:rPr lang="ru-RU" sz="3000" b="1" dirty="0" err="1" smtClean="0">
                <a:latin typeface="Times New Roman" pitchFamily="18" charset="0"/>
                <a:cs typeface="Times New Roman" pitchFamily="18" charset="0"/>
              </a:rPr>
              <a:t>педагогикалық институтын</a:t>
            </a:r>
            <a:r>
              <a:rPr lang="ru-RU" sz="3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b="1" dirty="0" err="1" smtClean="0">
                <a:latin typeface="Times New Roman" pitchFamily="18" charset="0"/>
                <a:cs typeface="Times New Roman" pitchFamily="18" charset="0"/>
              </a:rPr>
              <a:t>бітірген</a:t>
            </a:r>
            <a:r>
              <a:rPr lang="ru-RU" sz="3000" b="1" dirty="0" smtClean="0">
                <a:latin typeface="Times New Roman" pitchFamily="18" charset="0"/>
                <a:cs typeface="Times New Roman" pitchFamily="18" charset="0"/>
              </a:rPr>
              <a:t> (1969).</a:t>
            </a:r>
          </a:p>
          <a:p>
            <a:r>
              <a:rPr lang="ru-RU" sz="3000" b="1" dirty="0" err="1" smtClean="0">
                <a:latin typeface="Times New Roman" pitchFamily="18" charset="0"/>
                <a:cs typeface="Times New Roman" pitchFamily="18" charset="0"/>
              </a:rPr>
              <a:t>"Оңтүстік Қазақстан" </a:t>
            </a:r>
            <a:r>
              <a:rPr lang="ru-RU" sz="3000" b="1" dirty="0" smtClean="0">
                <a:latin typeface="Times New Roman" pitchFamily="18" charset="0"/>
                <a:cs typeface="Times New Roman" pitchFamily="18" charset="0"/>
              </a:rPr>
              <a:t>(1960-65)</a:t>
            </a:r>
          </a:p>
          <a:p>
            <a:r>
              <a:rPr lang="ru-RU" sz="3000" b="1" dirty="0" smtClean="0">
                <a:latin typeface="Times New Roman" pitchFamily="18" charset="0"/>
                <a:cs typeface="Times New Roman" pitchFamily="18" charset="0"/>
              </a:rPr>
              <a:t>"</a:t>
            </a:r>
            <a:r>
              <a:rPr lang="ru-RU" sz="3000" b="1" dirty="0" err="1" smtClean="0">
                <a:latin typeface="Times New Roman" pitchFamily="18" charset="0"/>
                <a:cs typeface="Times New Roman" pitchFamily="18" charset="0"/>
                <a:hlinkClick r:id="rId6" tooltip="Лениншіл жас"/>
              </a:rPr>
              <a:t>Лениншіл</a:t>
            </a:r>
            <a:r>
              <a:rPr lang="ru-RU" sz="3000" b="1" dirty="0" smtClean="0">
                <a:latin typeface="Times New Roman" pitchFamily="18" charset="0"/>
                <a:cs typeface="Times New Roman" pitchFamily="18" charset="0"/>
                <a:hlinkClick r:id="rId6" tooltip="Лениншіл жас"/>
              </a:rPr>
              <a:t> </a:t>
            </a:r>
            <a:r>
              <a:rPr lang="ru-RU" sz="3000" b="1" dirty="0" err="1" smtClean="0">
                <a:latin typeface="Times New Roman" pitchFamily="18" charset="0"/>
                <a:cs typeface="Times New Roman" pitchFamily="18" charset="0"/>
                <a:hlinkClick r:id="rId6" tooltip="Лениншіл жас"/>
              </a:rPr>
              <a:t>жас</a:t>
            </a:r>
            <a:r>
              <a:rPr lang="ru-RU" sz="3000" b="1" dirty="0" smtClean="0">
                <a:latin typeface="Times New Roman" pitchFamily="18" charset="0"/>
                <a:cs typeface="Times New Roman" pitchFamily="18" charset="0"/>
              </a:rPr>
              <a:t>" (1965-70) </a:t>
            </a:r>
            <a:r>
              <a:rPr lang="ru-RU" sz="3000" b="1" dirty="0" err="1" smtClean="0">
                <a:latin typeface="Times New Roman" pitchFamily="18" charset="0"/>
                <a:cs typeface="Times New Roman" pitchFamily="18" charset="0"/>
              </a:rPr>
              <a:t>газеттерінде</a:t>
            </a:r>
            <a:endParaRPr lang="ru-RU" sz="30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3000" b="1" dirty="0" err="1" smtClean="0">
                <a:latin typeface="Times New Roman" pitchFamily="18" charset="0"/>
                <a:cs typeface="Times New Roman" pitchFamily="18" charset="0"/>
              </a:rPr>
              <a:t>республикалық </a:t>
            </a:r>
            <a:r>
              <a:rPr lang="ru-RU" sz="3000" b="1" dirty="0" err="1" smtClean="0">
                <a:latin typeface="Times New Roman" pitchFamily="18" charset="0"/>
                <a:cs typeface="Times New Roman" pitchFamily="18" charset="0"/>
                <a:hlinkClick r:id="rId7" tooltip="Телевизия (мұндай бет жоқ)"/>
              </a:rPr>
              <a:t>телевизия</a:t>
            </a:r>
            <a:r>
              <a:rPr lang="ru-RU" sz="3000" b="1" dirty="0" smtClean="0">
                <a:latin typeface="Times New Roman" pitchFamily="18" charset="0"/>
                <a:cs typeface="Times New Roman" pitchFamily="18" charset="0"/>
              </a:rPr>
              <a:t>, </a:t>
            </a:r>
            <a:r>
              <a:rPr lang="ru-RU" sz="3000" b="1" dirty="0" smtClean="0">
                <a:latin typeface="Times New Roman" pitchFamily="18" charset="0"/>
                <a:cs typeface="Times New Roman" pitchFamily="18" charset="0"/>
                <a:hlinkClick r:id="rId8" tooltip="Радио"/>
              </a:rPr>
              <a:t>радио</a:t>
            </a:r>
            <a:r>
              <a:rPr lang="ru-RU" sz="3000" b="1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3000" b="1" dirty="0" err="1" smtClean="0">
                <a:latin typeface="Times New Roman" pitchFamily="18" charset="0"/>
                <a:cs typeface="Times New Roman" pitchFamily="18" charset="0"/>
              </a:rPr>
              <a:t>редакцияларында</a:t>
            </a:r>
            <a:r>
              <a:rPr lang="ru-RU" sz="3000" b="1" dirty="0" smtClean="0">
                <a:latin typeface="Times New Roman" pitchFamily="18" charset="0"/>
                <a:cs typeface="Times New Roman" pitchFamily="18" charset="0"/>
              </a:rPr>
              <a:t> (1971-75) </a:t>
            </a:r>
            <a:r>
              <a:rPr lang="ru-RU" sz="3000" b="1" dirty="0" err="1" smtClean="0">
                <a:latin typeface="Times New Roman" pitchFamily="18" charset="0"/>
                <a:cs typeface="Times New Roman" pitchFamily="18" charset="0"/>
              </a:rPr>
              <a:t>істеді</a:t>
            </a:r>
            <a:r>
              <a:rPr lang="ru-RU" sz="3000" b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sz="3000" b="1" dirty="0" smtClean="0">
                <a:latin typeface="Times New Roman" pitchFamily="18" charset="0"/>
                <a:cs typeface="Times New Roman" pitchFamily="18" charset="0"/>
              </a:rPr>
              <a:t>1976 </a:t>
            </a:r>
            <a:r>
              <a:rPr lang="ru-RU" sz="3000" b="1" dirty="0" err="1" smtClean="0">
                <a:latin typeface="Times New Roman" pitchFamily="18" charset="0"/>
                <a:cs typeface="Times New Roman" pitchFamily="18" charset="0"/>
              </a:rPr>
              <a:t>жылдан</a:t>
            </a:r>
            <a:r>
              <a:rPr lang="ru-RU" sz="3000" b="1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3000" b="1" dirty="0" err="1" smtClean="0">
                <a:latin typeface="Times New Roman" pitchFamily="18" charset="0"/>
                <a:cs typeface="Times New Roman" pitchFamily="18" charset="0"/>
                <a:hlinkClick r:id="rId9" tooltip="Қазақ КСР"/>
              </a:rPr>
              <a:t>Қазақ </a:t>
            </a:r>
            <a:r>
              <a:rPr lang="ru-RU" sz="3000" b="1" dirty="0" smtClean="0">
                <a:latin typeface="Times New Roman" pitchFamily="18" charset="0"/>
                <a:cs typeface="Times New Roman" pitchFamily="18" charset="0"/>
                <a:hlinkClick r:id="rId9" tooltip="Қазақ КСР"/>
              </a:rPr>
              <a:t>КСР</a:t>
            </a:r>
            <a:r>
              <a:rPr lang="ru-RU" sz="3000" b="1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3000" b="1" dirty="0" err="1" smtClean="0">
                <a:latin typeface="Times New Roman" pitchFamily="18" charset="0"/>
                <a:cs typeface="Times New Roman" pitchFamily="18" charset="0"/>
              </a:rPr>
              <a:t>Министрлер</a:t>
            </a:r>
            <a:r>
              <a:rPr lang="ru-RU" sz="3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b="1" dirty="0" err="1" smtClean="0">
                <a:latin typeface="Times New Roman" pitchFamily="18" charset="0"/>
                <a:cs typeface="Times New Roman" pitchFamily="18" charset="0"/>
              </a:rPr>
              <a:t>Кеңесінің баспа</a:t>
            </a:r>
            <a:r>
              <a:rPr lang="ru-RU" sz="3000" b="1" dirty="0" smtClean="0">
                <a:latin typeface="Times New Roman" pitchFamily="18" charset="0"/>
                <a:cs typeface="Times New Roman" pitchFamily="18" charset="0"/>
              </a:rPr>
              <a:t>, </a:t>
            </a:r>
            <a:r>
              <a:rPr lang="ru-RU" sz="3000" b="1" dirty="0" smtClean="0">
                <a:latin typeface="Times New Roman" pitchFamily="18" charset="0"/>
                <a:cs typeface="Times New Roman" pitchFamily="18" charset="0"/>
                <a:hlinkClick r:id="rId10" tooltip="Полиграфия"/>
              </a:rPr>
              <a:t>полиграфия</a:t>
            </a:r>
            <a:r>
              <a:rPr lang="ru-RU" sz="3000" b="1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3000" b="1" dirty="0" err="1" smtClean="0">
                <a:latin typeface="Times New Roman" pitchFamily="18" charset="0"/>
                <a:cs typeface="Times New Roman" pitchFamily="18" charset="0"/>
              </a:rPr>
              <a:t>және кітап</a:t>
            </a:r>
            <a:r>
              <a:rPr lang="ru-RU" sz="3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b="1" dirty="0" err="1" smtClean="0">
                <a:latin typeface="Times New Roman" pitchFamily="18" charset="0"/>
                <a:cs typeface="Times New Roman" pitchFamily="18" charset="0"/>
              </a:rPr>
              <a:t>саудасы</a:t>
            </a:r>
            <a:r>
              <a:rPr lang="ru-RU" sz="3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b="1" dirty="0" err="1" smtClean="0">
                <a:latin typeface="Times New Roman" pitchFamily="18" charset="0"/>
                <a:cs typeface="Times New Roman" pitchFamily="18" charset="0"/>
              </a:rPr>
              <a:t>жөніндегі мемлекеттік</a:t>
            </a:r>
            <a:r>
              <a:rPr lang="ru-RU" sz="3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b="1" dirty="0" err="1" smtClean="0">
                <a:latin typeface="Times New Roman" pitchFamily="18" charset="0"/>
                <a:cs typeface="Times New Roman" pitchFamily="18" charset="0"/>
              </a:rPr>
              <a:t>комитетінде</a:t>
            </a:r>
            <a:r>
              <a:rPr lang="ru-RU" sz="3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b="1" dirty="0" err="1" smtClean="0">
                <a:latin typeface="Times New Roman" pitchFamily="18" charset="0"/>
                <a:cs typeface="Times New Roman" pitchFamily="18" charset="0"/>
              </a:rPr>
              <a:t>бөлім бастығы</a:t>
            </a:r>
            <a:r>
              <a:rPr lang="ru-RU" sz="3000" b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sz="3000" b="1" dirty="0" smtClean="0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3000" b="1" dirty="0" err="1" smtClean="0">
                <a:latin typeface="Times New Roman" pitchFamily="18" charset="0"/>
                <a:cs typeface="Times New Roman" pitchFamily="18" charset="0"/>
              </a:rPr>
              <a:t>Жалын</a:t>
            </a:r>
            <a:r>
              <a:rPr lang="ru-RU" sz="3000" b="1" dirty="0" smtClean="0">
                <a:latin typeface="Times New Roman" pitchFamily="18" charset="0"/>
                <a:cs typeface="Times New Roman" pitchFamily="18" charset="0"/>
              </a:rPr>
              <a:t>» </a:t>
            </a:r>
            <a:r>
              <a:rPr lang="ru-RU" sz="3000" b="1" dirty="0" err="1" smtClean="0">
                <a:latin typeface="Times New Roman" pitchFamily="18" charset="0"/>
                <a:cs typeface="Times New Roman" pitchFamily="18" charset="0"/>
              </a:rPr>
              <a:t>альманахының </a:t>
            </a:r>
            <a:r>
              <a:rPr lang="ru-RU" sz="3000" b="1" dirty="0" smtClean="0">
                <a:latin typeface="Times New Roman" pitchFamily="18" charset="0"/>
                <a:cs typeface="Times New Roman" pitchFamily="18" charset="0"/>
              </a:rPr>
              <a:t>(1984) бас редакторы</a:t>
            </a:r>
          </a:p>
          <a:p>
            <a:r>
              <a:rPr lang="ru-RU" sz="3000" b="1" dirty="0" smtClean="0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3000" b="1" dirty="0" err="1" smtClean="0">
                <a:latin typeface="Times New Roman" pitchFamily="18" charset="0"/>
                <a:cs typeface="Times New Roman" pitchFamily="18" charset="0"/>
              </a:rPr>
              <a:t>Жалын</a:t>
            </a:r>
            <a:r>
              <a:rPr lang="ru-RU" sz="3000" b="1" dirty="0" smtClean="0">
                <a:latin typeface="Times New Roman" pitchFamily="18" charset="0"/>
                <a:cs typeface="Times New Roman" pitchFamily="18" charset="0"/>
              </a:rPr>
              <a:t>» </a:t>
            </a:r>
            <a:r>
              <a:rPr lang="ru-RU" sz="3000" b="1" dirty="0" err="1" smtClean="0">
                <a:latin typeface="Times New Roman" pitchFamily="18" charset="0"/>
                <a:cs typeface="Times New Roman" pitchFamily="18" charset="0"/>
              </a:rPr>
              <a:t>журналының </a:t>
            </a:r>
            <a:r>
              <a:rPr lang="ru-RU" sz="3000" b="1" dirty="0" smtClean="0">
                <a:latin typeface="Times New Roman" pitchFamily="18" charset="0"/>
                <a:cs typeface="Times New Roman" pitchFamily="18" charset="0"/>
              </a:rPr>
              <a:t>бас редакторы (1986)</a:t>
            </a:r>
          </a:p>
          <a:p>
            <a:r>
              <a:rPr lang="ru-RU" sz="3000" b="1" dirty="0" smtClean="0">
                <a:latin typeface="Times New Roman" pitchFamily="18" charset="0"/>
                <a:cs typeface="Times New Roman" pitchFamily="18" charset="0"/>
              </a:rPr>
              <a:t>1993-2003 </a:t>
            </a:r>
            <a:r>
              <a:rPr lang="ru-RU" sz="3000" b="1" dirty="0" err="1" smtClean="0">
                <a:latin typeface="Times New Roman" pitchFamily="18" charset="0"/>
                <a:cs typeface="Times New Roman" pitchFamily="18" charset="0"/>
              </a:rPr>
              <a:t>жж</a:t>
            </a:r>
            <a:r>
              <a:rPr lang="ru-RU" sz="3000" b="1" dirty="0" smtClean="0">
                <a:latin typeface="Times New Roman" pitchFamily="18" charset="0"/>
                <a:cs typeface="Times New Roman" pitchFamily="18" charset="0"/>
              </a:rPr>
              <a:t>. </a:t>
            </a:r>
            <a:r>
              <a:rPr lang="ru-RU" sz="3000" b="1" dirty="0" err="1" smtClean="0">
                <a:latin typeface="Times New Roman" pitchFamily="18" charset="0"/>
                <a:cs typeface="Times New Roman" pitchFamily="18" charset="0"/>
                <a:hlinkClick r:id="rId11" tooltip="Қазақстан Республикасы"/>
              </a:rPr>
              <a:t>Қазақстан Республикасының</a:t>
            </a:r>
            <a:r>
              <a:rPr lang="ru-RU" sz="3000" b="1" dirty="0" err="1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3000" b="1" dirty="0" err="1" smtClean="0">
                <a:latin typeface="Times New Roman" pitchFamily="18" charset="0"/>
                <a:cs typeface="Times New Roman" pitchFamily="18" charset="0"/>
                <a:hlinkClick r:id="rId12" tooltip="Қырғыз Республикасы"/>
              </a:rPr>
              <a:t>Қырғыз Республикасындағы</a:t>
            </a:r>
            <a:r>
              <a:rPr lang="ru-RU" sz="3000" b="1" dirty="0" err="1" smtClean="0">
                <a:latin typeface="Times New Roman" pitchFamily="18" charset="0"/>
                <a:cs typeface="Times New Roman" pitchFamily="18" charset="0"/>
              </a:rPr>
              <a:t> Төтенше және Өкілетті </a:t>
            </a:r>
            <a:r>
              <a:rPr lang="ru-RU" sz="3000" b="1" dirty="0" err="1" smtClean="0">
                <a:latin typeface="Times New Roman" pitchFamily="18" charset="0"/>
                <a:cs typeface="Times New Roman" pitchFamily="18" charset="0"/>
                <a:hlinkClick r:id="rId13" tooltip="Елші"/>
              </a:rPr>
              <a:t>Елшісі</a:t>
            </a:r>
            <a:r>
              <a:rPr lang="ru-RU" sz="3000" b="1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3000" b="1" dirty="0" err="1" smtClean="0">
                <a:latin typeface="Times New Roman" pitchFamily="18" charset="0"/>
                <a:cs typeface="Times New Roman" pitchFamily="18" charset="0"/>
              </a:rPr>
              <a:t>қызметінде болды</a:t>
            </a:r>
            <a:r>
              <a:rPr lang="ru-RU" sz="3000" b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sz="3000" b="1" dirty="0" smtClean="0">
                <a:latin typeface="Times New Roman" pitchFamily="18" charset="0"/>
                <a:cs typeface="Times New Roman" pitchFamily="18" charset="0"/>
              </a:rPr>
              <a:t>2004—2007 </a:t>
            </a:r>
            <a:r>
              <a:rPr lang="ru-RU" sz="3000" b="1" dirty="0" err="1" smtClean="0">
                <a:latin typeface="Times New Roman" pitchFamily="18" charset="0"/>
                <a:cs typeface="Times New Roman" pitchFamily="18" charset="0"/>
              </a:rPr>
              <a:t>жылдары</a:t>
            </a:r>
            <a:r>
              <a:rPr lang="ru-RU" sz="3000" b="1" dirty="0" smtClean="0">
                <a:latin typeface="Times New Roman" pitchFamily="18" charset="0"/>
                <a:cs typeface="Times New Roman" pitchFamily="18" charset="0"/>
              </a:rPr>
              <a:t> ҚР </a:t>
            </a:r>
            <a:r>
              <a:rPr lang="ru-RU" sz="3000" b="1" dirty="0" err="1" smtClean="0">
                <a:latin typeface="Times New Roman" pitchFamily="18" charset="0"/>
                <a:cs typeface="Times New Roman" pitchFamily="18" charset="0"/>
              </a:rPr>
              <a:t>Парламенті</a:t>
            </a:r>
            <a:r>
              <a:rPr lang="ru-RU" sz="3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b="1" dirty="0" err="1" smtClean="0">
                <a:latin typeface="Times New Roman" pitchFamily="18" charset="0"/>
                <a:cs typeface="Times New Roman" pitchFamily="18" charset="0"/>
              </a:rPr>
              <a:t>Мәжілісінің </a:t>
            </a:r>
            <a:r>
              <a:rPr lang="ru-RU" sz="3000" b="1" dirty="0" smtClean="0">
                <a:latin typeface="Times New Roman" pitchFamily="18" charset="0"/>
                <a:cs typeface="Times New Roman" pitchFamily="18" charset="0"/>
              </a:rPr>
              <a:t>депутаты.</a:t>
            </a:r>
          </a:p>
          <a:p>
            <a:r>
              <a:rPr lang="ru-RU" sz="3000" b="1" dirty="0" smtClean="0">
                <a:latin typeface="Times New Roman" pitchFamily="18" charset="0"/>
                <a:cs typeface="Times New Roman" pitchFamily="18" charset="0"/>
              </a:rPr>
              <a:t>"</a:t>
            </a:r>
            <a:r>
              <a:rPr lang="ru-RU" sz="3000" b="1" dirty="0" err="1" smtClean="0">
                <a:latin typeface="Times New Roman" pitchFamily="18" charset="0"/>
                <a:cs typeface="Times New Roman" pitchFamily="18" charset="0"/>
              </a:rPr>
              <a:t>Жалын</a:t>
            </a:r>
            <a:r>
              <a:rPr lang="ru-RU" sz="3000" b="1" dirty="0" smtClean="0">
                <a:latin typeface="Times New Roman" pitchFamily="18" charset="0"/>
                <a:cs typeface="Times New Roman" pitchFamily="18" charset="0"/>
              </a:rPr>
              <a:t>" </a:t>
            </a:r>
            <a:r>
              <a:rPr lang="ru-RU" sz="3000" b="1" dirty="0" err="1" smtClean="0">
                <a:latin typeface="Times New Roman" pitchFamily="18" charset="0"/>
                <a:cs typeface="Times New Roman" pitchFamily="18" charset="0"/>
              </a:rPr>
              <a:t>журналының </a:t>
            </a:r>
            <a:r>
              <a:rPr lang="ru-RU" sz="3000" b="1" dirty="0" smtClean="0">
                <a:latin typeface="Times New Roman" pitchFamily="18" charset="0"/>
                <a:cs typeface="Times New Roman" pitchFamily="18" charset="0"/>
              </a:rPr>
              <a:t>бас редакторы, </a:t>
            </a:r>
            <a:r>
              <a:rPr lang="ru-RU" sz="3000" b="1" dirty="0" err="1" smtClean="0">
                <a:latin typeface="Times New Roman" pitchFamily="18" charset="0"/>
                <a:cs typeface="Times New Roman" pitchFamily="18" charset="0"/>
              </a:rPr>
              <a:t>әлем ойшылдарының басын</a:t>
            </a:r>
            <a:r>
              <a:rPr lang="ru-RU" sz="3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b="1" dirty="0" err="1" smtClean="0">
                <a:latin typeface="Times New Roman" pitchFamily="18" charset="0"/>
                <a:cs typeface="Times New Roman" pitchFamily="18" charset="0"/>
              </a:rPr>
              <a:t>біріктіретін</a:t>
            </a:r>
            <a:r>
              <a:rPr lang="ru-RU" sz="3000" b="1" dirty="0" smtClean="0">
                <a:latin typeface="Times New Roman" pitchFamily="18" charset="0"/>
                <a:cs typeface="Times New Roman" pitchFamily="18" charset="0"/>
              </a:rPr>
              <a:t> "</a:t>
            </a:r>
            <a:r>
              <a:rPr lang="sq-AL" sz="3000" b="1" dirty="0" smtClean="0">
                <a:latin typeface="Times New Roman" pitchFamily="18" charset="0"/>
                <a:cs typeface="Times New Roman" pitchFamily="18" charset="0"/>
              </a:rPr>
              <a:t>XXI </a:t>
            </a:r>
            <a:r>
              <a:rPr lang="ru-RU" sz="3000" b="1" dirty="0" err="1" smtClean="0">
                <a:latin typeface="Times New Roman" pitchFamily="18" charset="0"/>
                <a:cs typeface="Times New Roman" pitchFamily="18" charset="0"/>
              </a:rPr>
              <a:t>ғасыр және Руханият</a:t>
            </a:r>
            <a:r>
              <a:rPr lang="ru-RU" sz="3000" b="1" dirty="0" smtClean="0">
                <a:latin typeface="Times New Roman" pitchFamily="18" charset="0"/>
                <a:cs typeface="Times New Roman" pitchFamily="18" charset="0"/>
              </a:rPr>
              <a:t>" </a:t>
            </a:r>
            <a:r>
              <a:rPr lang="ru-RU" sz="3000" b="1" dirty="0" err="1" smtClean="0">
                <a:latin typeface="Times New Roman" pitchFamily="18" charset="0"/>
                <a:cs typeface="Times New Roman" pitchFamily="18" charset="0"/>
              </a:rPr>
              <a:t>атты</a:t>
            </a:r>
            <a:r>
              <a:rPr lang="ru-RU" sz="3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b="1" dirty="0" err="1" smtClean="0">
                <a:latin typeface="Times New Roman" pitchFamily="18" charset="0"/>
                <a:cs typeface="Times New Roman" pitchFamily="18" charset="0"/>
              </a:rPr>
              <a:t>халықаралық </a:t>
            </a:r>
            <a:r>
              <a:rPr lang="ru-RU" sz="3000" b="1" dirty="0" smtClean="0">
                <a:latin typeface="Times New Roman" pitchFamily="18" charset="0"/>
                <a:cs typeface="Times New Roman" pitchFamily="18" charset="0"/>
              </a:rPr>
              <a:t>элита </a:t>
            </a:r>
            <a:r>
              <a:rPr lang="ru-RU" sz="3000" b="1" dirty="0" err="1" smtClean="0">
                <a:latin typeface="Times New Roman" pitchFamily="18" charset="0"/>
                <a:cs typeface="Times New Roman" pitchFamily="18" charset="0"/>
              </a:rPr>
              <a:t>клубының Президенті</a:t>
            </a:r>
            <a:r>
              <a:rPr lang="ru-RU" sz="3000" b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sz="3000" b="1" dirty="0" err="1" smtClean="0">
                <a:latin typeface="Times New Roman" pitchFamily="18" charset="0"/>
                <a:cs typeface="Times New Roman" pitchFamily="18" charset="0"/>
                <a:hlinkClick r:id="rId14" tooltip="Қазақстан Жазушылар одағы"/>
              </a:rPr>
              <a:t>Қазақстан Жазушылар</a:t>
            </a:r>
            <a:r>
              <a:rPr lang="ru-RU" sz="3000" b="1" dirty="0" smtClean="0">
                <a:latin typeface="Times New Roman" pitchFamily="18" charset="0"/>
                <a:cs typeface="Times New Roman" pitchFamily="18" charset="0"/>
                <a:hlinkClick r:id="rId14" tooltip="Қазақстан Жазушылар одағы"/>
              </a:rPr>
              <a:t> </a:t>
            </a:r>
            <a:r>
              <a:rPr lang="ru-RU" sz="3000" b="1" dirty="0" err="1" smtClean="0">
                <a:latin typeface="Times New Roman" pitchFamily="18" charset="0"/>
                <a:cs typeface="Times New Roman" pitchFamily="18" charset="0"/>
                <a:hlinkClick r:id="rId14" tooltip="Қазақстан Жазушылар одағы"/>
              </a:rPr>
              <a:t>одағы</a:t>
            </a:r>
            <a:r>
              <a:rPr lang="ru-RU" sz="3000" b="1" dirty="0" err="1" smtClean="0">
                <a:latin typeface="Times New Roman" pitchFamily="18" charset="0"/>
                <a:cs typeface="Times New Roman" pitchFamily="18" charset="0"/>
              </a:rPr>
              <a:t> басқармасының хатшысы</a:t>
            </a:r>
            <a:endParaRPr lang="ru-RU" sz="30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3000" b="1" dirty="0" err="1" smtClean="0">
                <a:latin typeface="Times New Roman" pitchFamily="18" charset="0"/>
                <a:cs typeface="Times New Roman" pitchFamily="18" charset="0"/>
                <a:hlinkClick r:id="rId15" tooltip="Республика"/>
              </a:rPr>
              <a:t>республикалық</a:t>
            </a:r>
            <a:r>
              <a:rPr lang="ru-RU" sz="3000" b="1" dirty="0" err="1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3000" b="1" dirty="0" smtClean="0">
                <a:latin typeface="Times New Roman" pitchFamily="18" charset="0"/>
                <a:cs typeface="Times New Roman" pitchFamily="18" charset="0"/>
              </a:rPr>
              <a:t>"</a:t>
            </a:r>
            <a:r>
              <a:rPr lang="ru-RU" sz="3000" b="1" dirty="0" err="1" smtClean="0">
                <a:latin typeface="Times New Roman" pitchFamily="18" charset="0"/>
                <a:cs typeface="Times New Roman" pitchFamily="18" charset="0"/>
              </a:rPr>
              <a:t>Жалын</a:t>
            </a:r>
            <a:r>
              <a:rPr lang="ru-RU" sz="3000" b="1" dirty="0" smtClean="0">
                <a:latin typeface="Times New Roman" pitchFamily="18" charset="0"/>
                <a:cs typeface="Times New Roman" pitchFamily="18" charset="0"/>
              </a:rPr>
              <a:t>" </a:t>
            </a:r>
            <a:r>
              <a:rPr lang="ru-RU" sz="3000" b="1" dirty="0" err="1" smtClean="0">
                <a:latin typeface="Times New Roman" pitchFamily="18" charset="0"/>
                <a:cs typeface="Times New Roman" pitchFamily="18" charset="0"/>
              </a:rPr>
              <a:t>журналының </a:t>
            </a:r>
            <a:r>
              <a:rPr lang="ru-RU" sz="3000" b="1" dirty="0" smtClean="0">
                <a:latin typeface="Times New Roman" pitchFamily="18" charset="0"/>
                <a:cs typeface="Times New Roman" pitchFamily="18" charset="0"/>
              </a:rPr>
              <a:t>бас редакторы.</a:t>
            </a:r>
          </a:p>
          <a:p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1224136"/>
          </a:xfrm>
        </p:spPr>
        <p:txBody>
          <a:bodyPr/>
          <a:lstStyle/>
          <a:p>
            <a:r>
              <a:rPr lang="kk-KZ" dirty="0" smtClean="0"/>
              <a:t>Танагөз поэмасы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28800"/>
            <a:ext cx="4906888" cy="4695800"/>
          </a:xfrm>
        </p:spPr>
        <p:txBody>
          <a:bodyPr>
            <a:normAutofit fontScale="77500" lnSpcReduction="20000"/>
          </a:bodyPr>
          <a:lstStyle/>
          <a:p>
            <a:r>
              <a:rPr lang="ru-RU" dirty="0" err="1" smtClean="0"/>
              <a:t>Ізгілікпен</a:t>
            </a:r>
            <a:r>
              <a:rPr lang="ru-RU" dirty="0" smtClean="0"/>
              <a:t> </a:t>
            </a:r>
            <a:r>
              <a:rPr lang="ru-RU" dirty="0" err="1" smtClean="0"/>
              <a:t>ізеттің байлауында</a:t>
            </a:r>
            <a:r>
              <a:rPr lang="ru-RU" dirty="0" smtClean="0"/>
              <a:t>,</a:t>
            </a:r>
            <a:br>
              <a:rPr lang="ru-RU" dirty="0" smtClean="0"/>
            </a:br>
            <a:r>
              <a:rPr lang="ru-RU" dirty="0" smtClean="0"/>
              <a:t>Мама </a:t>
            </a:r>
            <a:r>
              <a:rPr lang="ru-RU" dirty="0" err="1" smtClean="0"/>
              <a:t>қаздар самғайтын қойнауыңда</a:t>
            </a:r>
            <a:r>
              <a:rPr lang="ru-RU" dirty="0" smtClean="0"/>
              <a:t>,</a:t>
            </a:r>
            <a:br>
              <a:rPr lang="ru-RU" dirty="0" smtClean="0"/>
            </a:br>
            <a:r>
              <a:rPr lang="ru-RU" dirty="0" err="1" smtClean="0"/>
              <a:t>Достық атты</a:t>
            </a:r>
            <a:r>
              <a:rPr lang="ru-RU" dirty="0" smtClean="0"/>
              <a:t> </a:t>
            </a:r>
            <a:r>
              <a:rPr lang="ru-RU" dirty="0" err="1" smtClean="0"/>
              <a:t>қазына аралы</a:t>
            </a:r>
            <a:r>
              <a:rPr lang="ru-RU" dirty="0" smtClean="0"/>
              <a:t> бар</a:t>
            </a:r>
            <a:br>
              <a:rPr lang="ru-RU" dirty="0" smtClean="0"/>
            </a:br>
            <a:r>
              <a:rPr lang="ru-RU" dirty="0" err="1" smtClean="0"/>
              <a:t>Сонау</a:t>
            </a:r>
            <a:r>
              <a:rPr lang="ru-RU" dirty="0" smtClean="0"/>
              <a:t> </a:t>
            </a:r>
            <a:r>
              <a:rPr lang="ru-RU" dirty="0" err="1" smtClean="0"/>
              <a:t>Мақсат тауының жайлауында</a:t>
            </a:r>
            <a:r>
              <a:rPr lang="ru-RU" dirty="0" smtClean="0"/>
              <a:t>.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err="1" smtClean="0"/>
              <a:t>Жұрттың бәрі баруға құштар оған,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err="1" smtClean="0"/>
              <a:t>Құштар </a:t>
            </a:r>
            <a:r>
              <a:rPr lang="ru-RU" dirty="0" smtClean="0"/>
              <a:t>бол </a:t>
            </a:r>
            <a:r>
              <a:rPr lang="ru-RU" dirty="0" err="1" smtClean="0"/>
              <a:t>деп</a:t>
            </a:r>
            <a:r>
              <a:rPr lang="ru-RU" dirty="0" smtClean="0"/>
              <a:t> </a:t>
            </a:r>
            <a:r>
              <a:rPr lang="ru-RU" dirty="0" err="1" smtClean="0"/>
              <a:t>тіпті</a:t>
            </a:r>
            <a:r>
              <a:rPr lang="ru-RU" dirty="0" smtClean="0"/>
              <a:t> </a:t>
            </a:r>
            <a:r>
              <a:rPr lang="ru-RU" dirty="0" err="1" smtClean="0"/>
              <a:t>ешкім</a:t>
            </a:r>
            <a:r>
              <a:rPr lang="ru-RU" dirty="0" smtClean="0"/>
              <a:t> </a:t>
            </a:r>
            <a:r>
              <a:rPr lang="ru-RU" dirty="0" err="1" smtClean="0"/>
              <a:t>қыстамаған</a:t>
            </a:r>
            <a:r>
              <a:rPr lang="ru-RU" dirty="0" smtClean="0"/>
              <a:t>,</a:t>
            </a:r>
            <a:br>
              <a:rPr lang="ru-RU" dirty="0" smtClean="0"/>
            </a:br>
            <a:r>
              <a:rPr lang="ru-RU" dirty="0" err="1" smtClean="0"/>
              <a:t>Өзін мәңгі бақытты санайды</a:t>
            </a:r>
            <a:r>
              <a:rPr lang="ru-RU" dirty="0" smtClean="0"/>
              <a:t> </a:t>
            </a:r>
            <a:r>
              <a:rPr lang="ru-RU" dirty="0" err="1" smtClean="0"/>
              <a:t>екен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err="1" smtClean="0"/>
              <a:t>Сол</a:t>
            </a:r>
            <a:r>
              <a:rPr lang="ru-RU" dirty="0" smtClean="0"/>
              <a:t> </a:t>
            </a:r>
            <a:r>
              <a:rPr lang="ru-RU" dirty="0" err="1" smtClean="0"/>
              <a:t>аралдан</a:t>
            </a:r>
            <a:r>
              <a:rPr lang="ru-RU" dirty="0" smtClean="0"/>
              <a:t> от </a:t>
            </a:r>
            <a:r>
              <a:rPr lang="ru-RU" dirty="0" err="1" smtClean="0"/>
              <a:t>алып</a:t>
            </a:r>
            <a:r>
              <a:rPr lang="ru-RU" dirty="0" smtClean="0"/>
              <a:t> </a:t>
            </a:r>
            <a:r>
              <a:rPr lang="ru-RU" dirty="0" err="1" smtClean="0"/>
              <a:t>ұшқан адам</a:t>
            </a:r>
            <a:r>
              <a:rPr lang="ru-RU" dirty="0" smtClean="0"/>
              <a:t>.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err="1" smtClean="0"/>
              <a:t>Шаттығы сай</a:t>
            </a:r>
            <a:r>
              <a:rPr lang="ru-RU" dirty="0" smtClean="0"/>
              <a:t> </a:t>
            </a:r>
            <a:r>
              <a:rPr lang="ru-RU" dirty="0" err="1" smtClean="0"/>
              <a:t>болса</a:t>
            </a:r>
            <a:r>
              <a:rPr lang="ru-RU" dirty="0" smtClean="0"/>
              <a:t> да тал </a:t>
            </a:r>
            <a:r>
              <a:rPr lang="ru-RU" dirty="0" err="1" smtClean="0"/>
              <a:t>бойына</a:t>
            </a:r>
            <a:r>
              <a:rPr lang="ru-RU" dirty="0" smtClean="0"/>
              <a:t>,</a:t>
            </a:r>
            <a:br>
              <a:rPr lang="ru-RU" dirty="0" smtClean="0"/>
            </a:br>
            <a:r>
              <a:rPr lang="ru-RU" dirty="0" err="1" smtClean="0"/>
              <a:t>Бұлбұл қонып жатса</a:t>
            </a:r>
            <a:r>
              <a:rPr lang="ru-RU" dirty="0" smtClean="0"/>
              <a:t> да </a:t>
            </a:r>
            <a:r>
              <a:rPr lang="ru-RU" dirty="0" err="1" smtClean="0"/>
              <a:t>таңдайына</a:t>
            </a:r>
            <a:r>
              <a:rPr lang="ru-RU" dirty="0" smtClean="0"/>
              <a:t>,</a:t>
            </a:r>
            <a:br>
              <a:rPr lang="ru-RU" dirty="0" smtClean="0"/>
            </a:br>
            <a:r>
              <a:rPr lang="ru-RU" dirty="0" err="1" smtClean="0"/>
              <a:t>Ол</a:t>
            </a:r>
            <a:r>
              <a:rPr lang="ru-RU" dirty="0" smtClean="0"/>
              <a:t> </a:t>
            </a:r>
            <a:r>
              <a:rPr lang="ru-RU" dirty="0" err="1" smtClean="0"/>
              <a:t>аралды</a:t>
            </a:r>
            <a:r>
              <a:rPr lang="ru-RU" dirty="0" smtClean="0"/>
              <a:t> </a:t>
            </a:r>
            <a:r>
              <a:rPr lang="ru-RU" dirty="0" err="1" smtClean="0"/>
              <a:t>көруді көп адамның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err="1" smtClean="0"/>
              <a:t>Қатал тағдыр жазбапты</a:t>
            </a:r>
            <a:r>
              <a:rPr lang="ru-RU" dirty="0" smtClean="0"/>
              <a:t> </a:t>
            </a:r>
            <a:r>
              <a:rPr lang="ru-RU" dirty="0" err="1" smtClean="0"/>
              <a:t>маңдайына</a:t>
            </a:r>
            <a:r>
              <a:rPr lang="ru-RU" dirty="0" smtClean="0"/>
              <a:t>.</a:t>
            </a:r>
            <a:endParaRPr lang="ru-RU" dirty="0"/>
          </a:p>
        </p:txBody>
      </p:sp>
      <p:pic>
        <p:nvPicPr>
          <p:cNvPr id="19460" name="Picture 4" descr="https://cdn.kitap.kz/storage/uploads/books/2340/Img_book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76056" y="1052736"/>
            <a:ext cx="3810000" cy="506692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kk-KZ" b="1" i="1" dirty="0" smtClean="0"/>
              <a:t/>
            </a:r>
            <a:br>
              <a:rPr lang="kk-KZ" b="1" i="1" dirty="0" smtClean="0"/>
            </a:br>
            <a:r>
              <a:rPr lang="kk-KZ" b="1" i="1" dirty="0" smtClean="0"/>
              <a:t/>
            </a:r>
            <a:br>
              <a:rPr lang="kk-KZ" b="1" i="1" dirty="0" smtClean="0"/>
            </a:br>
            <a:r>
              <a:rPr lang="kk-KZ" b="1" i="1" dirty="0" smtClean="0"/>
              <a:t/>
            </a:r>
            <a:br>
              <a:rPr lang="kk-KZ" b="1" i="1" dirty="0" smtClean="0"/>
            </a:br>
            <a:r>
              <a:rPr lang="kk-KZ" b="1" i="1" dirty="0" smtClean="0"/>
              <a:t/>
            </a:r>
            <a:br>
              <a:rPr lang="kk-KZ" b="1" i="1" dirty="0" smtClean="0"/>
            </a:br>
            <a:r>
              <a:rPr lang="kk-KZ" b="1" i="1" dirty="0" smtClean="0"/>
              <a:t/>
            </a:r>
            <a:br>
              <a:rPr lang="kk-KZ" b="1" i="1" dirty="0" smtClean="0"/>
            </a:br>
            <a:r>
              <a:rPr lang="kk-KZ" b="1" i="1" dirty="0" smtClean="0"/>
              <a:t/>
            </a:r>
            <a:br>
              <a:rPr lang="kk-KZ" b="1" i="1" dirty="0" smtClean="0"/>
            </a:br>
            <a:r>
              <a:rPr lang="kk-KZ" b="1" i="1" dirty="0" smtClean="0"/>
              <a:t/>
            </a:r>
            <a:br>
              <a:rPr lang="kk-KZ" b="1" i="1" dirty="0" smtClean="0"/>
            </a:br>
            <a:r>
              <a:rPr lang="kk-KZ" b="1" i="1" dirty="0" smtClean="0"/>
              <a:t>                   Жаңа сөздер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i="1" dirty="0" smtClean="0"/>
              <a:t> </a:t>
            </a:r>
            <a:r>
              <a:rPr lang="kk-KZ" sz="3200" b="1" dirty="0" smtClean="0">
                <a:solidFill>
                  <a:srgbClr val="FF0000"/>
                </a:solidFill>
              </a:rPr>
              <a:t>Мәңгі-</a:t>
            </a:r>
            <a:r>
              <a:rPr lang="ru-RU" sz="3200" b="1" dirty="0" smtClean="0">
                <a:solidFill>
                  <a:srgbClr val="FF0000"/>
                </a:solidFill>
              </a:rPr>
              <a:t>вечно</a:t>
            </a:r>
          </a:p>
          <a:p>
            <a:endParaRPr lang="kk-KZ" sz="3200" b="1" dirty="0" smtClean="0">
              <a:solidFill>
                <a:srgbClr val="FF0000"/>
              </a:solidFill>
            </a:endParaRPr>
          </a:p>
          <a:p>
            <a:r>
              <a:rPr lang="kk-KZ" sz="3200" b="1" dirty="0" smtClean="0">
                <a:solidFill>
                  <a:srgbClr val="FF0000"/>
                </a:solidFill>
              </a:rPr>
              <a:t>қазына-</a:t>
            </a:r>
            <a:r>
              <a:rPr lang="ru-RU" sz="3200" b="1" dirty="0" smtClean="0">
                <a:solidFill>
                  <a:srgbClr val="FF0000"/>
                </a:solidFill>
              </a:rPr>
              <a:t>сокровища</a:t>
            </a:r>
          </a:p>
          <a:p>
            <a:endParaRPr lang="kk-KZ" sz="3200" b="1" dirty="0" smtClean="0">
              <a:solidFill>
                <a:srgbClr val="FF0000"/>
              </a:solidFill>
            </a:endParaRPr>
          </a:p>
          <a:p>
            <a:r>
              <a:rPr lang="kk-KZ" sz="3200" b="1" dirty="0" smtClean="0">
                <a:solidFill>
                  <a:srgbClr val="FF0000"/>
                </a:solidFill>
              </a:rPr>
              <a:t>тағдыр-</a:t>
            </a:r>
            <a:r>
              <a:rPr lang="ru-RU" sz="3200" b="1" dirty="0" smtClean="0">
                <a:solidFill>
                  <a:srgbClr val="FF0000"/>
                </a:solidFill>
              </a:rPr>
              <a:t>судьба</a:t>
            </a:r>
          </a:p>
          <a:p>
            <a:endParaRPr lang="ru-RU" sz="3200" b="1" i="1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ru-RU" sz="3200" b="1" i="1" dirty="0" smtClean="0">
                <a:solidFill>
                  <a:srgbClr val="FF0000"/>
                </a:solidFill>
              </a:rPr>
              <a:t> </a:t>
            </a:r>
            <a:r>
              <a:rPr lang="kk-KZ" sz="3200" b="1" i="1" dirty="0" smtClean="0">
                <a:solidFill>
                  <a:srgbClr val="FF0000"/>
                </a:solidFill>
              </a:rPr>
              <a:t>жұрт-люди</a:t>
            </a:r>
            <a:endParaRPr lang="ru-RU" sz="3200" b="1" dirty="0" smtClean="0">
              <a:solidFill>
                <a:srgbClr val="FF0000"/>
              </a:solidFill>
            </a:endParaRPr>
          </a:p>
          <a:p>
            <a:pPr>
              <a:buNone/>
            </a:pP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96752"/>
            <a:ext cx="8229600" cy="1224136"/>
          </a:xfrm>
        </p:spPr>
        <p:txBody>
          <a:bodyPr>
            <a:normAutofit fontScale="90000"/>
          </a:bodyPr>
          <a:lstStyle/>
          <a:p>
            <a:r>
              <a:rPr lang="kk-KZ" b="1" dirty="0" smtClean="0"/>
              <a:t>Үй </a:t>
            </a:r>
            <a:r>
              <a:rPr lang="ru-RU" b="1" dirty="0" err="1" smtClean="0"/>
              <a:t>тапсырмасы</a:t>
            </a:r>
            <a:r>
              <a:rPr lang="ru-RU" b="1" dirty="0" smtClean="0"/>
              <a:t/>
            </a:r>
            <a:br>
              <a:rPr lang="ru-RU" b="1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3600400"/>
          </a:xfrm>
        </p:spPr>
        <p:txBody>
          <a:bodyPr/>
          <a:lstStyle/>
          <a:p>
            <a:pPr>
              <a:buNone/>
            </a:pPr>
            <a:endParaRPr lang="ru-RU" b="1" dirty="0" smtClean="0"/>
          </a:p>
          <a:p>
            <a:r>
              <a:rPr lang="kk-KZ" dirty="0" smtClean="0"/>
              <a:t>1. Ақын туралы тың деректер,қызықты мәліметтер жинақтау.</a:t>
            </a:r>
          </a:p>
          <a:p>
            <a:r>
              <a:rPr lang="kk-KZ" dirty="0" smtClean="0"/>
              <a:t>2 Танагөз поэмасынан үзінді жаттау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81</TotalTime>
  <Words>171</Words>
  <Application>Microsoft Office PowerPoint</Application>
  <PresentationFormat>Экран (4:3)</PresentationFormat>
  <Paragraphs>44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Поток</vt:lpstr>
      <vt:lpstr>Тақырыбы:М.Шаханов “Танагөз”</vt:lpstr>
      <vt:lpstr>Мақсаты: Мұхтар Шахановтың өмірі туралы мағлұмат бере отырып, ақынның шығармашылық зертханасына үңілу, автор шығармашылығындағы тарихи оқиғалардың рөлін баяндау </vt:lpstr>
      <vt:lpstr>  Күтілетін нәтиже </vt:lpstr>
      <vt:lpstr>Презентация PowerPoint</vt:lpstr>
      <vt:lpstr>Өмірбаяны:</vt:lpstr>
      <vt:lpstr>Танагөз поэмасы</vt:lpstr>
      <vt:lpstr>                          Жаңа сөздер </vt:lpstr>
      <vt:lpstr>Үй тапсырмасы </vt:lpstr>
    </vt:vector>
  </TitlesOfParts>
  <Company>Reanimator Extreme Edition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Тақырыбы:М.Шаханов “Таңагөз”</dc:title>
  <dc:creator>777</dc:creator>
  <cp:lastModifiedBy>Hp</cp:lastModifiedBy>
  <cp:revision>10</cp:revision>
  <dcterms:created xsi:type="dcterms:W3CDTF">2020-04-01T03:37:44Z</dcterms:created>
  <dcterms:modified xsi:type="dcterms:W3CDTF">2020-04-03T04:56:45Z</dcterms:modified>
</cp:coreProperties>
</file>