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6" r:id="rId6"/>
    <p:sldId id="262" r:id="rId7"/>
    <p:sldId id="263" r:id="rId8"/>
    <p:sldId id="264" r:id="rId9"/>
    <p:sldId id="267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87" d="100"/>
          <a:sy n="87" d="100"/>
        </p:scale>
        <p:origin x="150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476673"/>
            <a:ext cx="813690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</a:t>
            </a:r>
          </a:p>
          <a:p>
            <a:pPr algn="ctr"/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Еңбек </a:t>
            </a: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шарты қандай құқықтар мен </a:t>
            </a:r>
            <a:endParaRPr lang="kk-KZ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міндеттерді </a:t>
            </a:r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туындатады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endParaRPr lang="kk-K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14" descr="http://s.flip.kz/prod/14/13396_24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20684" y="2636912"/>
            <a:ext cx="1730217" cy="2442660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pic>
        <p:nvPicPr>
          <p:cNvPr id="4" name="Picture 10" descr="http://www.bookcity.kz/pics/220000044950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52020" y="2788382"/>
            <a:ext cx="1512168" cy="2139719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</p:spTree>
    <p:extLst>
      <p:ext uri="{BB962C8B-B14F-4D97-AF65-F5344CB8AC3E}">
        <p14:creationId xmlns:p14="http://schemas.microsoft.com/office/powerpoint/2010/main" val="4207921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26"/>
    </mc:Choice>
    <mc:Fallback xmlns="">
      <p:transition spd="slow" advTm="7526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49421" y="1700808"/>
            <a:ext cx="40366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kk-KZ" sz="3200" dirty="0">
                <a:solidFill>
                  <a:prstClr val="black"/>
                </a:solidFill>
                <a:latin typeface="Calibri"/>
              </a:rPr>
              <a:t>Екі жұлдыз бір тілек</a:t>
            </a:r>
            <a:endParaRPr lang="ru-RU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Кері байланыс 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174"/>
            <a:ext cx="9139767" cy="685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03" t="8152" r="4568" b="21468"/>
          <a:stretch/>
        </p:blipFill>
        <p:spPr>
          <a:xfrm>
            <a:off x="6876256" y="5331505"/>
            <a:ext cx="2267744" cy="15264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53770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690"/>
    </mc:Choice>
    <mc:Fallback xmlns="">
      <p:transition spd="slow" advTm="1369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3768" y="764704"/>
            <a:ext cx="389048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Сабақ</a:t>
            </a: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</a:t>
            </a:r>
            <a:r>
              <a:rPr kumimoji="0" lang="ru-RU" sz="44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мақсаты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988840"/>
            <a:ext cx="78488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kk-KZ" sz="3200" dirty="0">
                <a:solidFill>
                  <a:prstClr val="black"/>
                </a:solidFill>
                <a:latin typeface="Calibri"/>
              </a:rPr>
              <a:t>9.4.4.1 Құқықтық жағдаяттарды талдай отырып, еңбек шартының мазмұнын ашу </a:t>
            </a:r>
            <a:endParaRPr lang="ru-RU" sz="32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3189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810"/>
    </mc:Choice>
    <mc:Fallback xmlns="">
      <p:transition spd="slow" advTm="881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Бағалау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</a:t>
            </a:r>
            <a:r>
              <a:rPr kumimoji="0" lang="ru-RU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критерийлері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3" name="Объект 5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k-KZ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Еңбек шартының талаптары берілген, шарттың ерекшеліктері, тараптардың құқықтарының сақталуы,  міндеттер көлемінің ара-салмағы ажыратып,еңбек шартының үлгісін жасайды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5508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832"/>
    </mc:Choice>
    <mc:Fallback xmlns="">
      <p:transition spd="slow" advTm="13832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642938" y="714375"/>
            <a:ext cx="76327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9388" eaLnBrk="0" hangingPunct="0"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3075" algn="l"/>
                <a:tab pos="8542338" algn="l"/>
                <a:tab pos="8991600" algn="l"/>
                <a:tab pos="9440863" algn="l"/>
                <a:tab pos="9890125" algn="l"/>
                <a:tab pos="10340975" algn="l"/>
                <a:tab pos="10790238" algn="l"/>
                <a:tab pos="11239500" algn="l"/>
                <a:tab pos="11688763" algn="l"/>
                <a:tab pos="12138025" algn="l"/>
                <a:tab pos="12588875" algn="l"/>
                <a:tab pos="13038138" algn="l"/>
                <a:tab pos="13487400" algn="l"/>
                <a:tab pos="13936663" algn="l"/>
                <a:tab pos="1438592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3075" algn="l"/>
                <a:tab pos="8542338" algn="l"/>
                <a:tab pos="8991600" algn="l"/>
                <a:tab pos="9440863" algn="l"/>
                <a:tab pos="9890125" algn="l"/>
                <a:tab pos="10340975" algn="l"/>
                <a:tab pos="10790238" algn="l"/>
                <a:tab pos="11239500" algn="l"/>
                <a:tab pos="11688763" algn="l"/>
                <a:tab pos="12138025" algn="l"/>
                <a:tab pos="12588875" algn="l"/>
                <a:tab pos="13038138" algn="l"/>
                <a:tab pos="13487400" algn="l"/>
                <a:tab pos="13936663" algn="l"/>
                <a:tab pos="1438592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3075" algn="l"/>
                <a:tab pos="8542338" algn="l"/>
                <a:tab pos="8991600" algn="l"/>
                <a:tab pos="9440863" algn="l"/>
                <a:tab pos="9890125" algn="l"/>
                <a:tab pos="10340975" algn="l"/>
                <a:tab pos="10790238" algn="l"/>
                <a:tab pos="11239500" algn="l"/>
                <a:tab pos="11688763" algn="l"/>
                <a:tab pos="12138025" algn="l"/>
                <a:tab pos="12588875" algn="l"/>
                <a:tab pos="13038138" algn="l"/>
                <a:tab pos="13487400" algn="l"/>
                <a:tab pos="13936663" algn="l"/>
                <a:tab pos="1438592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3075" algn="l"/>
                <a:tab pos="8542338" algn="l"/>
                <a:tab pos="8991600" algn="l"/>
                <a:tab pos="9440863" algn="l"/>
                <a:tab pos="9890125" algn="l"/>
                <a:tab pos="10340975" algn="l"/>
                <a:tab pos="10790238" algn="l"/>
                <a:tab pos="11239500" algn="l"/>
                <a:tab pos="11688763" algn="l"/>
                <a:tab pos="12138025" algn="l"/>
                <a:tab pos="12588875" algn="l"/>
                <a:tab pos="13038138" algn="l"/>
                <a:tab pos="13487400" algn="l"/>
                <a:tab pos="13936663" algn="l"/>
                <a:tab pos="1438592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3075" algn="l"/>
                <a:tab pos="8542338" algn="l"/>
                <a:tab pos="8991600" algn="l"/>
                <a:tab pos="9440863" algn="l"/>
                <a:tab pos="9890125" algn="l"/>
                <a:tab pos="10340975" algn="l"/>
                <a:tab pos="10790238" algn="l"/>
                <a:tab pos="11239500" algn="l"/>
                <a:tab pos="11688763" algn="l"/>
                <a:tab pos="12138025" algn="l"/>
                <a:tab pos="12588875" algn="l"/>
                <a:tab pos="13038138" algn="l"/>
                <a:tab pos="13487400" algn="l"/>
                <a:tab pos="13936663" algn="l"/>
                <a:tab pos="1438592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3075" algn="l"/>
                <a:tab pos="8542338" algn="l"/>
                <a:tab pos="8991600" algn="l"/>
                <a:tab pos="9440863" algn="l"/>
                <a:tab pos="9890125" algn="l"/>
                <a:tab pos="10340975" algn="l"/>
                <a:tab pos="10790238" algn="l"/>
                <a:tab pos="11239500" algn="l"/>
                <a:tab pos="11688763" algn="l"/>
                <a:tab pos="12138025" algn="l"/>
                <a:tab pos="12588875" algn="l"/>
                <a:tab pos="13038138" algn="l"/>
                <a:tab pos="13487400" algn="l"/>
                <a:tab pos="13936663" algn="l"/>
                <a:tab pos="1438592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3075" algn="l"/>
                <a:tab pos="8542338" algn="l"/>
                <a:tab pos="8991600" algn="l"/>
                <a:tab pos="9440863" algn="l"/>
                <a:tab pos="9890125" algn="l"/>
                <a:tab pos="10340975" algn="l"/>
                <a:tab pos="10790238" algn="l"/>
                <a:tab pos="11239500" algn="l"/>
                <a:tab pos="11688763" algn="l"/>
                <a:tab pos="12138025" algn="l"/>
                <a:tab pos="12588875" algn="l"/>
                <a:tab pos="13038138" algn="l"/>
                <a:tab pos="13487400" algn="l"/>
                <a:tab pos="13936663" algn="l"/>
                <a:tab pos="1438592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3075" algn="l"/>
                <a:tab pos="8542338" algn="l"/>
                <a:tab pos="8991600" algn="l"/>
                <a:tab pos="9440863" algn="l"/>
                <a:tab pos="9890125" algn="l"/>
                <a:tab pos="10340975" algn="l"/>
                <a:tab pos="10790238" algn="l"/>
                <a:tab pos="11239500" algn="l"/>
                <a:tab pos="11688763" algn="l"/>
                <a:tab pos="12138025" algn="l"/>
                <a:tab pos="12588875" algn="l"/>
                <a:tab pos="13038138" algn="l"/>
                <a:tab pos="13487400" algn="l"/>
                <a:tab pos="13936663" algn="l"/>
                <a:tab pos="1438592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3075" algn="l"/>
                <a:tab pos="8542338" algn="l"/>
                <a:tab pos="8991600" algn="l"/>
                <a:tab pos="9440863" algn="l"/>
                <a:tab pos="9890125" algn="l"/>
                <a:tab pos="10340975" algn="l"/>
                <a:tab pos="10790238" algn="l"/>
                <a:tab pos="11239500" algn="l"/>
                <a:tab pos="11688763" algn="l"/>
                <a:tab pos="12138025" algn="l"/>
                <a:tab pos="12588875" algn="l"/>
                <a:tab pos="13038138" algn="l"/>
                <a:tab pos="13487400" algn="l"/>
                <a:tab pos="13936663" algn="l"/>
                <a:tab pos="1438592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ru-RU" sz="2800" b="1" i="1" dirty="0" smtClean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z="2800" b="1" i="1" dirty="0" smtClean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Еңбек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шарты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15.05.2007 ж.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Республикасының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№251-ІІІ 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Еңбек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кодексіне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01.07.2007 ж.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берушілер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қызметкерлердің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арасындағы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еңбек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қатынастарын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реттейтін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ресми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құжат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Еңбек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кодексінің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28-бабы мен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іс</a:t>
            </a:r>
            <a:r>
              <a:rPr lang="en-US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қағаздарын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жүргізудің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қабылданған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ережелеріне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рәсімделді</a:t>
            </a:r>
            <a:r>
              <a:rPr lang="ru-RU" altLang="ru-RU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28794" y="357166"/>
            <a:ext cx="548740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5400" b="1" i="1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ЕҢБЕК ШАРТЫ</a:t>
            </a:r>
            <a:endParaRPr lang="ru-RU" sz="5400" b="1" cap="all" dirty="0">
              <a:ln w="9000" cmpd="sng">
                <a:solidFill>
                  <a:srgbClr val="000000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000000">
                      <a:shade val="20000"/>
                      <a:satMod val="245000"/>
                    </a:srgbClr>
                  </a:gs>
                  <a:gs pos="43000">
                    <a:srgbClr val="000000">
                      <a:satMod val="255000"/>
                    </a:srgbClr>
                  </a:gs>
                  <a:gs pos="48000">
                    <a:srgbClr val="000000">
                      <a:shade val="85000"/>
                      <a:satMod val="255000"/>
                    </a:srgbClr>
                  </a:gs>
                  <a:gs pos="100000">
                    <a:srgbClr val="000000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121"/>
    </mc:Choice>
    <mc:Fallback xmlns="">
      <p:transition spd="slow" advTm="3212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340768"/>
            <a:ext cx="1872208" cy="38164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Жұмыскерді ішкі тәртіппен, атқаратын қызметінің нұсқауымен таныстыру және жұмыскерге оның көшірмелерін беру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83768" y="1391850"/>
            <a:ext cx="1872208" cy="38164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Еңбек шартына қол қою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1374834"/>
            <a:ext cx="1872208" cy="38164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Еңбек шарты негізінде жұмыскерді жұмысқа алу туралы бұйрық шығару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732240" y="1374834"/>
            <a:ext cx="1872208" cy="38164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Шығарылған бұйрық негізінде жұмыскердің еңбек кітапшасына жазба түсіру</a:t>
            </a:r>
            <a:endParaRPr lang="ru-RU" dirty="0"/>
          </a:p>
        </p:txBody>
      </p:sp>
      <p:sp>
        <p:nvSpPr>
          <p:cNvPr id="7" name="Штриховая стрелка вправо 6"/>
          <p:cNvSpPr/>
          <p:nvPr/>
        </p:nvSpPr>
        <p:spPr>
          <a:xfrm>
            <a:off x="2195736" y="3248980"/>
            <a:ext cx="288032" cy="252028"/>
          </a:xfrm>
          <a:prstGeom prst="striped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Штриховая стрелка вправо 7"/>
          <p:cNvSpPr/>
          <p:nvPr/>
        </p:nvSpPr>
        <p:spPr>
          <a:xfrm>
            <a:off x="4355976" y="3234888"/>
            <a:ext cx="288032" cy="252028"/>
          </a:xfrm>
          <a:prstGeom prst="striped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Штриховая стрелка вправо 8"/>
          <p:cNvSpPr/>
          <p:nvPr/>
        </p:nvSpPr>
        <p:spPr>
          <a:xfrm>
            <a:off x="6516216" y="3220796"/>
            <a:ext cx="288032" cy="252028"/>
          </a:xfrm>
          <a:prstGeom prst="striped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371209" y="646929"/>
            <a:ext cx="86415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Жұмыскер мен жұмыс берушінің жұмысқа қабылдау кезіндегі әрекеттер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276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010"/>
    </mc:Choice>
    <mc:Fallback xmlns="">
      <p:transition spd="slow" advTm="2301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1141413" y="1428750"/>
            <a:ext cx="7073900" cy="452596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B382B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3B382B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B382B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rgbClr val="3B382B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B382B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B382B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B382B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B382B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B382B"/>
                </a:solidFill>
                <a:latin typeface="+mn-lt"/>
              </a:defRPr>
            </a:lvl9pPr>
          </a:lstStyle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kk-KZ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Жұмыс беруші туралы мәліметтер: (кәсіпорын, өндірістік коорператив, кәсіпкер, мемлекеттік мекеме, т.б. атап көрсетеді).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kk-KZ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Жұмысқа алынушының аты – жөні _____________________, 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        туған жылы _____________, мамандығы ___________,  білімі ___________, еңбек өтілі __________, 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        қосымша мамандығы __________________ , 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        мекен – жайы ______________________________;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3.      Жұмыс орны __________________ , еңбек жағдайы (зияндылығы, қауіптілігі) _____________________;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4.      Қызметкердің атқаратын жұмыстары, қосымша атқаратын жұмыстары __________________________;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5.      Жұмыс берушінің міндеттері _____________________;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6.      Жұмысқа кіріскен мерзімі _____________________;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7.      Еңбек шартының жасалған мерзімі _______________;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8.      Еңбекақы мөлшері ____________________________ ;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9.      Жеңілдіктер мен артықшылықтар.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k-KZ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Жұмыс берушінің қолы _______________;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Жұмысқа алынушының қолы ______________;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3B382B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00166" y="357166"/>
            <a:ext cx="65591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09600" indent="-6096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k-KZ" sz="4000" b="1" spc="300" dirty="0">
                <a:ln w="11430" cmpd="sng">
                  <a:solidFill>
                    <a:srgbClr val="BBE0E3">
                      <a:tint val="10000"/>
                    </a:srgb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rgbClr val="BBE0E3">
                      <a:satMod val="220000"/>
                      <a:alpha val="35000"/>
                    </a:srgbClr>
                  </a:glow>
                </a:effectLst>
                <a:latin typeface="Times New Roman" pitchFamily="18" charset="0"/>
                <a:cs typeface="Times New Roman" pitchFamily="18" charset="0"/>
              </a:rPr>
              <a:t>Еңбек шартының үлгісі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660232" y="4365104"/>
            <a:ext cx="1963068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ҚР ЕК 28- бабында 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8735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705"/>
    </mc:Choice>
    <mc:Fallback xmlns="">
      <p:transition spd="slow" advTm="6170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500063" y="571500"/>
            <a:ext cx="757237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5D3603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5D3603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5D3603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5D3603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D3603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D3603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D3603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D3603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D3603"/>
                </a:solidFill>
                <a:latin typeface="+mn-lt"/>
              </a:defRPr>
            </a:lvl9pPr>
          </a:lstStyle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Еңбек шарты 2 дана етіп жасалады. Жұмыс беруші жұмысқа орналасушы адамнан еңбек іс - әрекеті туралы құжатты талап етуге құқылы (еңбек кітапшасы, оқу орнын бітіргені туралы дипломы).</a:t>
            </a: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Еңбек  шартының мерзімі.</a:t>
            </a: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kk-KZ" alt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Белгісіз мерзімге</a:t>
            </a: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kk-KZ" alt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Еңбек шартының іске асу мерзімі көрсетілуі тиіс (6 ай, 1 жыл, 5 жыл, т.б.). Мерзімі аяқталған соң қайтадан еңбек шарты жасалады.</a:t>
            </a: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kk-KZ" alt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Егер нақты жұмыстың орындалуына қарай мерзімі белгісіз болса, (мысалы, құрылыс жұмыстары) жұмыс аяқталған соң еңбек шарты тоқтатылады.</a:t>
            </a: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kk-KZ" alt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Егер біреудің орнына уақытша жұмысқа алынса, сол мерзім аралығы көрсетіліп, бұрынғы қызметкер келгенде орынды босату керектігі туралы жаңа қызметкерге ескертіледі.</a:t>
            </a: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kk-KZ" alt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Сынақ мерзімі – 3 айдан аспау керек.</a:t>
            </a: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kk-KZ" alt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Егер еңбек шарты жасалса жұмыс беруші қызметкерді жұмысқа алу туралы бұйрық шығарып, оны жұмысқа алынушыға ескертуге міндетті.</a:t>
            </a:r>
            <a:endParaRPr kumimoji="0" lang="ru-RU" altLang="ru-RU" sz="18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1559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686"/>
    </mc:Choice>
    <mc:Fallback xmlns="">
      <p:transition spd="slow" advTm="6668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192336" y="153123"/>
            <a:ext cx="7816850" cy="4211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5D3603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5D3603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5D3603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5D3603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D3603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D3603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D3603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D3603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D3603"/>
                </a:solidFill>
                <a:latin typeface="+mn-lt"/>
              </a:defRPr>
            </a:lvl9pPr>
          </a:lstStyle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Еңбек шартын бұзу немесе тоқтату жағдайлары: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k-KZ" altLang="ru-RU" sz="20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R="0" lvl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kk-KZ" altLang="ru-RU" sz="2000" i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Екі тараптың келісімі бойынша еңбек шартын бұзу;</a:t>
            </a:r>
          </a:p>
          <a:p>
            <a:pPr marR="0" lvl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kk-KZ" altLang="ru-RU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Еңбек шарты мерзімінің</a:t>
            </a:r>
            <a:r>
              <a:rPr kumimoji="0" lang="kk-KZ" altLang="ru-RU" sz="2000" b="0" i="1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өтіп кетуі;</a:t>
            </a:r>
          </a:p>
          <a:p>
            <a:pPr marR="0" lvl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kk-KZ" altLang="ru-RU" sz="2000" i="1" kern="0" baseline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kk-KZ" altLang="ru-RU" sz="2000" i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берушінің бастамасымен еңбек шартының бұзылуы;</a:t>
            </a:r>
          </a:p>
          <a:p>
            <a:pPr marR="0" lvl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kk-KZ" altLang="ru-RU" sz="2000" i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Жұмыскердің басқа жұмысқа ауысуына байланысты;</a:t>
            </a:r>
          </a:p>
          <a:p>
            <a:pPr marR="0" lvl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kk-KZ" altLang="ru-RU" sz="2000" i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Жұмыскердің бастамасымен еңбек шартының бұзылуы;</a:t>
            </a:r>
          </a:p>
          <a:p>
            <a:pPr marR="0" lvl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kk-KZ" altLang="ru-RU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Екі тараптың</a:t>
            </a:r>
            <a:r>
              <a:rPr kumimoji="0" lang="kk-KZ" altLang="ru-RU" sz="2000" b="0" i="1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еркінен тыс жағдайлар;</a:t>
            </a:r>
          </a:p>
          <a:p>
            <a:pPr marR="0" lvl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kk-KZ" altLang="ru-RU" sz="2000" i="1" kern="0" baseline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Жұмыскердің</a:t>
            </a:r>
            <a:r>
              <a:rPr lang="kk-KZ" altLang="ru-RU" sz="2000" i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еңбек қатынастарын жалғастырудан бас тартуы</a:t>
            </a:r>
          </a:p>
          <a:p>
            <a:pPr marR="0" lvl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kk-KZ" altLang="ru-RU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Еңбек шартының құру тәртібі бұзылғанда.</a:t>
            </a:r>
          </a:p>
        </p:txBody>
      </p:sp>
      <p:sp>
        <p:nvSpPr>
          <p:cNvPr id="5" name="Стрелка влево 4"/>
          <p:cNvSpPr/>
          <p:nvPr/>
        </p:nvSpPr>
        <p:spPr>
          <a:xfrm>
            <a:off x="7342436" y="1289291"/>
            <a:ext cx="1801564" cy="172819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ҚР ЕК-нің 52-бабында көрсетілген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13911" y="4538115"/>
            <a:ext cx="722659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b="1" dirty="0" smtClean="0"/>
              <a:t>ҚР ЕК –нің 64 –бабына сәйкес еңбек тәртібін бұзғаны үшін </a:t>
            </a:r>
          </a:p>
          <a:p>
            <a:pPr algn="ctr"/>
            <a:r>
              <a:rPr lang="kk-KZ" b="1" dirty="0" smtClean="0"/>
              <a:t> жұмыс беруші тәртіптік жаза қолдана алады.</a:t>
            </a:r>
          </a:p>
          <a:p>
            <a:pPr algn="just"/>
            <a:r>
              <a:rPr lang="kk-KZ" b="1" dirty="0" smtClean="0"/>
              <a:t>- Ескерту;</a:t>
            </a:r>
          </a:p>
          <a:p>
            <a:pPr algn="just"/>
            <a:r>
              <a:rPr lang="kk-KZ" b="1" dirty="0" smtClean="0"/>
              <a:t>-Сөгіс жариялау;</a:t>
            </a:r>
          </a:p>
          <a:p>
            <a:pPr marL="285750" indent="-285750" algn="just">
              <a:buFontTx/>
              <a:buChar char="-"/>
            </a:pPr>
            <a:r>
              <a:rPr lang="kk-KZ" b="1" dirty="0" smtClean="0"/>
              <a:t>Қатаң сөгіс жариялау;</a:t>
            </a:r>
          </a:p>
          <a:p>
            <a:pPr marL="285750" indent="-285750" algn="just">
              <a:buFontTx/>
              <a:buChar char="-"/>
            </a:pPr>
            <a:r>
              <a:rPr lang="kk-KZ" b="1" dirty="0" smtClean="0"/>
              <a:t>Жұмыс берушінің бастамасымен еңбек шартының бұзылуы.</a:t>
            </a:r>
            <a:endParaRPr lang="kk-KZ" b="1" dirty="0"/>
          </a:p>
          <a:p>
            <a:pPr algn="just"/>
            <a:endParaRPr lang="kk-KZ" b="1" dirty="0" smtClean="0"/>
          </a:p>
          <a:p>
            <a:pPr algn="ctr"/>
            <a:endParaRPr lang="kk-KZ" b="1" dirty="0"/>
          </a:p>
          <a:p>
            <a:pPr algn="ctr"/>
            <a:r>
              <a:rPr lang="kk-KZ" b="1" dirty="0" smtClean="0"/>
              <a:t> </a:t>
            </a:r>
            <a:endParaRPr lang="ru-RU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5326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286"/>
    </mc:Choice>
    <mc:Fallback xmlns="">
      <p:transition spd="slow" advTm="5628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484784"/>
            <a:ext cx="741682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rgbClr val="000000"/>
                </a:solidFill>
                <a:latin typeface="Times New Roman"/>
              </a:rPr>
              <a:t>Еңбек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шартының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талаптарын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пайдалана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отырып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талаптарға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сай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еңбек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шартын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құрастырыңыз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. </a:t>
            </a:r>
          </a:p>
          <a:p>
            <a:r>
              <a:rPr lang="ru-RU" i="1" dirty="0" err="1">
                <a:solidFill>
                  <a:srgbClr val="000000"/>
                </a:solidFill>
                <a:latin typeface="Times New Roman"/>
              </a:rPr>
              <a:t>Талаптар</a:t>
            </a:r>
            <a:r>
              <a:rPr lang="ru-RU" i="1" dirty="0">
                <a:solidFill>
                  <a:srgbClr val="000000"/>
                </a:solidFill>
                <a:latin typeface="Times New Roman"/>
              </a:rPr>
              <a:t>: </a:t>
            </a:r>
            <a:endParaRPr lang="ru-RU" dirty="0">
              <a:solidFill>
                <a:srgbClr val="000000"/>
              </a:solidFill>
              <a:latin typeface="Times New Roman"/>
            </a:endParaRPr>
          </a:p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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Жұмыс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беруші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туралы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мәліметтер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; </a:t>
            </a:r>
          </a:p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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Жұмыскер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туралы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мәліметтер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; </a:t>
            </a:r>
          </a:p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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Жұмыс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орны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еңбек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жағдайы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зияндылығы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қауіптілігі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) </a:t>
            </a:r>
          </a:p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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Қызметкердің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атқаратын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жұмыстары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қосымша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атқаратын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жұмыстары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. </a:t>
            </a:r>
          </a:p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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Жұмыс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берушінің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міндеттері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</a:p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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Жұмысқа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кіріскен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мерзімі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</a:p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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Еңбек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шартының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жасалған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мерзімі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</a:p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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Еңбекақы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мөлшері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</a:p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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Жеңілдіктер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мен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артықшылықтар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</a:p>
          <a:p>
            <a:endParaRPr lang="ru-RU" b="1" dirty="0">
              <a:solidFill>
                <a:srgbClr val="000000"/>
              </a:solidFill>
              <a:latin typeface="Times New Roman"/>
            </a:endParaRPr>
          </a:p>
          <a:p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Дескриптор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	</a:t>
            </a:r>
            <a:r>
              <a:rPr lang="ru-RU" i="1" dirty="0" err="1">
                <a:solidFill>
                  <a:srgbClr val="000000"/>
                </a:solidFill>
                <a:latin typeface="Times New Roman"/>
              </a:rPr>
              <a:t>Білім</a:t>
            </a:r>
            <a:r>
              <a:rPr lang="ru-RU" i="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i="1" dirty="0" err="1" smtClean="0">
                <a:solidFill>
                  <a:srgbClr val="000000"/>
                </a:solidFill>
                <a:latin typeface="Times New Roman"/>
              </a:rPr>
              <a:t>алушы</a:t>
            </a:r>
            <a:r>
              <a:rPr lang="kk-KZ" i="1" dirty="0" smtClean="0">
                <a:solidFill>
                  <a:srgbClr val="000000"/>
                </a:solidFill>
                <a:latin typeface="Times New Roman"/>
              </a:rPr>
              <a:t>ға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	</a:t>
            </a:r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Times New Roman"/>
              </a:rPr>
              <a:t>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Берілген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талаптар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бойынша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мазмұнын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толтырады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; </a:t>
            </a:r>
          </a:p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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Еңбек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шартын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Times New Roman"/>
              </a:rPr>
              <a:t>құрастырады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</a:t>
            </a:r>
            <a:endParaRPr lang="ru-RU" dirty="0">
              <a:solidFill>
                <a:srgbClr val="000000"/>
              </a:solidFill>
              <a:latin typeface="Times New Roman"/>
            </a:endParaRPr>
          </a:p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	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6632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Times New Roman"/>
              </a:rPr>
              <a:t>Кері</a:t>
            </a:r>
            <a:r>
              <a:rPr lang="ru-RU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Times New Roman"/>
              </a:rPr>
              <a:t>байланыс</a:t>
            </a:r>
            <a:r>
              <a:rPr lang="ru-RU" b="1" dirty="0" smtClean="0">
                <a:solidFill>
                  <a:srgbClr val="0000FF"/>
                </a:solidFill>
                <a:latin typeface="Times New Roman"/>
              </a:rPr>
              <a:t>. </a:t>
            </a:r>
          </a:p>
          <a:p>
            <a:pPr algn="ctr"/>
            <a:r>
              <a:rPr lang="ru-RU" b="1" dirty="0" err="1" smtClean="0">
                <a:solidFill>
                  <a:srgbClr val="0000FF"/>
                </a:solidFill>
                <a:latin typeface="Times New Roman"/>
              </a:rPr>
              <a:t>Білім</a:t>
            </a:r>
            <a:r>
              <a:rPr lang="ru-RU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Times New Roman"/>
              </a:rPr>
              <a:t>алушыға</a:t>
            </a:r>
            <a:r>
              <a:rPr lang="ru-RU" b="1" dirty="0" smtClean="0">
                <a:solidFill>
                  <a:srgbClr val="0000FF"/>
                </a:solidFill>
                <a:latin typeface="Times New Roman"/>
              </a:rPr>
              <a:t>  </a:t>
            </a:r>
            <a:r>
              <a:rPr lang="ru-RU" b="1" dirty="0" err="1" smtClean="0">
                <a:solidFill>
                  <a:srgbClr val="0000FF"/>
                </a:solidFill>
                <a:latin typeface="Times New Roman"/>
              </a:rPr>
              <a:t>тапсырма</a:t>
            </a:r>
            <a:r>
              <a:rPr lang="ru-RU" b="1" dirty="0" smtClean="0">
                <a:solidFill>
                  <a:srgbClr val="0000FF"/>
                </a:solidFill>
                <a:latin typeface="Times New Roman"/>
              </a:rPr>
              <a:t>:</a:t>
            </a:r>
          </a:p>
          <a:p>
            <a:pPr algn="ctr"/>
            <a:r>
              <a:rPr lang="ru-RU" b="1" dirty="0" err="1" smtClean="0">
                <a:solidFill>
                  <a:srgbClr val="0000FF"/>
                </a:solidFill>
                <a:latin typeface="Times New Roman"/>
              </a:rPr>
              <a:t>Еңбек</a:t>
            </a:r>
            <a:r>
              <a:rPr lang="ru-RU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ru-RU" b="1" dirty="0" err="1">
                <a:solidFill>
                  <a:srgbClr val="0000FF"/>
                </a:solidFill>
                <a:latin typeface="Times New Roman"/>
              </a:rPr>
              <a:t>шартының</a:t>
            </a:r>
            <a:r>
              <a:rPr lang="ru-RU" b="1" dirty="0">
                <a:solidFill>
                  <a:srgbClr val="0000FF"/>
                </a:solidFill>
                <a:latin typeface="Times New Roman"/>
              </a:rPr>
              <a:t> </a:t>
            </a:r>
            <a:r>
              <a:rPr lang="ru-RU" b="1" dirty="0" err="1">
                <a:solidFill>
                  <a:srgbClr val="0000FF"/>
                </a:solidFill>
                <a:latin typeface="Times New Roman"/>
              </a:rPr>
              <a:t>талаптарын</a:t>
            </a:r>
            <a:r>
              <a:rPr lang="ru-RU" b="1" dirty="0">
                <a:solidFill>
                  <a:srgbClr val="0000FF"/>
                </a:solidFill>
                <a:latin typeface="Times New Roman"/>
              </a:rPr>
              <a:t> </a:t>
            </a:r>
            <a:r>
              <a:rPr lang="ru-RU" b="1" dirty="0" err="1">
                <a:solidFill>
                  <a:srgbClr val="0000FF"/>
                </a:solidFill>
                <a:latin typeface="Times New Roman"/>
              </a:rPr>
              <a:t>пайдалана</a:t>
            </a:r>
            <a:r>
              <a:rPr lang="ru-RU" b="1" dirty="0">
                <a:solidFill>
                  <a:srgbClr val="0000FF"/>
                </a:solidFill>
                <a:latin typeface="Times New Roman"/>
              </a:rPr>
              <a:t> </a:t>
            </a:r>
            <a:r>
              <a:rPr lang="ru-RU" b="1" dirty="0" err="1">
                <a:solidFill>
                  <a:srgbClr val="0000FF"/>
                </a:solidFill>
                <a:latin typeface="Times New Roman"/>
              </a:rPr>
              <a:t>отырып</a:t>
            </a:r>
            <a:r>
              <a:rPr lang="ru-RU" b="1" dirty="0">
                <a:solidFill>
                  <a:srgbClr val="0000FF"/>
                </a:solidFill>
                <a:latin typeface="Times New Roman"/>
              </a:rPr>
              <a:t>, </a:t>
            </a:r>
            <a:r>
              <a:rPr lang="ru-RU" b="1" dirty="0" err="1">
                <a:solidFill>
                  <a:srgbClr val="0000FF"/>
                </a:solidFill>
                <a:latin typeface="Times New Roman"/>
              </a:rPr>
              <a:t>талаптарға</a:t>
            </a:r>
            <a:r>
              <a:rPr lang="ru-RU" b="1" dirty="0">
                <a:solidFill>
                  <a:srgbClr val="0000FF"/>
                </a:solidFill>
                <a:latin typeface="Times New Roman"/>
              </a:rPr>
              <a:t> </a:t>
            </a:r>
            <a:r>
              <a:rPr lang="ru-RU" b="1" dirty="0" err="1">
                <a:solidFill>
                  <a:srgbClr val="0000FF"/>
                </a:solidFill>
                <a:latin typeface="Times New Roman"/>
              </a:rPr>
              <a:t>сай</a:t>
            </a:r>
            <a:r>
              <a:rPr lang="ru-RU" b="1" dirty="0">
                <a:solidFill>
                  <a:srgbClr val="0000FF"/>
                </a:solidFill>
                <a:latin typeface="Times New Roman"/>
              </a:rPr>
              <a:t> </a:t>
            </a:r>
            <a:r>
              <a:rPr lang="ru-RU" b="1" dirty="0" err="1">
                <a:solidFill>
                  <a:srgbClr val="0000FF"/>
                </a:solidFill>
                <a:latin typeface="Times New Roman"/>
              </a:rPr>
              <a:t>еңбек</a:t>
            </a:r>
            <a:r>
              <a:rPr lang="ru-RU" b="1" dirty="0">
                <a:solidFill>
                  <a:srgbClr val="0000FF"/>
                </a:solidFill>
                <a:latin typeface="Times New Roman"/>
              </a:rPr>
              <a:t> </a:t>
            </a:r>
            <a:r>
              <a:rPr lang="ru-RU" b="1" dirty="0" err="1">
                <a:solidFill>
                  <a:srgbClr val="0000FF"/>
                </a:solidFill>
                <a:latin typeface="Times New Roman"/>
              </a:rPr>
              <a:t>шартын</a:t>
            </a:r>
            <a:r>
              <a:rPr lang="ru-RU" b="1" dirty="0">
                <a:solidFill>
                  <a:srgbClr val="0000FF"/>
                </a:solidFill>
                <a:latin typeface="Times New Roman"/>
              </a:rPr>
              <a:t> </a:t>
            </a:r>
            <a:r>
              <a:rPr lang="ru-RU" b="1" dirty="0" err="1">
                <a:solidFill>
                  <a:srgbClr val="0000FF"/>
                </a:solidFill>
                <a:latin typeface="Times New Roman"/>
              </a:rPr>
              <a:t>құрастырыңыз</a:t>
            </a:r>
            <a:r>
              <a:rPr lang="ru-RU" b="1" dirty="0">
                <a:solidFill>
                  <a:srgbClr val="0000FF"/>
                </a:solidFill>
                <a:latin typeface="Times New Roman"/>
              </a:rPr>
              <a:t>. </a:t>
            </a:r>
            <a:endParaRPr lang="ru-RU" b="1" dirty="0">
              <a:solidFill>
                <a:srgbClr val="0000FF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92602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352"/>
    </mc:Choice>
    <mc:Fallback xmlns="">
      <p:transition spd="slow" advTm="35352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|2.3|17.9|9.7|10.3|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7|26.9|8.9|2|1.7|1.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189</TotalTime>
  <Words>577</Words>
  <Application>Microsoft Office PowerPoint</Application>
  <PresentationFormat>Экран (4:3)</PresentationFormat>
  <Paragraphs>86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Constantia</vt:lpstr>
      <vt:lpstr>Times New Roman</vt:lpstr>
      <vt:lpstr>Wingdings 2</vt:lpstr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19</cp:revision>
  <dcterms:modified xsi:type="dcterms:W3CDTF">2020-04-02T13:21:31Z</dcterms:modified>
</cp:coreProperties>
</file>