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seterra.com/ru/vgp/316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5544616" cy="50405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800000"/>
                </a:solidFill>
              </a:rPr>
              <a:t/>
            </a:r>
            <a:br>
              <a:rPr lang="ru-RU" dirty="0" smtClean="0">
                <a:solidFill>
                  <a:srgbClr val="800000"/>
                </a:solidFill>
              </a:rPr>
            </a:br>
            <a:r>
              <a:rPr lang="ru-RU" dirty="0" smtClean="0">
                <a:solidFill>
                  <a:srgbClr val="800000"/>
                </a:solidFill>
              </a:rPr>
              <a:t/>
            </a:r>
            <a:br>
              <a:rPr lang="ru-RU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003300"/>
                </a:solidFill>
              </a:rPr>
              <a:t>11 КЛАСС</a:t>
            </a:r>
            <a:br>
              <a:rPr lang="ru-RU" sz="2700" b="1" dirty="0" smtClean="0">
                <a:solidFill>
                  <a:srgbClr val="003300"/>
                </a:solidFill>
              </a:rPr>
            </a:br>
            <a:r>
              <a:rPr lang="ru-RU" sz="2700" b="1" dirty="0" smtClean="0">
                <a:solidFill>
                  <a:srgbClr val="990000"/>
                </a:solidFill>
              </a:rPr>
              <a:t>ГЕОГРАФИЯ</a:t>
            </a:r>
            <a:r>
              <a:rPr lang="ru-RU" sz="2700" dirty="0" smtClean="0">
                <a:solidFill>
                  <a:srgbClr val="990000"/>
                </a:solidFill>
              </a:rPr>
              <a:t/>
            </a:r>
            <a:br>
              <a:rPr lang="ru-RU" sz="2700" dirty="0" smtClean="0">
                <a:solidFill>
                  <a:srgbClr val="990000"/>
                </a:solidFill>
              </a:rPr>
            </a:br>
            <a:r>
              <a:rPr lang="ru-RU" sz="2700" b="1" dirty="0" smtClean="0">
                <a:solidFill>
                  <a:srgbClr val="003300"/>
                </a:solidFill>
              </a:rPr>
              <a:t>Раздел</a:t>
            </a:r>
            <a:r>
              <a:rPr lang="ru-RU" sz="2700" b="1" dirty="0" smtClean="0">
                <a:solidFill>
                  <a:srgbClr val="800000"/>
                </a:solidFill>
              </a:rPr>
              <a:t> </a:t>
            </a:r>
            <a:br>
              <a:rPr lang="ru-RU" sz="2700" b="1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800000"/>
                </a:solidFill>
              </a:rPr>
              <a:t>«РАЗВИВАЮЩИЕСЯ СТРАНЫ АФРИКИ»</a:t>
            </a:r>
            <a:r>
              <a:rPr lang="ru-RU" sz="2700" dirty="0" smtClean="0">
                <a:solidFill>
                  <a:srgbClr val="800000"/>
                </a:solidFill>
              </a:rPr>
              <a:t/>
            </a:r>
            <a:br>
              <a:rPr lang="ru-RU" sz="2700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003300"/>
                </a:solidFill>
              </a:rPr>
              <a:t>Тема урока</a:t>
            </a:r>
            <a:br>
              <a:rPr lang="ru-RU" sz="2700" b="1" dirty="0" smtClean="0">
                <a:solidFill>
                  <a:srgbClr val="003300"/>
                </a:solidFill>
              </a:rPr>
            </a:br>
            <a:r>
              <a:rPr lang="ru-RU" sz="2700" b="1" dirty="0" smtClean="0">
                <a:solidFill>
                  <a:srgbClr val="800000"/>
                </a:solidFill>
              </a:rPr>
              <a:t>«Состав, формирование политической карты. Природные условия и ресурсы»</a:t>
            </a:r>
            <a:br>
              <a:rPr lang="ru-RU" sz="2700" b="1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003300"/>
                </a:solidFill>
              </a:rPr>
              <a:t>Цели урока: </a:t>
            </a:r>
            <a:br>
              <a:rPr lang="ru-RU" sz="2700" b="1" dirty="0" smtClean="0">
                <a:solidFill>
                  <a:srgbClr val="003300"/>
                </a:solidFill>
              </a:rPr>
            </a:br>
            <a:r>
              <a:rPr lang="ru-RU" sz="2700" b="1" dirty="0" smtClean="0">
                <a:solidFill>
                  <a:srgbClr val="800000"/>
                </a:solidFill>
              </a:rPr>
              <a:t>сформировать знания и представления о формировании политической карты Африки; </a:t>
            </a:r>
            <a:br>
              <a:rPr lang="ru-RU" sz="2700" b="1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800000"/>
                </a:solidFill>
              </a:rPr>
              <a:t>продолжать формировать навыки работы с картами; </a:t>
            </a:r>
            <a:br>
              <a:rPr lang="ru-RU" sz="2700" b="1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800000"/>
                </a:solidFill>
              </a:rPr>
              <a:t>выявлять влияние </a:t>
            </a:r>
            <a:r>
              <a:rPr lang="ru-RU" sz="2700" b="1" dirty="0">
                <a:solidFill>
                  <a:srgbClr val="800000"/>
                </a:solidFill>
              </a:rPr>
              <a:t>природных </a:t>
            </a:r>
            <a:r>
              <a:rPr lang="ru-RU" sz="2700" b="1" dirty="0" smtClean="0">
                <a:solidFill>
                  <a:srgbClr val="800000"/>
                </a:solidFill>
              </a:rPr>
              <a:t>ресурсов </a:t>
            </a:r>
            <a:r>
              <a:rPr lang="ru-RU" sz="2700" b="1" dirty="0">
                <a:solidFill>
                  <a:srgbClr val="800000"/>
                </a:solidFill>
              </a:rPr>
              <a:t>и </a:t>
            </a:r>
            <a:r>
              <a:rPr lang="ru-RU" sz="2700" b="1" dirty="0" smtClean="0">
                <a:solidFill>
                  <a:srgbClr val="800000"/>
                </a:solidFill>
              </a:rPr>
              <a:t>условий на хозяйство стран материка</a:t>
            </a:r>
            <a:r>
              <a:rPr lang="ru-RU" sz="2700" dirty="0" smtClean="0">
                <a:solidFill>
                  <a:srgbClr val="800000"/>
                </a:solidFill>
              </a:rPr>
              <a:t>. </a:t>
            </a:r>
            <a:br>
              <a:rPr lang="ru-RU" sz="2700" dirty="0" smtClean="0">
                <a:solidFill>
                  <a:srgbClr val="800000"/>
                </a:solidFill>
              </a:rPr>
            </a:br>
            <a:r>
              <a:rPr lang="ru-RU" sz="2700" dirty="0" smtClean="0">
                <a:solidFill>
                  <a:srgbClr val="800000"/>
                </a:solidFill>
              </a:rPr>
              <a:t/>
            </a:r>
            <a:br>
              <a:rPr lang="ru-RU" sz="2700" dirty="0" smtClean="0">
                <a:solidFill>
                  <a:srgbClr val="800000"/>
                </a:solidFill>
              </a:rPr>
            </a:br>
            <a:endParaRPr lang="ru-RU" sz="2700" dirty="0">
              <a:solidFill>
                <a:srgbClr val="8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04664"/>
            <a:ext cx="2351065" cy="235106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772" y="3501008"/>
            <a:ext cx="2694178" cy="21602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91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800000"/>
                </a:solidFill>
              </a:rPr>
              <a:t>Домашнее задание</a:t>
            </a:r>
            <a:endParaRPr lang="ru-RU" sz="3400" b="1" dirty="0">
              <a:solidFill>
                <a:srgbClr val="8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online.seterra.com/ru/vgp/3163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800000"/>
                </a:solidFill>
              </a:rPr>
              <a:t>пройдя по данной ссылке, примите участие в викторине </a:t>
            </a:r>
          </a:p>
          <a:p>
            <a:pPr marL="0" indent="0" algn="ctr">
              <a:buNone/>
            </a:pPr>
            <a:r>
              <a:rPr lang="ru-RU" b="1" i="1" dirty="0" smtClean="0">
                <a:solidFill>
                  <a:srgbClr val="003300"/>
                </a:solidFill>
              </a:rPr>
              <a:t>«Страны Африки- картографическая викторина»</a:t>
            </a:r>
          </a:p>
          <a:p>
            <a:pPr marL="0" indent="0" algn="ctr">
              <a:buNone/>
            </a:pPr>
            <a:endParaRPr lang="ru-RU" b="1" i="1" dirty="0">
              <a:solidFill>
                <a:srgbClr val="003300"/>
              </a:solidFill>
            </a:endParaRPr>
          </a:p>
          <a:p>
            <a:pPr marL="0" indent="0" algn="r">
              <a:buNone/>
            </a:pPr>
            <a:r>
              <a:rPr lang="ru-RU" sz="1600" b="1" i="1" dirty="0" smtClean="0">
                <a:solidFill>
                  <a:srgbClr val="003300"/>
                </a:solidFill>
              </a:rPr>
              <a:t>Спасибо за внимание.</a:t>
            </a:r>
          </a:p>
          <a:p>
            <a:pPr marL="0" indent="0" algn="r">
              <a:buNone/>
            </a:pPr>
            <a:r>
              <a:rPr lang="ru-RU" sz="1600" b="1" i="1" dirty="0" smtClean="0">
                <a:solidFill>
                  <a:srgbClr val="003300"/>
                </a:solidFill>
              </a:rPr>
              <a:t>Учитель географии</a:t>
            </a:r>
          </a:p>
          <a:p>
            <a:pPr marL="0" indent="0" algn="r">
              <a:buNone/>
            </a:pPr>
            <a:r>
              <a:rPr lang="ru-RU" sz="1600" b="1" i="1" dirty="0" smtClean="0">
                <a:solidFill>
                  <a:srgbClr val="003300"/>
                </a:solidFill>
              </a:rPr>
              <a:t> </a:t>
            </a:r>
            <a:r>
              <a:rPr lang="ru-RU" sz="1600" b="1" i="1" dirty="0" err="1" smtClean="0">
                <a:solidFill>
                  <a:srgbClr val="003300"/>
                </a:solidFill>
              </a:rPr>
              <a:t>Ганеева</a:t>
            </a:r>
            <a:r>
              <a:rPr lang="ru-RU" sz="1600" b="1" i="1" dirty="0" smtClean="0">
                <a:solidFill>
                  <a:srgbClr val="003300"/>
                </a:solidFill>
              </a:rPr>
              <a:t> Л.М.</a:t>
            </a:r>
            <a:endParaRPr lang="ru-RU" sz="1600" b="1" i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39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800000"/>
                </a:solidFill>
              </a:rPr>
              <a:t>ЭТАПЫ ФОРМИРОВАНИЯ </a:t>
            </a:r>
            <a:br>
              <a:rPr lang="ru-RU" sz="3000" b="1" dirty="0" smtClean="0">
                <a:solidFill>
                  <a:srgbClr val="800000"/>
                </a:solidFill>
              </a:rPr>
            </a:br>
            <a:r>
              <a:rPr lang="ru-RU" sz="3000" b="1" dirty="0" smtClean="0">
                <a:solidFill>
                  <a:srgbClr val="800000"/>
                </a:solidFill>
              </a:rPr>
              <a:t>ПОЛИТИЧЕСКОЙ КАРТЫ</a:t>
            </a:r>
            <a:endParaRPr lang="ru-RU" sz="30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12776"/>
            <a:ext cx="8640960" cy="47133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800000"/>
                </a:solidFill>
              </a:rPr>
              <a:t>Как формировалась  политическая карта континента? </a:t>
            </a:r>
            <a:endParaRPr lang="ru-RU" sz="2400" b="1" dirty="0">
              <a:solidFill>
                <a:srgbClr val="80000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003300"/>
                </a:solidFill>
              </a:rPr>
              <a:t>Египетская (нильская) цивилизация          первые государства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3300"/>
                </a:solidFill>
              </a:rPr>
              <a:t>III – I</a:t>
            </a:r>
            <a:r>
              <a:rPr lang="ru-RU" sz="2400" b="1" dirty="0" smtClean="0">
                <a:solidFill>
                  <a:srgbClr val="003300"/>
                </a:solidFill>
              </a:rPr>
              <a:t> тысячелетия до н.э.          новые государства в бассейнах рек Сенегал, Нигер, Конго 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003300"/>
                </a:solidFill>
              </a:rPr>
              <a:t>Западная Африка   - возникновение и развитие новых стран: Гана, </a:t>
            </a:r>
            <a:r>
              <a:rPr lang="ru-RU" sz="2400" b="1" dirty="0" err="1" smtClean="0">
                <a:solidFill>
                  <a:srgbClr val="003300"/>
                </a:solidFill>
              </a:rPr>
              <a:t>Сонгай</a:t>
            </a:r>
            <a:r>
              <a:rPr lang="ru-RU" sz="2400" b="1" dirty="0" smtClean="0">
                <a:solidFill>
                  <a:srgbClr val="003300"/>
                </a:solidFill>
              </a:rPr>
              <a:t>, Мали </a:t>
            </a:r>
          </a:p>
          <a:p>
            <a:pPr>
              <a:lnSpc>
                <a:spcPct val="150000"/>
              </a:lnSpc>
            </a:pPr>
            <a:r>
              <a:rPr lang="ru-RU" sz="2400" b="1" dirty="0" err="1" smtClean="0">
                <a:solidFill>
                  <a:srgbClr val="800000"/>
                </a:solidFill>
              </a:rPr>
              <a:t>См.стр</a:t>
            </a:r>
            <a:r>
              <a:rPr lang="ru-RU" sz="2400" b="1" dirty="0" smtClean="0">
                <a:solidFill>
                  <a:srgbClr val="800000"/>
                </a:solidFill>
              </a:rPr>
              <a:t>. 258 в учебнике.</a:t>
            </a:r>
            <a:endParaRPr lang="ru-RU" sz="2400" b="1" dirty="0">
              <a:solidFill>
                <a:srgbClr val="80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462379" y="234888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6861" y="2812242"/>
            <a:ext cx="822325" cy="41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230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800000"/>
                </a:solidFill>
              </a:rPr>
              <a:t>ЭТАПЫ ФОРМИРОВАНИЯ </a:t>
            </a:r>
            <a:br>
              <a:rPr lang="ru-RU" sz="3000" b="1" dirty="0" smtClean="0">
                <a:solidFill>
                  <a:srgbClr val="800000"/>
                </a:solidFill>
              </a:rPr>
            </a:br>
            <a:r>
              <a:rPr lang="ru-RU" sz="3000" b="1" dirty="0" smtClean="0">
                <a:solidFill>
                  <a:srgbClr val="800000"/>
                </a:solidFill>
              </a:rPr>
              <a:t>ПОЛИТИЧЕСКОЙ КАРТЫ</a:t>
            </a:r>
            <a:endParaRPr lang="ru-RU" sz="30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1125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>
                <a:solidFill>
                  <a:srgbClr val="800000"/>
                </a:solidFill>
              </a:rPr>
              <a:t>1 этап </a:t>
            </a:r>
            <a:r>
              <a:rPr lang="ru-RU" sz="2400" b="1" dirty="0">
                <a:solidFill>
                  <a:srgbClr val="003300"/>
                </a:solidFill>
              </a:rPr>
              <a:t>– </a:t>
            </a:r>
            <a:r>
              <a:rPr lang="ru-RU" sz="2000" b="1" dirty="0">
                <a:solidFill>
                  <a:srgbClr val="003300"/>
                </a:solidFill>
              </a:rPr>
              <a:t>формирование арабских владений в </a:t>
            </a:r>
            <a:r>
              <a:rPr lang="ru-RU" sz="2000" b="1" dirty="0" smtClean="0">
                <a:solidFill>
                  <a:srgbClr val="003300"/>
                </a:solidFill>
              </a:rPr>
              <a:t>Африке</a:t>
            </a:r>
            <a:r>
              <a:rPr lang="ru-RU" sz="2000" b="1" dirty="0">
                <a:solidFill>
                  <a:srgbClr val="003300"/>
                </a:solidFill>
              </a:rPr>
              <a:t> </a:t>
            </a:r>
            <a:r>
              <a:rPr lang="ru-RU" sz="2000" b="1" dirty="0" smtClean="0">
                <a:solidFill>
                  <a:srgbClr val="003300"/>
                </a:solidFill>
              </a:rPr>
              <a:t>(VII </a:t>
            </a:r>
            <a:r>
              <a:rPr lang="ru-RU" sz="2000" b="1" dirty="0">
                <a:solidFill>
                  <a:srgbClr val="003300"/>
                </a:solidFill>
              </a:rPr>
              <a:t>– XV века) </a:t>
            </a:r>
            <a:endParaRPr lang="ru-RU" sz="2000" b="1" dirty="0" smtClean="0">
              <a:solidFill>
                <a:srgbClr val="00330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800000"/>
                </a:solidFill>
              </a:rPr>
              <a:t>2 </a:t>
            </a:r>
            <a:r>
              <a:rPr lang="ru-RU" sz="2400" b="1" dirty="0">
                <a:solidFill>
                  <a:srgbClr val="800000"/>
                </a:solidFill>
              </a:rPr>
              <a:t>этап </a:t>
            </a:r>
            <a:r>
              <a:rPr lang="ru-RU" sz="2400" b="1" dirty="0">
                <a:solidFill>
                  <a:srgbClr val="003300"/>
                </a:solidFill>
              </a:rPr>
              <a:t>– освоение прибрежных районов Африки европейскими странами (XVI – XIX века) </a:t>
            </a: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800000"/>
                </a:solidFill>
              </a:rPr>
              <a:t>3 </a:t>
            </a:r>
            <a:r>
              <a:rPr lang="ru-RU" sz="2400" b="1" dirty="0">
                <a:solidFill>
                  <a:srgbClr val="800000"/>
                </a:solidFill>
              </a:rPr>
              <a:t>этап </a:t>
            </a:r>
            <a:r>
              <a:rPr lang="ru-RU" sz="2400" b="1" dirty="0">
                <a:solidFill>
                  <a:srgbClr val="003300"/>
                </a:solidFill>
              </a:rPr>
              <a:t>– «Драка за Африку» (1880 – 1914 </a:t>
            </a:r>
            <a:r>
              <a:rPr lang="ru-RU" sz="2400" b="1" dirty="0" err="1">
                <a:solidFill>
                  <a:srgbClr val="003300"/>
                </a:solidFill>
              </a:rPr>
              <a:t>г.г</a:t>
            </a:r>
            <a:r>
              <a:rPr lang="ru-RU" sz="2400" b="1" dirty="0">
                <a:solidFill>
                  <a:srgbClr val="003300"/>
                </a:solidFill>
              </a:rPr>
              <a:t>.) </a:t>
            </a: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800000"/>
                </a:solidFill>
              </a:rPr>
              <a:t>4 </a:t>
            </a:r>
            <a:r>
              <a:rPr lang="ru-RU" sz="2400" b="1" dirty="0">
                <a:solidFill>
                  <a:srgbClr val="800000"/>
                </a:solidFill>
              </a:rPr>
              <a:t>этап </a:t>
            </a:r>
            <a:r>
              <a:rPr lang="ru-RU" sz="2400" b="1" dirty="0">
                <a:solidFill>
                  <a:srgbClr val="003300"/>
                </a:solidFill>
              </a:rPr>
              <a:t>– колониальный передел Африки (1914 – 1949 </a:t>
            </a:r>
            <a:r>
              <a:rPr lang="ru-RU" sz="2400" b="1" dirty="0" err="1">
                <a:solidFill>
                  <a:srgbClr val="003300"/>
                </a:solidFill>
              </a:rPr>
              <a:t>г.г</a:t>
            </a:r>
            <a:r>
              <a:rPr lang="ru-RU" sz="2400" b="1" dirty="0">
                <a:solidFill>
                  <a:srgbClr val="003300"/>
                </a:solidFill>
              </a:rPr>
              <a:t>.) </a:t>
            </a: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800000"/>
                </a:solidFill>
              </a:rPr>
              <a:t>5 </a:t>
            </a:r>
            <a:r>
              <a:rPr lang="ru-RU" sz="2400" b="1" dirty="0">
                <a:solidFill>
                  <a:srgbClr val="800000"/>
                </a:solidFill>
              </a:rPr>
              <a:t>этап </a:t>
            </a:r>
            <a:r>
              <a:rPr lang="ru-RU" sz="2400" b="1" dirty="0">
                <a:solidFill>
                  <a:srgbClr val="003300"/>
                </a:solidFill>
              </a:rPr>
              <a:t>– крушение колониальной системы (1949 -1980 </a:t>
            </a:r>
            <a:r>
              <a:rPr lang="ru-RU" sz="2400" b="1" dirty="0" err="1">
                <a:solidFill>
                  <a:srgbClr val="003300"/>
                </a:solidFill>
              </a:rPr>
              <a:t>г.г</a:t>
            </a:r>
            <a:r>
              <a:rPr lang="ru-RU" sz="2400" b="1" dirty="0">
                <a:solidFill>
                  <a:srgbClr val="003300"/>
                </a:solidFill>
              </a:rPr>
              <a:t>.) </a:t>
            </a:r>
            <a:endParaRPr lang="ru-RU" sz="2400" b="1" dirty="0" smtClean="0">
              <a:solidFill>
                <a:srgbClr val="00330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800000"/>
                </a:solidFill>
              </a:rPr>
              <a:t>6 </a:t>
            </a:r>
            <a:r>
              <a:rPr lang="ru-RU" sz="2400" b="1" dirty="0">
                <a:solidFill>
                  <a:srgbClr val="800000"/>
                </a:solidFill>
              </a:rPr>
              <a:t>этап </a:t>
            </a:r>
            <a:r>
              <a:rPr lang="ru-RU" sz="2400" b="1" dirty="0">
                <a:solidFill>
                  <a:srgbClr val="003300"/>
                </a:solidFill>
              </a:rPr>
              <a:t>– оформление национальных границ (1980 – до настоящего времени)</a:t>
            </a:r>
          </a:p>
        </p:txBody>
      </p:sp>
    </p:spTree>
    <p:extLst>
      <p:ext uri="{BB962C8B-B14F-4D97-AF65-F5344CB8AC3E}">
        <p14:creationId xmlns:p14="http://schemas.microsoft.com/office/powerpoint/2010/main" val="427364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5010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</a:rPr>
              <a:t>ЭТАПЫ ФОРМИРОВАНИЯ </a:t>
            </a:r>
            <a:br>
              <a:rPr lang="ru-RU" sz="2400" b="1" dirty="0" smtClean="0">
                <a:solidFill>
                  <a:srgbClr val="800000"/>
                </a:solidFill>
              </a:rPr>
            </a:br>
            <a:r>
              <a:rPr lang="ru-RU" sz="2400" b="1" dirty="0" smtClean="0">
                <a:solidFill>
                  <a:srgbClr val="800000"/>
                </a:solidFill>
              </a:rPr>
              <a:t>ПОЛИТИЧЕСКОЙ КАРТЫ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32148"/>
            <a:ext cx="8784976" cy="511256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003300"/>
                </a:solidFill>
              </a:rPr>
              <a:t>Португалия начинает колонизацию Африки </a:t>
            </a:r>
            <a:r>
              <a:rPr lang="ru-RU" sz="2000" b="1" dirty="0" smtClean="0">
                <a:solidFill>
                  <a:srgbClr val="003300"/>
                </a:solidFill>
              </a:rPr>
              <a:t>(</a:t>
            </a:r>
            <a:r>
              <a:rPr lang="ru-RU" sz="2000" b="1" dirty="0" err="1" smtClean="0">
                <a:solidFill>
                  <a:srgbClr val="003300"/>
                </a:solidFill>
              </a:rPr>
              <a:t>см.карту</a:t>
            </a:r>
            <a:r>
              <a:rPr lang="ru-RU" sz="2000" b="1" dirty="0" smtClean="0">
                <a:solidFill>
                  <a:srgbClr val="003300"/>
                </a:solidFill>
              </a:rPr>
              <a:t> в атласе)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400" b="1" dirty="0" smtClean="0">
                <a:solidFill>
                  <a:srgbClr val="003300"/>
                </a:solidFill>
              </a:rPr>
              <a:t>Мадейра    Азорские о-ва   </a:t>
            </a:r>
            <a:r>
              <a:rPr lang="ru-RU" sz="2400" b="1" dirty="0" err="1" smtClean="0">
                <a:solidFill>
                  <a:srgbClr val="003300"/>
                </a:solidFill>
              </a:rPr>
              <a:t>о-ва</a:t>
            </a:r>
            <a:r>
              <a:rPr lang="ru-RU" sz="2400" b="1" dirty="0" smtClean="0">
                <a:solidFill>
                  <a:srgbClr val="003300"/>
                </a:solidFill>
              </a:rPr>
              <a:t> Зеленого мыса   </a:t>
            </a:r>
            <a:r>
              <a:rPr lang="ru-RU" sz="1800" b="1" dirty="0" smtClean="0">
                <a:solidFill>
                  <a:srgbClr val="003300"/>
                </a:solidFill>
              </a:rPr>
              <a:t>Сан-Томе и Принсипи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003300"/>
                </a:solidFill>
              </a:rPr>
              <a:t>Голландцы               Юг Африки                  1652 г. Кейптаун 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rgbClr val="003300"/>
                </a:solidFill>
              </a:rPr>
              <a:t>1885 г Берлинская конференция              деление Африки на зоны влияния</a:t>
            </a:r>
          </a:p>
          <a:p>
            <a:pPr>
              <a:spcBef>
                <a:spcPts val="0"/>
              </a:spcBef>
            </a:pPr>
            <a:r>
              <a:rPr lang="ru-RU" sz="2400" b="1" dirty="0" smtClean="0">
                <a:solidFill>
                  <a:srgbClr val="003300"/>
                </a:solidFill>
              </a:rPr>
              <a:t>начало </a:t>
            </a:r>
            <a:r>
              <a:rPr lang="en-US" sz="2400" b="1" dirty="0" smtClean="0">
                <a:solidFill>
                  <a:srgbClr val="003300"/>
                </a:solidFill>
              </a:rPr>
              <a:t>xx </a:t>
            </a:r>
            <a:r>
              <a:rPr lang="ru-RU" sz="2400" b="1" dirty="0" smtClean="0">
                <a:solidFill>
                  <a:srgbClr val="003300"/>
                </a:solidFill>
              </a:rPr>
              <a:t>века: 90% Африки  - колониальные владения</a:t>
            </a:r>
            <a:endParaRPr lang="ru-RU" sz="2400" b="1" dirty="0">
              <a:solidFill>
                <a:srgbClr val="0033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827584" y="1473754"/>
            <a:ext cx="432048" cy="3814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944866" y="1473754"/>
            <a:ext cx="432048" cy="3625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094436" y="1560536"/>
            <a:ext cx="72008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804595" y="1473754"/>
            <a:ext cx="908751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2411760" y="256490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73" name="Прямая со стрелкой 3072"/>
          <p:cNvCxnSpPr/>
          <p:nvPr/>
        </p:nvCxnSpPr>
        <p:spPr>
          <a:xfrm>
            <a:off x="5027386" y="2564904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79" name="Прямая со стрелкой 3078"/>
          <p:cNvCxnSpPr/>
          <p:nvPr/>
        </p:nvCxnSpPr>
        <p:spPr>
          <a:xfrm>
            <a:off x="5060208" y="2996952"/>
            <a:ext cx="63704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082" name="Рисунок 308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34" b="7341"/>
          <a:stretch/>
        </p:blipFill>
        <p:spPr>
          <a:xfrm>
            <a:off x="1547664" y="3894948"/>
            <a:ext cx="6340636" cy="28464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8287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5010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</a:rPr>
              <a:t>ЭТАПЫ ФОРМИРОВАНИЯ </a:t>
            </a:r>
            <a:br>
              <a:rPr lang="ru-RU" sz="2400" b="1" dirty="0" smtClean="0">
                <a:solidFill>
                  <a:srgbClr val="800000"/>
                </a:solidFill>
              </a:rPr>
            </a:br>
            <a:r>
              <a:rPr lang="ru-RU" sz="2400" b="1" dirty="0" smtClean="0">
                <a:solidFill>
                  <a:srgbClr val="800000"/>
                </a:solidFill>
              </a:rPr>
              <a:t>ПОЛИТИЧЕСКОЙ КАРТЫ</a:t>
            </a:r>
            <a:endParaRPr lang="ru-RU" sz="2400" b="1" dirty="0">
              <a:solidFill>
                <a:srgbClr val="80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28" t="15373" r="24597" b="2439"/>
          <a:stretch/>
        </p:blipFill>
        <p:spPr>
          <a:xfrm>
            <a:off x="251519" y="1052736"/>
            <a:ext cx="2647363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203847" y="1239143"/>
            <a:ext cx="3788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3300"/>
                </a:solidFill>
              </a:rPr>
              <a:t>Африка к началу 1940 года</a:t>
            </a:r>
            <a:endParaRPr lang="ru-RU" sz="2400" b="1" dirty="0">
              <a:solidFill>
                <a:srgbClr val="003300"/>
              </a:solidFill>
            </a:endParaRPr>
          </a:p>
        </p:txBody>
      </p:sp>
      <p:cxnSp>
        <p:nvCxnSpPr>
          <p:cNvPr id="9" name="Прямая со стрелкой 8"/>
          <p:cNvCxnSpPr>
            <a:stCxn id="6" idx="1"/>
          </p:cNvCxnSpPr>
          <p:nvPr/>
        </p:nvCxnSpPr>
        <p:spPr>
          <a:xfrm flipH="1" flipV="1">
            <a:off x="2843807" y="1469975"/>
            <a:ext cx="360040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43806" y="1844824"/>
            <a:ext cx="590465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003300"/>
                </a:solidFill>
              </a:rPr>
              <a:t>НОД              крушение колониальной системы</a:t>
            </a:r>
          </a:p>
          <a:p>
            <a:r>
              <a:rPr lang="ru-RU" sz="2200" b="1" dirty="0" smtClean="0">
                <a:solidFill>
                  <a:srgbClr val="003300"/>
                </a:solidFill>
              </a:rPr>
              <a:t>1960 год</a:t>
            </a:r>
            <a:r>
              <a:rPr lang="ru-RU" sz="2200" b="1" dirty="0" smtClean="0">
                <a:solidFill>
                  <a:srgbClr val="800000"/>
                </a:solidFill>
              </a:rPr>
              <a:t>– Год Африки,  17 колоний получают независимость.</a:t>
            </a:r>
          </a:p>
          <a:p>
            <a:r>
              <a:rPr lang="ru-RU" sz="2200" b="1" dirty="0" smtClean="0">
                <a:solidFill>
                  <a:srgbClr val="800000"/>
                </a:solidFill>
              </a:rPr>
              <a:t>1993 год- </a:t>
            </a:r>
            <a:r>
              <a:rPr lang="ru-RU" sz="2200" b="1" dirty="0" smtClean="0">
                <a:solidFill>
                  <a:srgbClr val="003300"/>
                </a:solidFill>
              </a:rPr>
              <a:t>Эритрея отделилась от Эфиопии</a:t>
            </a:r>
          </a:p>
          <a:p>
            <a:r>
              <a:rPr lang="ru-RU" sz="2200" b="1" dirty="0" smtClean="0">
                <a:solidFill>
                  <a:srgbClr val="003300"/>
                </a:solidFill>
              </a:rPr>
              <a:t>2001 год – </a:t>
            </a:r>
            <a:r>
              <a:rPr lang="ru-RU" sz="2200" b="1" dirty="0" smtClean="0">
                <a:solidFill>
                  <a:srgbClr val="800000"/>
                </a:solidFill>
              </a:rPr>
              <a:t>распад Судана на Судан и Южный Судан </a:t>
            </a:r>
          </a:p>
          <a:p>
            <a:endParaRPr lang="ru-RU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3680923" y="2090548"/>
            <a:ext cx="379155" cy="62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27584" y="4215188"/>
            <a:ext cx="77048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200" b="1" dirty="0" smtClean="0">
                <a:solidFill>
                  <a:srgbClr val="800000"/>
                </a:solidFill>
              </a:rPr>
              <a:t>Зависимые территории в Африке: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sz="2200" b="1" dirty="0" smtClean="0">
                <a:solidFill>
                  <a:srgbClr val="003300"/>
                </a:solidFill>
              </a:rPr>
              <a:t>Реюньон                  города </a:t>
            </a:r>
            <a:r>
              <a:rPr lang="ru-RU" sz="2200" b="1" dirty="0" err="1" smtClean="0">
                <a:solidFill>
                  <a:srgbClr val="003300"/>
                </a:solidFill>
              </a:rPr>
              <a:t>Сеута</a:t>
            </a:r>
            <a:r>
              <a:rPr lang="ru-RU" sz="2200" b="1" dirty="0" smtClean="0">
                <a:solidFill>
                  <a:srgbClr val="003300"/>
                </a:solidFill>
              </a:rPr>
              <a:t> и </a:t>
            </a:r>
            <a:r>
              <a:rPr lang="ru-RU" sz="2200" b="1" dirty="0" err="1" smtClean="0">
                <a:solidFill>
                  <a:srgbClr val="003300"/>
                </a:solidFill>
              </a:rPr>
              <a:t>Мелилья</a:t>
            </a:r>
            <a:r>
              <a:rPr lang="ru-RU" sz="2200" b="1" dirty="0" smtClean="0">
                <a:solidFill>
                  <a:srgbClr val="003300"/>
                </a:solidFill>
              </a:rPr>
              <a:t>       о-ва </a:t>
            </a:r>
            <a:r>
              <a:rPr lang="ru-RU" sz="2200" b="1" dirty="0" err="1" smtClean="0">
                <a:solidFill>
                  <a:srgbClr val="003300"/>
                </a:solidFill>
              </a:rPr>
              <a:t>Св.Елены</a:t>
            </a:r>
            <a:r>
              <a:rPr lang="ru-RU" sz="2200" b="1" dirty="0" smtClean="0">
                <a:solidFill>
                  <a:srgbClr val="003300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endParaRPr lang="ru-RU" dirty="0" smtClean="0"/>
          </a:p>
          <a:p>
            <a:pPr>
              <a:lnSpc>
                <a:spcPct val="150000"/>
              </a:lnSpc>
            </a:pPr>
            <a:endParaRPr lang="ru-RU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26" y="5301208"/>
            <a:ext cx="1825365" cy="1158654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045" y="5265403"/>
            <a:ext cx="1678147" cy="111673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0790" y="5274679"/>
            <a:ext cx="1901650" cy="1185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57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564904"/>
            <a:ext cx="3520405" cy="4023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78098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800000"/>
                </a:solidFill>
              </a:rPr>
              <a:t>ПРИРОДНЫЕ УСЛОВИЯ И РЕСУРСЫ</a:t>
            </a:r>
            <a:endParaRPr lang="ru-RU" sz="34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rgbClr val="003300"/>
                </a:solidFill>
              </a:rPr>
              <a:t>рельеф относительно однородный, 70% - высокие равнины, </a:t>
            </a:r>
          </a:p>
          <a:p>
            <a:pPr marL="0" indent="0">
              <a:buNone/>
            </a:pPr>
            <a:r>
              <a:rPr lang="ru-RU" sz="2200" b="1" dirty="0">
                <a:solidFill>
                  <a:srgbClr val="003300"/>
                </a:solidFill>
              </a:rPr>
              <a:t> </a:t>
            </a:r>
            <a:r>
              <a:rPr lang="ru-RU" sz="2200" b="1" dirty="0" smtClean="0">
                <a:solidFill>
                  <a:srgbClr val="003300"/>
                </a:solidFill>
              </a:rPr>
              <a:t>     20 % - горы, 10 %- низменности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rgbClr val="003300"/>
                </a:solidFill>
              </a:rPr>
              <a:t>Самый жаркий материк. Вегетационный период … весь год.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rgbClr val="003300"/>
                </a:solidFill>
              </a:rPr>
              <a:t>Дефицит водных ресурсов в пустынных районах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rgbClr val="003300"/>
                </a:solidFill>
              </a:rPr>
              <a:t>Огромное разнообразие и запасы </a:t>
            </a:r>
            <a:r>
              <a:rPr lang="ru-RU" sz="2200" b="1" i="1" dirty="0" smtClean="0">
                <a:solidFill>
                  <a:srgbClr val="800000"/>
                </a:solidFill>
              </a:rPr>
              <a:t>минеральных ресурсов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sz="2000" b="1" dirty="0" smtClean="0">
                <a:solidFill>
                  <a:srgbClr val="003300"/>
                </a:solidFill>
              </a:rPr>
              <a:t>(нефть, газ, </a:t>
            </a:r>
            <a:r>
              <a:rPr lang="ru-RU" sz="2000" b="1" dirty="0" err="1" smtClean="0">
                <a:solidFill>
                  <a:srgbClr val="003300"/>
                </a:solidFill>
              </a:rPr>
              <a:t>фософриты</a:t>
            </a:r>
            <a:r>
              <a:rPr lang="ru-RU" sz="2000" b="1" dirty="0" smtClean="0">
                <a:solidFill>
                  <a:srgbClr val="003300"/>
                </a:solidFill>
              </a:rPr>
              <a:t>, железные руды, уран, золото, алмазы, платина...)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200" b="1" i="1" dirty="0" err="1" smtClean="0">
                <a:solidFill>
                  <a:srgbClr val="003300"/>
                </a:solidFill>
              </a:rPr>
              <a:t>Гидроэнергоресурсы</a:t>
            </a:r>
            <a:r>
              <a:rPr lang="ru-RU" sz="2200" b="1" i="1" dirty="0" smtClean="0">
                <a:solidFill>
                  <a:srgbClr val="003300"/>
                </a:solidFill>
              </a:rPr>
              <a:t> рек </a:t>
            </a:r>
            <a:r>
              <a:rPr lang="ru-RU" sz="2200" b="1" i="1" dirty="0" smtClean="0">
                <a:solidFill>
                  <a:schemeClr val="accent1">
                    <a:lumMod val="75000"/>
                  </a:schemeClr>
                </a:solidFill>
              </a:rPr>
              <a:t>Конго, Замбези, Нил и др.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200" b="1" i="1" dirty="0" smtClean="0">
                <a:solidFill>
                  <a:srgbClr val="800000"/>
                </a:solidFill>
              </a:rPr>
              <a:t>Агроклиматические ресурсы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200" b="1" i="1" dirty="0" smtClean="0">
                <a:solidFill>
                  <a:srgbClr val="003300"/>
                </a:solidFill>
              </a:rPr>
              <a:t>Земельные ресурсы: пастбища, пашни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sz="2200" b="1" i="1" dirty="0" smtClean="0">
                <a:solidFill>
                  <a:srgbClr val="003300"/>
                </a:solidFill>
              </a:rPr>
              <a:t>Лесные ресурсы: Габон, Конго и др.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2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21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764704"/>
            <a:ext cx="3667287" cy="499973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800000"/>
                </a:solidFill>
              </a:rPr>
              <a:t>Задания </a:t>
            </a:r>
            <a:endParaRPr lang="ru-RU" sz="34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8229600" cy="51845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3800" b="1" dirty="0" smtClean="0">
                <a:solidFill>
                  <a:srgbClr val="800000"/>
                </a:solidFill>
              </a:rPr>
              <a:t>Используя данные в § 48 и сказанное выше ответьте письменно на вопросы и задания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Какая страна и с каких территорий начала колонизацию Африки?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3300"/>
                </a:solidFill>
                <a:ea typeface="Calibri"/>
                <a:cs typeface="Times New Roman"/>
              </a:rPr>
              <a:t>Когда </a:t>
            </a: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и откуда были вывезены первые рабы из Африки?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3300"/>
                </a:solidFill>
                <a:ea typeface="Calibri"/>
                <a:cs typeface="Times New Roman"/>
              </a:rPr>
              <a:t>Кто</a:t>
            </a: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,  когда и где  заложил город Кейптаун?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3300"/>
                </a:solidFill>
                <a:ea typeface="Calibri"/>
                <a:cs typeface="Times New Roman"/>
              </a:rPr>
              <a:t> </a:t>
            </a: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Как называлась голландская колония на Юге Африки?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3300"/>
                </a:solidFill>
                <a:ea typeface="Calibri"/>
                <a:cs typeface="Times New Roman"/>
              </a:rPr>
              <a:t>Что </a:t>
            </a: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мешало проникновению европейцев во внутренние районы Африки? Как решили эту проблему?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3300"/>
                </a:solidFill>
                <a:ea typeface="Calibri"/>
                <a:cs typeface="Times New Roman"/>
              </a:rPr>
              <a:t>Когда </a:t>
            </a: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и почему Африка была поделена на сферы влияния?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3300"/>
                </a:solidFill>
                <a:ea typeface="Calibri"/>
                <a:cs typeface="Times New Roman"/>
              </a:rPr>
              <a:t>Назовите </a:t>
            </a: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одно из первых независимых государств Африки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3300"/>
                </a:solidFill>
                <a:ea typeface="Calibri"/>
                <a:cs typeface="Times New Roman"/>
              </a:rPr>
              <a:t>Перечислите </a:t>
            </a: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современные зависимые территории Африки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3300"/>
                </a:solidFill>
                <a:ea typeface="Calibri"/>
                <a:cs typeface="Times New Roman"/>
              </a:rPr>
              <a:t>Назовите </a:t>
            </a: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монархии в Африке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3300"/>
                </a:solidFill>
                <a:ea typeface="Calibri"/>
                <a:cs typeface="Times New Roman"/>
              </a:rPr>
              <a:t>Перечислите </a:t>
            </a:r>
            <a:r>
              <a:rPr lang="ru-RU" sz="4000" b="1" dirty="0">
                <a:solidFill>
                  <a:srgbClr val="003300"/>
                </a:solidFill>
                <a:ea typeface="Calibri"/>
                <a:cs typeface="Times New Roman"/>
              </a:rPr>
              <a:t>федеративные страны Африки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46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5058" y="620688"/>
            <a:ext cx="3235239" cy="441071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800" b="1" dirty="0" smtClean="0">
                <a:solidFill>
                  <a:srgbClr val="800000"/>
                </a:solidFill>
              </a:rPr>
              <a:t>Задания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3690630"/>
          </a:xfrm>
        </p:spPr>
        <p:txBody>
          <a:bodyPr/>
          <a:lstStyle/>
          <a:p>
            <a:pPr algn="just"/>
            <a:r>
              <a:rPr lang="ru-RU" b="1" dirty="0" smtClean="0">
                <a:solidFill>
                  <a:srgbClr val="003300"/>
                </a:solidFill>
              </a:rPr>
              <a:t>На основе данных учебника на стр. 262, 264 и рисунка 30 на стр. 263 приведите не менее трех аргументов влияния природных условий и ресурсов на отраслевую и территориальную структуру хозяйства стран Африки.</a:t>
            </a:r>
            <a:endParaRPr lang="ru-RU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19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800000"/>
                </a:solidFill>
              </a:rPr>
              <a:t>Домашнее задание</a:t>
            </a:r>
            <a:endParaRPr lang="ru-RU" sz="3400" b="1" dirty="0">
              <a:solidFill>
                <a:srgbClr val="8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b="1" dirty="0" smtClean="0">
                <a:solidFill>
                  <a:srgbClr val="003300"/>
                </a:solidFill>
              </a:rPr>
              <a:t>Повторите пройденный материал урока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3300"/>
                </a:solidFill>
              </a:rPr>
              <a:t>2) Написать трехминутное эссе, ответив на следующие вопросы:</a:t>
            </a:r>
          </a:p>
          <a:p>
            <a:r>
              <a:rPr lang="ru-RU" b="1" dirty="0" smtClean="0">
                <a:solidFill>
                  <a:srgbClr val="990000"/>
                </a:solidFill>
              </a:rPr>
              <a:t>Что мне было интересно по теме урока?</a:t>
            </a:r>
          </a:p>
          <a:p>
            <a:r>
              <a:rPr lang="ru-RU" b="1" dirty="0" smtClean="0">
                <a:solidFill>
                  <a:srgbClr val="990000"/>
                </a:solidFill>
              </a:rPr>
              <a:t>Что осталось непонятным? </a:t>
            </a:r>
          </a:p>
          <a:p>
            <a:r>
              <a:rPr lang="ru-RU" b="1" dirty="0" smtClean="0">
                <a:solidFill>
                  <a:srgbClr val="990000"/>
                </a:solidFill>
              </a:rPr>
              <a:t>Что хотел бы еще узнать по теме урока?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55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427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 11 КЛАСС ГЕОГРАФИЯ Раздел  «РАЗВИВАЮЩИЕСЯ СТРАНЫ АФРИКИ» Тема урока «Состав, формирование политической карты. Природные условия и ресурсы» Цели урока:  сформировать знания и представления о формировании политической карты Африки;  продолжать формировать навыки работы с картами;  выявлять влияние природных ресурсов и условий на хозяйство стран материка.   </vt:lpstr>
      <vt:lpstr>ЭТАПЫ ФОРМИРОВАНИЯ  ПОЛИТИЧЕСКОЙ КАРТЫ</vt:lpstr>
      <vt:lpstr>ЭТАПЫ ФОРМИРОВАНИЯ  ПОЛИТИЧЕСКОЙ КАРТЫ</vt:lpstr>
      <vt:lpstr>ЭТАПЫ ФОРМИРОВАНИЯ  ПОЛИТИЧЕСКОЙ КАРТЫ</vt:lpstr>
      <vt:lpstr>ЭТАПЫ ФОРМИРОВАНИЯ  ПОЛИТИЧЕСКОЙ КАРТЫ</vt:lpstr>
      <vt:lpstr>ПРИРОДНЫЕ УСЛОВИЯ И РЕСУРСЫ</vt:lpstr>
      <vt:lpstr>Задания </vt:lpstr>
      <vt:lpstr>Задания </vt:lpstr>
      <vt:lpstr>Домашнее задание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11 КЛАСС ГЕОГРАФИЯ раздел «РАЗВИВАЮЩИЕСЯ СТРАНЫ АФРИКИ» тема урока «Состав, формирование политической карты. Прир  </dc:title>
  <dc:creator>User</dc:creator>
  <cp:lastModifiedBy>User</cp:lastModifiedBy>
  <cp:revision>24</cp:revision>
  <dcterms:created xsi:type="dcterms:W3CDTF">2020-04-01T03:02:21Z</dcterms:created>
  <dcterms:modified xsi:type="dcterms:W3CDTF">2020-04-01T12:31:15Z</dcterms:modified>
</cp:coreProperties>
</file>