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7" r:id="rId5"/>
    <p:sldId id="268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squire.kz/pisyma-iz-afriki-malytchik-kotory-zapryag-vete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5544616" cy="5616624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solidFill>
                  <a:srgbClr val="800000"/>
                </a:solidFill>
              </a:rPr>
              <a:t>11 </a:t>
            </a:r>
            <a:r>
              <a:rPr lang="ru-RU" sz="2700" b="1" dirty="0" smtClean="0">
                <a:solidFill>
                  <a:srgbClr val="800000"/>
                </a:solidFill>
              </a:rPr>
              <a:t>КЛАСС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ГЕОГРАФИЯ</a:t>
            </a: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Раздел 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«РАЗВИВАЮЩИЕСЯ СТРАНЫ АФРИКИ»</a:t>
            </a: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Тема урока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«Хозяйство Африки»</a:t>
            </a:r>
            <a:r>
              <a:rPr lang="ru-RU" sz="2700" b="1" dirty="0" smtClean="0">
                <a:solidFill>
                  <a:srgbClr val="003300"/>
                </a:solidFill>
              </a:rPr>
              <a:t/>
            </a:r>
            <a:br>
              <a:rPr lang="ru-RU" sz="2700" b="1" dirty="0" smtClean="0">
                <a:solidFill>
                  <a:srgbClr val="0033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Цели урока: 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изучить отраслевую структуру промышленности и сельского хозяйства; выявить особенности транспорта; </a:t>
            </a:r>
            <a:r>
              <a:rPr lang="ru-RU" sz="2700" b="1" dirty="0">
                <a:solidFill>
                  <a:srgbClr val="003300"/>
                </a:solidFill>
              </a:rPr>
              <a:t> </a:t>
            </a:r>
            <a:r>
              <a:rPr lang="ru-RU" sz="2700" b="1" dirty="0" smtClean="0">
                <a:solidFill>
                  <a:srgbClr val="003300"/>
                </a:solidFill>
              </a:rPr>
              <a:t>продолжать </a:t>
            </a:r>
            <a:r>
              <a:rPr lang="ru-RU" sz="2700" b="1" dirty="0" smtClean="0">
                <a:solidFill>
                  <a:srgbClr val="003300"/>
                </a:solidFill>
              </a:rPr>
              <a:t>формировать навыки работы с </a:t>
            </a:r>
            <a:r>
              <a:rPr lang="ru-RU" sz="2700" b="1" dirty="0" smtClean="0">
                <a:solidFill>
                  <a:srgbClr val="003300"/>
                </a:solidFill>
              </a:rPr>
              <a:t>картами и текстом.</a:t>
            </a:r>
            <a:r>
              <a:rPr lang="ru-RU" sz="2700" b="1" dirty="0" smtClean="0">
                <a:solidFill>
                  <a:srgbClr val="003300"/>
                </a:solidFill>
              </a:rPr>
              <a:t/>
            </a:r>
            <a:br>
              <a:rPr lang="ru-RU" sz="2700" b="1" dirty="0" smtClean="0">
                <a:solidFill>
                  <a:srgbClr val="003300"/>
                </a:solidFill>
              </a:rPr>
            </a:b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endParaRPr lang="ru-RU" sz="2700" dirty="0">
              <a:solidFill>
                <a:srgbClr val="8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88640"/>
            <a:ext cx="1800200" cy="18002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805567"/>
            <a:ext cx="2808312" cy="18688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129012"/>
            <a:ext cx="3193557" cy="21640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391" y="4653136"/>
            <a:ext cx="2915419" cy="1944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091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Домашнее задание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smtClean="0">
                <a:solidFill>
                  <a:srgbClr val="800000"/>
                </a:solidFill>
                <a:latin typeface="Oswald"/>
              </a:rPr>
              <a:t>«Письма </a:t>
            </a:r>
            <a:r>
              <a:rPr lang="ru-RU" b="1" i="1" dirty="0">
                <a:solidFill>
                  <a:srgbClr val="800000"/>
                </a:solidFill>
                <a:latin typeface="Oswald"/>
              </a:rPr>
              <a:t>из Африки. Мальчик, который запряг </a:t>
            </a:r>
            <a:r>
              <a:rPr lang="ru-RU" b="1" i="1" dirty="0" smtClean="0">
                <a:solidFill>
                  <a:srgbClr val="800000"/>
                </a:solidFill>
                <a:latin typeface="Oswald"/>
              </a:rPr>
              <a:t>ветер» </a:t>
            </a:r>
          </a:p>
          <a:p>
            <a:r>
              <a:rPr lang="ru-RU" b="1" i="1" dirty="0" smtClean="0">
                <a:solidFill>
                  <a:srgbClr val="003300"/>
                </a:solidFill>
                <a:latin typeface="Oswald"/>
              </a:rPr>
              <a:t>Посмотрите данный материал и подумайте, почему мальчик запряг ветер.</a:t>
            </a:r>
          </a:p>
          <a:p>
            <a:r>
              <a:rPr lang="en-US" dirty="0">
                <a:hlinkClick r:id="rId2"/>
              </a:rPr>
              <a:t>https://esquire.kz/pisyma-iz-afriki-malytchik-kotory-zapryag-veter/</a:t>
            </a:r>
            <a:endParaRPr lang="ru-RU" b="1" i="1" dirty="0">
              <a:solidFill>
                <a:srgbClr val="003300"/>
              </a:solidFill>
              <a:latin typeface="Oswald"/>
            </a:endParaRPr>
          </a:p>
          <a:p>
            <a:pPr marL="0" indent="0" algn="ctr">
              <a:buNone/>
            </a:pPr>
            <a:endParaRPr lang="ru-RU" b="1" i="1" dirty="0">
              <a:solidFill>
                <a:srgbClr val="0033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0033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0033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0033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003300"/>
              </a:solidFill>
            </a:endParaRP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800000"/>
                </a:solidFill>
              </a:rPr>
              <a:t>Спасибо </a:t>
            </a:r>
            <a:r>
              <a:rPr lang="ru-RU" sz="1600" b="1" i="1" dirty="0" smtClean="0">
                <a:solidFill>
                  <a:srgbClr val="800000"/>
                </a:solidFill>
              </a:rPr>
              <a:t>за внимание.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800000"/>
                </a:solidFill>
              </a:rPr>
              <a:t>Учитель </a:t>
            </a:r>
            <a:r>
              <a:rPr lang="ru-RU" sz="1600" b="1" i="1" dirty="0" smtClean="0">
                <a:solidFill>
                  <a:srgbClr val="800000"/>
                </a:solidFill>
              </a:rPr>
              <a:t>географии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800000"/>
                </a:solidFill>
              </a:rPr>
              <a:t> </a:t>
            </a:r>
            <a:r>
              <a:rPr lang="ru-RU" sz="1600" b="1" i="1" dirty="0" err="1" smtClean="0">
                <a:solidFill>
                  <a:srgbClr val="800000"/>
                </a:solidFill>
              </a:rPr>
              <a:t>Ганеева</a:t>
            </a:r>
            <a:r>
              <a:rPr lang="ru-RU" sz="1600" b="1" i="1" dirty="0" smtClean="0">
                <a:solidFill>
                  <a:srgbClr val="800000"/>
                </a:solidFill>
              </a:rPr>
              <a:t> Л.М</a:t>
            </a:r>
            <a:r>
              <a:rPr lang="ru-RU" sz="1600" b="1" i="1" dirty="0" smtClean="0">
                <a:solidFill>
                  <a:srgbClr val="003300"/>
                </a:solidFill>
              </a:rPr>
              <a:t>.</a:t>
            </a:r>
            <a:endParaRPr lang="ru-RU" sz="1600" b="1" i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9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800000"/>
                </a:solidFill>
              </a:rPr>
              <a:t>ОБЩАЯ ХАРАКТЕСТИКА ХОЗЯЙСТВА СТРАН</a:t>
            </a:r>
            <a:endParaRPr lang="ru-RU" sz="30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54461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3300"/>
                </a:solidFill>
              </a:rPr>
              <a:t>Большинство стран в положении аутсайдеров</a:t>
            </a:r>
          </a:p>
          <a:p>
            <a:r>
              <a:rPr lang="ru-RU" sz="2800" b="1" dirty="0" smtClean="0">
                <a:solidFill>
                  <a:srgbClr val="800000"/>
                </a:solidFill>
              </a:rPr>
              <a:t>Разрыв между производством продовольствия и все большим его потреблением</a:t>
            </a:r>
          </a:p>
          <a:p>
            <a:r>
              <a:rPr lang="ru-RU" sz="2800" b="1" dirty="0" smtClean="0">
                <a:solidFill>
                  <a:srgbClr val="003300"/>
                </a:solidFill>
              </a:rPr>
              <a:t>Сильные засухи, повлиявшие более чем на 1/5 населения </a:t>
            </a:r>
          </a:p>
          <a:p>
            <a:r>
              <a:rPr lang="ru-RU" sz="2800" b="1" dirty="0" smtClean="0">
                <a:solidFill>
                  <a:srgbClr val="800000"/>
                </a:solidFill>
              </a:rPr>
              <a:t>Однобокая аграрно-сырьевая направленность экономики</a:t>
            </a:r>
          </a:p>
          <a:p>
            <a:r>
              <a:rPr lang="ru-RU" sz="2800" b="1" dirty="0" smtClean="0">
                <a:solidFill>
                  <a:srgbClr val="003300"/>
                </a:solidFill>
              </a:rPr>
              <a:t>Слаборазвитое сельское хозяйство</a:t>
            </a:r>
          </a:p>
          <a:p>
            <a:r>
              <a:rPr lang="ru-RU" sz="2800" b="1" dirty="0" smtClean="0">
                <a:solidFill>
                  <a:srgbClr val="800000"/>
                </a:solidFill>
              </a:rPr>
              <a:t>Монокультурная специализация многих стран</a:t>
            </a:r>
          </a:p>
          <a:p>
            <a:r>
              <a:rPr lang="ru-RU" sz="2400" b="1" dirty="0" smtClean="0">
                <a:solidFill>
                  <a:srgbClr val="003300"/>
                </a:solidFill>
              </a:rPr>
              <a:t>Проведение реформ, планирование экономики, национализация природных ресурсов                ускорение        темпов развития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rgbClr val="8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803629" y="58772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87"/>
          <a:stretch/>
        </p:blipFill>
        <p:spPr>
          <a:xfrm>
            <a:off x="5609100" y="3933056"/>
            <a:ext cx="3240360" cy="25893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908720"/>
            <a:ext cx="19050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800000"/>
                </a:solidFill>
              </a:rPr>
              <a:t>ПРОМЫШЛЕННОСТЬ</a:t>
            </a:r>
            <a:endParaRPr lang="ru-RU" sz="30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7721252" cy="496855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Горнодобывающая: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003300"/>
                </a:solidFill>
              </a:rPr>
              <a:t>ЮАР – золото      </a:t>
            </a:r>
            <a:r>
              <a:rPr lang="ru-RU" sz="2400" b="1" dirty="0" smtClean="0">
                <a:solidFill>
                  <a:srgbClr val="003300"/>
                </a:solidFill>
              </a:rPr>
              <a:t>Нигерия – уран     </a:t>
            </a:r>
            <a:r>
              <a:rPr lang="ru-RU" sz="2400" b="1" dirty="0" smtClean="0">
                <a:solidFill>
                  <a:srgbClr val="003300"/>
                </a:solidFill>
              </a:rPr>
              <a:t>Гвинея – бокситы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003300"/>
                </a:solidFill>
              </a:rPr>
              <a:t>Замбия – медь             </a:t>
            </a:r>
            <a:r>
              <a:rPr lang="ru-RU" sz="2400" b="1" dirty="0" smtClean="0">
                <a:solidFill>
                  <a:srgbClr val="003300"/>
                </a:solidFill>
              </a:rPr>
              <a:t>Ботсвана, Конго – алмазы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Обрабатывающая: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003300"/>
                </a:solidFill>
              </a:rPr>
              <a:t>Цветная металлургия – медная ( Замбия, Конго); обогащение полиметаллов (Конго)               экспорт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Машиностроение только в некоторых странах </a:t>
            </a:r>
            <a:r>
              <a:rPr lang="ru-RU" sz="2400" b="1" dirty="0" smtClean="0">
                <a:solidFill>
                  <a:srgbClr val="003300"/>
                </a:solidFill>
              </a:rPr>
              <a:t>– преимущественно сборочные производства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Химическая промышленность – нефтехимия на </a:t>
            </a:r>
            <a:r>
              <a:rPr lang="ru-RU" sz="2400" b="1" dirty="0" smtClean="0">
                <a:solidFill>
                  <a:srgbClr val="003300"/>
                </a:solidFill>
              </a:rPr>
              <a:t>Севере и Западе Африки;  производство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3300"/>
                </a:solidFill>
              </a:rPr>
              <a:t> </a:t>
            </a:r>
            <a:r>
              <a:rPr lang="ru-RU" sz="2400" b="1" dirty="0" smtClean="0">
                <a:solidFill>
                  <a:srgbClr val="003300"/>
                </a:solidFill>
              </a:rPr>
              <a:t>     фосфатных и азотных удобрений.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800000"/>
                </a:solidFill>
              </a:rPr>
              <a:t>Отстает производство электроэнергии. </a:t>
            </a: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rgbClr val="0033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436096" y="328498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64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718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3300"/>
                </a:solidFill>
              </a:rPr>
              <a:t>СЕЛЬСКОЕ ХОЗЯЙСТВО</a:t>
            </a:r>
            <a:endParaRPr lang="ru-RU" sz="3000" b="1" dirty="0">
              <a:solidFill>
                <a:srgbClr val="00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56665"/>
            <a:ext cx="8236400" cy="590465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b="1" dirty="0" smtClean="0">
                <a:solidFill>
                  <a:srgbClr val="800000"/>
                </a:solidFill>
              </a:rPr>
              <a:t>С/Х основа экономики многих стран, оно дает 40% национального дохода до 70% структуры экспорта.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b="1" dirty="0" smtClean="0">
                <a:solidFill>
                  <a:srgbClr val="800000"/>
                </a:solidFill>
              </a:rPr>
              <a:t>Растениеводство: потребительское и товарное.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b="1" dirty="0" smtClean="0">
                <a:solidFill>
                  <a:srgbClr val="800000"/>
                </a:solidFill>
              </a:rPr>
              <a:t>Развито плантационное хозяйство: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rgbClr val="800000"/>
              </a:solidFill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900" b="1" dirty="0" smtClean="0">
                <a:solidFill>
                  <a:srgbClr val="003300"/>
                </a:solidFill>
              </a:rPr>
              <a:t>Египет – хлопок, Сенегал – арахис, Нигерия, Конго – масличная пальма, Алжир, Ливия – финики, Гана – какао, Эфиопия - кофе</a:t>
            </a:r>
            <a:endParaRPr lang="ru-RU" sz="2900" b="1" dirty="0" smtClean="0">
              <a:solidFill>
                <a:srgbClr val="0033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32856"/>
            <a:ext cx="2232248" cy="14800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612" y="2166602"/>
            <a:ext cx="2317800" cy="1542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746" y="2070542"/>
            <a:ext cx="2198727" cy="1542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510" y="3785595"/>
            <a:ext cx="2300281" cy="17229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18" y="3660736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729" y="3749359"/>
            <a:ext cx="2420762" cy="1795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035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484784"/>
            <a:ext cx="2143125" cy="21431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718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3300"/>
                </a:solidFill>
              </a:rPr>
              <a:t>СЕЛЬСКОЕ ХОЗЯЙСТВО</a:t>
            </a:r>
            <a:endParaRPr lang="ru-RU" sz="3000" b="1" dirty="0">
              <a:solidFill>
                <a:srgbClr val="00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56665"/>
            <a:ext cx="8236400" cy="590465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003300"/>
                </a:solidFill>
              </a:rPr>
              <a:t>Животноводство – экстенсивный характер, при большом поголовье скота низкий уровень производства продукции.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Овцеводство – Марокко, Алжир, Судан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Верблюдоводство – пустынные районы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КРС  как тягловая сила. Муха </a:t>
            </a:r>
            <a:r>
              <a:rPr lang="ru-RU" sz="2400" b="1" dirty="0" err="1" smtClean="0">
                <a:solidFill>
                  <a:srgbClr val="003300"/>
                </a:solidFill>
              </a:rPr>
              <a:t>це-це</a:t>
            </a:r>
            <a:r>
              <a:rPr lang="ru-RU" sz="2400" b="1" dirty="0" smtClean="0">
                <a:solidFill>
                  <a:srgbClr val="003300"/>
                </a:solidFill>
              </a:rPr>
              <a:t> – проблема.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Распространение зебу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Проблемы:</a:t>
            </a:r>
            <a:endParaRPr lang="ru-RU" sz="2400" b="1" dirty="0">
              <a:solidFill>
                <a:srgbClr val="0033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err="1" smtClean="0">
                <a:solidFill>
                  <a:srgbClr val="003300"/>
                </a:solidFill>
              </a:rPr>
              <a:t>Сахель</a:t>
            </a:r>
            <a:r>
              <a:rPr lang="ru-RU" sz="2400" b="1" dirty="0" smtClean="0">
                <a:solidFill>
                  <a:srgbClr val="003300"/>
                </a:solidFill>
              </a:rPr>
              <a:t> – главный район опустынивания и засух. 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3300"/>
                </a:solidFill>
              </a:rPr>
              <a:t>Вырубка леса ,</a:t>
            </a:r>
            <a:r>
              <a:rPr lang="ru-RU" sz="2400" b="1" dirty="0" err="1" smtClean="0">
                <a:solidFill>
                  <a:srgbClr val="003300"/>
                </a:solidFill>
              </a:rPr>
              <a:t>вытаптывание</a:t>
            </a:r>
            <a:r>
              <a:rPr lang="ru-RU" sz="2400" b="1" dirty="0" smtClean="0">
                <a:solidFill>
                  <a:srgbClr val="003300"/>
                </a:solidFill>
              </a:rPr>
              <a:t> земель скотом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rgbClr val="003300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1" y="3089207"/>
            <a:ext cx="3251289" cy="198249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2" y="3068960"/>
            <a:ext cx="3102837" cy="200274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278" y="4797152"/>
            <a:ext cx="2695575" cy="1695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8101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ТРАНСПОРТ 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6599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3300"/>
                </a:solidFill>
              </a:rPr>
              <a:t>Развитие транспорта – одна из важнейших задач для стран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200" b="1" dirty="0">
              <a:solidFill>
                <a:srgbClr val="0033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575824"/>
            <a:ext cx="2776739" cy="2079874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68719"/>
            <a:ext cx="3498516" cy="207987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06" t="-766" r="-12046" b="766"/>
          <a:stretch/>
        </p:blipFill>
        <p:spPr>
          <a:xfrm>
            <a:off x="2411760" y="4111494"/>
            <a:ext cx="3224881" cy="188372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881" y="3933056"/>
            <a:ext cx="3393723" cy="20621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1520" y="2070648"/>
            <a:ext cx="21602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</a:rPr>
              <a:t>«</a:t>
            </a:r>
            <a:r>
              <a:rPr lang="ru-RU" b="1" dirty="0" err="1" smtClean="0">
                <a:solidFill>
                  <a:srgbClr val="003300"/>
                </a:solidFill>
              </a:rPr>
              <a:t>Танзам</a:t>
            </a:r>
            <a:r>
              <a:rPr lang="ru-RU" b="1" dirty="0" smtClean="0">
                <a:solidFill>
                  <a:srgbClr val="003300"/>
                </a:solidFill>
              </a:rPr>
              <a:t>» – ж/д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</a:rPr>
              <a:t>Мало автодорог.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</a:rPr>
              <a:t>Большинство авиакомпаний – иностранные.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</a:rPr>
              <a:t>Север – трубопроводы.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3300"/>
                </a:solidFill>
              </a:rPr>
              <a:t>Либерия – «дешевый флаг»</a:t>
            </a:r>
            <a:endParaRPr lang="ru-RU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1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Задания 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920880" cy="38164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3800" b="1" dirty="0" smtClean="0">
                <a:solidFill>
                  <a:srgbClr val="003300"/>
                </a:solidFill>
              </a:rPr>
              <a:t>Используя данные </a:t>
            </a:r>
            <a:r>
              <a:rPr lang="ru-RU" sz="3800" b="1" dirty="0" smtClean="0">
                <a:solidFill>
                  <a:srgbClr val="003300"/>
                </a:solidFill>
              </a:rPr>
              <a:t> </a:t>
            </a:r>
            <a:r>
              <a:rPr lang="ru-RU" sz="3800" b="1" dirty="0" smtClean="0">
                <a:solidFill>
                  <a:srgbClr val="003300"/>
                </a:solidFill>
              </a:rPr>
              <a:t>§ </a:t>
            </a:r>
            <a:r>
              <a:rPr lang="ru-RU" sz="3800" b="1" dirty="0" smtClean="0">
                <a:solidFill>
                  <a:srgbClr val="003300"/>
                </a:solidFill>
              </a:rPr>
              <a:t>50, ответьте </a:t>
            </a:r>
            <a:r>
              <a:rPr lang="ru-RU" sz="3800" b="1" dirty="0" smtClean="0">
                <a:solidFill>
                  <a:srgbClr val="003300"/>
                </a:solidFill>
              </a:rPr>
              <a:t>письменно на </a:t>
            </a:r>
            <a:r>
              <a:rPr lang="ru-RU" sz="3800" b="1" dirty="0" smtClean="0">
                <a:solidFill>
                  <a:srgbClr val="003300"/>
                </a:solidFill>
              </a:rPr>
              <a:t>вопросы 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3300"/>
                </a:solidFill>
              </a:rPr>
              <a:t>на стр. 276 № 3, 8, 13.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003300"/>
                </a:solidFill>
              </a:rPr>
              <a:t>	</a:t>
            </a:r>
            <a:r>
              <a:rPr lang="ru-RU" sz="3800" b="1" dirty="0" smtClean="0">
                <a:solidFill>
                  <a:srgbClr val="800000"/>
                </a:solidFill>
              </a:rPr>
              <a:t>При ответах на вопросы используйте карты атласа, определяя в них соответствующие центры.</a:t>
            </a:r>
            <a:endParaRPr lang="ru-RU" sz="3800" b="1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4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800" b="1" dirty="0" smtClean="0">
                <a:solidFill>
                  <a:srgbClr val="800000"/>
                </a:solidFill>
              </a:rPr>
              <a:t>Задания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76463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rgbClr val="800000"/>
                </a:solidFill>
              </a:rPr>
              <a:t>Установите соответствие между странами и их отраслями</a:t>
            </a:r>
            <a:r>
              <a:rPr lang="ru-RU" b="1" dirty="0" smtClean="0">
                <a:solidFill>
                  <a:srgbClr val="0033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3300"/>
                </a:solidFill>
              </a:rPr>
              <a:t>1) Алжир         </a:t>
            </a:r>
            <a:r>
              <a:rPr lang="en-US" b="1" dirty="0" smtClean="0">
                <a:solidFill>
                  <a:srgbClr val="003300"/>
                </a:solidFill>
              </a:rPr>
              <a:t> </a:t>
            </a:r>
            <a:r>
              <a:rPr lang="ru-RU" b="1" dirty="0" smtClean="0">
                <a:solidFill>
                  <a:srgbClr val="003300"/>
                </a:solidFill>
              </a:rPr>
              <a:t>  А) хлопководство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3300"/>
                </a:solidFill>
              </a:rPr>
              <a:t>2) Египет          </a:t>
            </a:r>
            <a:r>
              <a:rPr lang="en-US" b="1" dirty="0" smtClean="0">
                <a:solidFill>
                  <a:srgbClr val="003300"/>
                </a:solidFill>
              </a:rPr>
              <a:t>  </a:t>
            </a:r>
            <a:r>
              <a:rPr lang="ru-RU" b="1" dirty="0" smtClean="0">
                <a:solidFill>
                  <a:srgbClr val="003300"/>
                </a:solidFill>
              </a:rPr>
              <a:t> </a:t>
            </a:r>
            <a:r>
              <a:rPr lang="en-US" b="1" dirty="0" smtClean="0">
                <a:solidFill>
                  <a:srgbClr val="003300"/>
                </a:solidFill>
              </a:rPr>
              <a:t>B)</a:t>
            </a:r>
            <a:r>
              <a:rPr lang="ru-RU" b="1" dirty="0" smtClean="0">
                <a:solidFill>
                  <a:srgbClr val="003300"/>
                </a:solidFill>
              </a:rPr>
              <a:t> добыча золота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3300"/>
                </a:solidFill>
              </a:rPr>
              <a:t>3) Замбия </a:t>
            </a:r>
            <a:r>
              <a:rPr lang="en-US" b="1" dirty="0" smtClean="0">
                <a:solidFill>
                  <a:srgbClr val="003300"/>
                </a:solidFill>
              </a:rPr>
              <a:t>          C)</a:t>
            </a:r>
            <a:r>
              <a:rPr lang="ru-RU" b="1" dirty="0" smtClean="0">
                <a:solidFill>
                  <a:srgbClr val="003300"/>
                </a:solidFill>
              </a:rPr>
              <a:t> добыча бокситов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3300"/>
                </a:solidFill>
              </a:rPr>
              <a:t>4) ЮАР                 </a:t>
            </a:r>
            <a:r>
              <a:rPr lang="en-US" b="1" dirty="0" smtClean="0">
                <a:solidFill>
                  <a:srgbClr val="003300"/>
                </a:solidFill>
              </a:rPr>
              <a:t>D)</a:t>
            </a:r>
            <a:r>
              <a:rPr lang="ru-RU" b="1" dirty="0" smtClean="0">
                <a:solidFill>
                  <a:srgbClr val="003300"/>
                </a:solidFill>
              </a:rPr>
              <a:t> нефтехимия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003300"/>
                </a:solidFill>
              </a:rPr>
              <a:t>5) Гвинея </a:t>
            </a:r>
            <a:r>
              <a:rPr lang="en-US" b="1" dirty="0" smtClean="0">
                <a:solidFill>
                  <a:srgbClr val="003300"/>
                </a:solidFill>
              </a:rPr>
              <a:t>            E)</a:t>
            </a:r>
            <a:r>
              <a:rPr lang="ru-RU" b="1" dirty="0" smtClean="0">
                <a:solidFill>
                  <a:srgbClr val="003300"/>
                </a:solidFill>
              </a:rPr>
              <a:t> медная</a:t>
            </a:r>
          </a:p>
          <a:p>
            <a:pPr algn="just"/>
            <a:endParaRPr lang="ru-RU" b="1" dirty="0" smtClean="0">
              <a:solidFill>
                <a:srgbClr val="003300"/>
              </a:solidFill>
            </a:endParaRPr>
          </a:p>
          <a:p>
            <a:pPr algn="just"/>
            <a:endParaRPr lang="ru-RU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Домашнее задание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3300"/>
                </a:solidFill>
              </a:rPr>
              <a:t>Повторите пройденный материал урока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3300"/>
                </a:solidFill>
              </a:rPr>
              <a:t>2</a:t>
            </a:r>
            <a:r>
              <a:rPr lang="ru-RU" b="1" dirty="0" smtClean="0">
                <a:solidFill>
                  <a:srgbClr val="003300"/>
                </a:solidFill>
              </a:rPr>
              <a:t>) Составьте три «тонких» и один «толстый» вопросы, обменяйтесь ими с одним из одноклассников через интернет, проведите взаимопроверку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5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375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11 КЛАСС ГЕОГРАФИЯ Раздел  «РАЗВИВАЮЩИЕСЯ СТРАНЫ АФРИКИ» Тема урока «Хозяйство Африки» Цели урока:  изучить отраслевую структуру промышленности и сельского хозяйства; выявить особенности транспорта;  продолжать формировать навыки работы с картами и текстом.   </vt:lpstr>
      <vt:lpstr>ОБЩАЯ ХАРАКТЕСТИКА ХОЗЯЙСТВА СТРАН</vt:lpstr>
      <vt:lpstr>ПРОМЫШЛЕННОСТЬ</vt:lpstr>
      <vt:lpstr>СЕЛЬСКОЕ ХОЗЯЙСТВО</vt:lpstr>
      <vt:lpstr>СЕЛЬСКОЕ ХОЗЯЙСТВО</vt:lpstr>
      <vt:lpstr>ТРАНСПОРТ </vt:lpstr>
      <vt:lpstr>Задания </vt:lpstr>
      <vt:lpstr>Задания </vt:lpstr>
      <vt:lpstr>Домашнее задание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11 КЛАСС ГЕОГРАФИЯ раздел «РАЗВИВАЮЩИЕСЯ СТРАНЫ АФРИКИ» тема урока «Состав, формирование политической карты. Прир  </dc:title>
  <dc:creator>User</dc:creator>
  <cp:lastModifiedBy>User</cp:lastModifiedBy>
  <cp:revision>44</cp:revision>
  <dcterms:created xsi:type="dcterms:W3CDTF">2020-04-01T03:02:21Z</dcterms:created>
  <dcterms:modified xsi:type="dcterms:W3CDTF">2020-04-02T04:51:01Z</dcterms:modified>
</cp:coreProperties>
</file>