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notesMasterIdLst>
    <p:notesMasterId r:id="rId16"/>
  </p:notesMasterIdLst>
  <p:sldIdLst>
    <p:sldId id="264" r:id="rId2"/>
    <p:sldId id="273" r:id="rId3"/>
    <p:sldId id="271" r:id="rId4"/>
    <p:sldId id="272" r:id="rId5"/>
    <p:sldId id="270" r:id="rId6"/>
    <p:sldId id="274" r:id="rId7"/>
    <p:sldId id="275" r:id="rId8"/>
    <p:sldId id="276" r:id="rId9"/>
    <p:sldId id="277" r:id="rId10"/>
    <p:sldId id="281" r:id="rId11"/>
    <p:sldId id="282" r:id="rId12"/>
    <p:sldId id="284" r:id="rId13"/>
    <p:sldId id="279" r:id="rId14"/>
    <p:sldId id="28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62596-A502-40E4-97B6-7D406482CD18}" type="datetimeFigureOut">
              <a:rPr lang="ru-RU" smtClean="0"/>
              <a:pPr/>
              <a:t>26.03.2020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AA3762-094C-46C4-BE7A-C51E85FCC66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AA3762-094C-46C4-BE7A-C51E85FCC66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26.03.2020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50" r:id="rId15"/>
    <p:sldLayoutId id="2147483733" r:id="rId16"/>
    <p:sldLayoutId id="2147483734" r:id="rId17"/>
    <p:sldLayoutId id="2147483678" r:id="rId18"/>
    <p:sldLayoutId id="2147483680" r:id="rId19"/>
    <p:sldLayoutId id="2147483682" r:id="rId20"/>
    <p:sldLayoutId id="2147483661" r:id="rId21"/>
    <p:sldLayoutId id="2147483662" r:id="rId22"/>
    <p:sldLayoutId id="2147483663" r:id="rId23"/>
    <p:sldLayoutId id="2147483664" r:id="rId24"/>
    <p:sldLayoutId id="2147483666" r:id="rId25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714348" y="428604"/>
            <a:ext cx="7776864" cy="14287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rgbClr val="C0504D">
                    <a:lumMod val="75000"/>
                  </a:srgbClr>
                </a:solidFill>
              </a:rPr>
              <a:t>Михаил Юрьевич 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4400" b="1" dirty="0" smtClean="0">
                <a:solidFill>
                  <a:srgbClr val="C0504D">
                    <a:lumMod val="75000"/>
                  </a:srgbClr>
                </a:solidFill>
              </a:rPr>
              <a:t>Лермонтов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71868" y="2214554"/>
            <a:ext cx="21675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1814 - 1841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1643050"/>
            <a:ext cx="2203863" cy="2943675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857884" y="4572008"/>
            <a:ext cx="28575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Художник </a:t>
            </a:r>
          </a:p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П.Е. </a:t>
            </a:r>
            <a:r>
              <a:rPr lang="ru-RU" sz="1600" b="1" dirty="0" err="1" smtClean="0">
                <a:solidFill>
                  <a:schemeClr val="accent2">
                    <a:lumMod val="50000"/>
                  </a:schemeClr>
                </a:solidFill>
              </a:rPr>
              <a:t>Заболотский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. 1837  г.             </a:t>
            </a:r>
            <a:endParaRPr lang="ru-RU" sz="16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52343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Первая ссылка на Кавказ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000108"/>
            <a:ext cx="78581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 феврале 1837 был отдан высочайший приказ о переводе Лермонтова прапорщиком в Нижегородский драгунский полк на Кавказ. Во время ссылки и позднее особенно раскрылось художественное дарование Лермонтова, с детства увлекавшегося живописью. </a:t>
            </a:r>
          </a:p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Лермонтов успел сильно измениться в нравственном отношении. Впечатления от природы Кавказа, жизни горцев, кавказский фольклор легли в основу многих произведений Лермонтова.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194" name="Picture 2" descr="http://upload.wikimedia.org/wikipedia/commons/thumb/0/08/Paintings_by_Mikhail_Lermontov%2C_1837.jpg/220px-Paintings_by_Mikhail_Lermontov%2C_1837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1500166" y="3214686"/>
            <a:ext cx="3156564" cy="1951332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357686" y="328612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Кавказский вид с саклей.  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Картина М.Ю. Лермонтова. 1837 г.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198" name="Picture 6" descr="http://upload.wikimedia.org/wikipedia/commons/thumb/5/5a/Lermontov_Vospominanie_o_Kavkaze_Oil_1838.jpg/120px-Lermontov_Vospominanie_o_Kavkaze_Oil_1838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5857884" y="4286256"/>
            <a:ext cx="2571768" cy="2100278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714612" y="5715016"/>
            <a:ext cx="29289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Воспоминание о Кавказе.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Март — апрель 1838 г.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3775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«Бородино» (1837)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6715140" y="1000108"/>
            <a:ext cx="1857388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785786" y="1000108"/>
            <a:ext cx="1904906" cy="2850921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2786050" y="1428736"/>
            <a:ext cx="364333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indent="457200" algn="just"/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1970-е годы 20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века </a:t>
            </a:r>
          </a:p>
          <a:p>
            <a:pPr indent="457200" algn="just"/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художник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В. Г. Шевченко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indent="457200" algn="just"/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создает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цикл иллюстраций к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indent="457200" algn="just"/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одному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из самых известных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indent="457200" algn="just"/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стихотворений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Лермонтова.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Как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называется это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стихотворение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? Вспомните,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каких слов оно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начинается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. Что вам известно об истории его создания?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85728"/>
            <a:ext cx="6408712" cy="64921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«Мцыри» (1839)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l="10671" t="10885" r="14629" b="10200"/>
          <a:stretch>
            <a:fillRect/>
          </a:stretch>
        </p:blipFill>
        <p:spPr bwMode="auto">
          <a:xfrm>
            <a:off x="4571998" y="3500438"/>
            <a:ext cx="1785951" cy="2466314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7409" t="2941" r="3686" b="5882"/>
          <a:stretch>
            <a:fillRect/>
          </a:stretch>
        </p:blipFill>
        <p:spPr bwMode="auto">
          <a:xfrm>
            <a:off x="2500298" y="3571876"/>
            <a:ext cx="1714512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 l="13070" t="13285" r="17224" b="13647"/>
          <a:stretch>
            <a:fillRect/>
          </a:stretch>
        </p:blipFill>
        <p:spPr bwMode="auto">
          <a:xfrm>
            <a:off x="6572264" y="2857496"/>
            <a:ext cx="2026242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3643306" y="6072206"/>
            <a:ext cx="3261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Худ.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Орлова-Мочалова М. Н.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2643182"/>
            <a:ext cx="58131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Какая поэма Лермонтова вызвала этот отклик? </a:t>
            </a:r>
          </a:p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Назовите проиллюстрированные эпизоды.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785794"/>
            <a:ext cx="80010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«В русском и мировом искусстве не часто встречаются произведения, в которых воля и свобода, мечта о родине, прославление земной жизни и борьбы – «мира восторг беспредельный» – были бы доведены до такой остроты, до такого могучего напряжения, как в этой поэме». </a:t>
            </a:r>
          </a:p>
          <a:p>
            <a:pPr indent="457200" algn="just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                                  Максимов Д. Е. 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57606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Вторая ссылка на Кавказ (1840)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836712"/>
            <a:ext cx="77768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 феврале 1840 произошли ссора и дуэль Лермонтова с сыном французского посла в Петербурге Э. Барантом; причиной ссоры был спор о национальном достоинстве русских. Военный суд приговорил Лермонтова к вторичной ссылке на Кавказ.</a:t>
            </a:r>
          </a:p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Летом 1840 Лермонтову пришлось стать участником военных действий на Кавказе. Он проявил исключительную храбрость в боях и был дважды представлен к награде, но все ходатайства об этом были отклонены. Добившись разрешения на короткий отпуск, Лермонтов в начале февраля 1841 г. приехал в Петербург, но преследуемый властями, вынужденный выслушивать унизительные выговоры, опальный поэт с величайшим трудом получил возможность провести в Петербурге около трёх месяцев.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 l="6307" r="8549"/>
          <a:stretch>
            <a:fillRect/>
          </a:stretch>
        </p:blipFill>
        <p:spPr bwMode="auto">
          <a:xfrm>
            <a:off x="6228184" y="4077072"/>
            <a:ext cx="1800200" cy="2339727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143108" y="4725144"/>
            <a:ext cx="3797044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Портрет Лермонтова работы однополчанина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Д.П. Палена </a:t>
            </a: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ea typeface="+mj-ea"/>
                <a:cs typeface="+mj-cs"/>
              </a:rPr>
              <a:t>(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a typeface="+mj-ea"/>
                <a:cs typeface="+mj-cs"/>
              </a:rPr>
              <a:t>1840). </a:t>
            </a:r>
          </a:p>
          <a:p>
            <a:pPr algn="ctr">
              <a:spcBef>
                <a:spcPct val="0"/>
              </a:spcBef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a typeface="+mj-ea"/>
                <a:cs typeface="+mj-cs"/>
              </a:rPr>
              <a:t>Выполнен после валерикского боя.  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80975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1841 год – дуэль с Мартыновым 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и смерть в Пятигорске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1214422"/>
            <a:ext cx="53578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 апреле 1841 г. Лермонтов получил приказ в 48 часов оставить Петербург и отправиться в полк, на Кавказ. С дороги он писал одной из своих знакомых: "Пожелайте мне счастья и легкого ранения, это самое лучшее, что только можно мне пожелать". </a:t>
            </a:r>
          </a:p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По пути в полк Лермонтов задержался в Пятигорске для лечения. Здесь и произошла ссора Лермонтова с Мартыновым, закончившаяся роковой дуэлью.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1161952"/>
            <a:ext cx="1928826" cy="2513128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929322" y="3643314"/>
            <a:ext cx="30243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Портрет Лермонтова работы </a:t>
            </a:r>
          </a:p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К.А. Горбунова.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1841 г.</a:t>
            </a:r>
            <a:endParaRPr lang="ru-RU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28794" y="4143380"/>
            <a:ext cx="67866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42900" algn="just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«Явился Лермонтов и первыми своими опытами заставил всех смотреть на его талант с изумленным ожиданием чего-то великого. Много ли успел написать он в течение своего краткого (четырехлетнего) литературного поприща? — а между тем, нужен был только один смелый голос, чтоб за Лермонтовым, с первых же опытов его, утвердить имя великого, гениального поэта» </a:t>
            </a:r>
          </a:p>
          <a:p>
            <a:pPr indent="342900" algn="just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                                                                      В. Г. Белинский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57158" y="1142984"/>
            <a:ext cx="5786478" cy="4525963"/>
          </a:xfrm>
        </p:spPr>
        <p:txBody>
          <a:bodyPr>
            <a:normAutofit/>
          </a:bodyPr>
          <a:lstStyle/>
          <a:p>
            <a:pPr indent="342900" algn="just">
              <a:buNone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«Лермонтов – одно из самых высоких, героических имен в русской литературе. Читатель Лермонтова при первом же соприкосновении с творчеством поэта ощущает себя стоящим у порога огромного и неповторимого поэтического мира. </a:t>
            </a:r>
            <a:r>
              <a:rPr lang="ru-RU" sz="2000" b="1" u="sng" dirty="0" smtClean="0">
                <a:solidFill>
                  <a:schemeClr val="accent2">
                    <a:lumMod val="75000"/>
                  </a:schemeClr>
                </a:solidFill>
              </a:rPr>
              <a:t>Этот мир поражает своей таинственной глубиной и мощью, своим мужественным трагическим строем». </a:t>
            </a:r>
          </a:p>
          <a:p>
            <a:pPr indent="342900" algn="just">
              <a:buNone/>
            </a:pP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Д. Е. Максимов. Поэзия Лермонтова. 1964 г.</a:t>
            </a:r>
            <a:endParaRPr lang="ru-RU" sz="1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6357950" y="1214422"/>
            <a:ext cx="2203863" cy="2943675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6143636" y="4143380"/>
            <a:ext cx="27146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Художник </a:t>
            </a:r>
          </a:p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П.Е. </a:t>
            </a:r>
            <a:r>
              <a:rPr lang="ru-RU" sz="1600" b="1" dirty="0" err="1" smtClean="0">
                <a:solidFill>
                  <a:schemeClr val="accent2">
                    <a:lumMod val="50000"/>
                  </a:schemeClr>
                </a:solidFill>
              </a:rPr>
              <a:t>Заболотский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. 1837  г.             </a:t>
            </a:r>
            <a:endParaRPr lang="ru-RU" sz="16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Семья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2706" name="Picture 2" descr="C:\Documents and Settings\Дима\Рабочий стол\lermontov12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1857356" y="1214422"/>
            <a:ext cx="1884752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571472" y="3786190"/>
            <a:ext cx="43577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Лермонтов Ю.П. , отец поэта.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Портрет работы  неизвестного</a:t>
            </a:r>
          </a:p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художника.  1810-е гг.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3786190"/>
            <a:ext cx="3429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Лермонтова М.М., мать поэта.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Портрет работы неизвестного художника. 1810-е гг.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2707" name="Picture 3" descr="C:\Documents and Settings\Дима\Рабочий стол\lermontovas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5357818" y="1214422"/>
            <a:ext cx="1928826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000232" y="4643446"/>
            <a:ext cx="68580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    "... Ты одарен способностями ума, — не пренебрегай ими и всего более страшись употреблять оные на что-либо вредное или бесполезное: это талант, в котором ты должен будешь дать отчет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Бoгy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! ..  Ты имеешь,  любезнейший сын мой, доброе сердце ..." 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          Из завещания Ю. П. Лермонтова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C:\Documents and Settings\Дима\Рабочий стол\babushka.jp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928662" y="785794"/>
            <a:ext cx="2752725" cy="3495675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714348" y="4286256"/>
            <a:ext cx="31432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Арсеньева Е.А., бабушка поэта.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Портрет работы неизвестного художника.</a:t>
            </a:r>
            <a:b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</a:rPr>
              <a:t>Начало XIX века</a:t>
            </a:r>
            <a:endParaRPr lang="ru-RU" sz="1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9058" y="642918"/>
            <a:ext cx="471490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После ранней смерти матери Лермонтова его воспитанием занялась бабушка, полностью исключив участие отца. </a:t>
            </a:r>
          </a:p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 этого времени всю свою любовь Арсеньева перенесла на внука, в чем признавалась: </a:t>
            </a: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"...он один свет очей моих, все мое блаженство в нем". 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Арсеньева не жалела средств для воспитания и образования Лермонтова, постоянно заботилась о его здоровье: несколько раз возила его на Кавказ.  </a:t>
            </a:r>
          </a:p>
          <a:p>
            <a:pPr algn="just"/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Детские годы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Picture 2" descr="&amp;mcy;&amp;acy;&amp;lcy;&amp;iecy;&amp;ncy;&amp;softcy;&amp;kcy;&amp;icy;&amp;jcy; &amp;Lcy;&amp;iecy;&amp;rcy;&amp;mcy;&amp;ocy;&amp;ncy;&amp;tcy;&amp;ocy;&amp;vcy;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1142976" y="1500174"/>
            <a:ext cx="2143140" cy="2716657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500430" y="1428736"/>
            <a:ext cx="48577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Детские годы Лермонтова прошли в усадьбе его бабушки Елизаветы Алексеевны Арсеньевой,  в имении Тарханы Пензенской губернии. </a:t>
            </a:r>
          </a:p>
          <a:p>
            <a:pPr indent="457200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 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170" name="Picture 2" descr="http://upload.wikimedia.org/wikipedia/commons/thumb/3/39/Tarkhany_%D0%90%D0%B2%D0%B3%D1%83%D1%81%D1%82_2008_049.jpg/220px-Tarkhany_%D0%90%D0%B2%D0%B3%D1%83%D1%81%D1%82_2008_049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4286248" y="2928934"/>
            <a:ext cx="3452822" cy="2589618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164721" y="4286256"/>
            <a:ext cx="20890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М.Ю. Лермонтов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в возрасте 6-8 лет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0694" y="5572140"/>
            <a:ext cx="1116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Тарханы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Московский университетский благородный пансион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2290" name="Picture 2" descr="http://www.hist.msu.ru/Science/HisUni/Images/Pa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3786190"/>
            <a:ext cx="3500462" cy="2684403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5786" y="2143116"/>
            <a:ext cx="7786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В 1827 семья переехала в Москву, а в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1828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Лермонтов зачисляется в 4-й класс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Московского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университетского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благородного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пансиона. 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3714752"/>
            <a:ext cx="41434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Это было среднее учебное заведение для детей дворянства,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известное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своими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     культурными традициями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928686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Московский университет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285860"/>
            <a:ext cx="77153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Осенью 1830 г.  Лермонтов поступает на нравственно-политическое отделение Московского университета, который был в те годы одним из центров культурной жизни страны. Плодотворное воздействие на формирование мировоззрения Лермонтова оказала студенческая среда. Одновременно с поэтом в университете учились В. Г. Белинский,          А. И. Герцен, Н.П. Огарёв. </a:t>
            </a:r>
          </a:p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Летом 1832 г. после нескольких столкновений с реакционной профессурой Лермонтов покинул университет и переехал в Петербург для поступления в университет. Но здесь отказались зачесть Лермонтову годы, проведенные в Московском университете.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1266" name="Picture 2" descr="http://upload.wikimedia.org/wikipedia/commons/thumb/7/7c/Lermontov_Museum-House%2C_Moscow.jpg/220px-Lermontov_Museum-House%2C_Mosc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4286256"/>
            <a:ext cx="1881186" cy="178595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000232" y="428625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Во время обучения в Московском университете в 1830—1832 годах Лермонтов проживал в доме своей бабушки Елизаветы Алексеевны Арсеньевой. Москва, Малая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Молчановка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, 2. Сейчас здесь находится его Музей.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428605"/>
            <a:ext cx="550072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indent="457200" algn="just"/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indent="457200" algn="just"/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Не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желая начинать все сначала, по совету родственников он поступил в школу гвардейских подпрапорщиков и кавалерийских юнкеров, где провёл, по его словам, "два страшных года". В школе господствовала военная муштра, запрещалось чтение художественной литературы. Но и в этих условиях Лермонтов урывками и тайком продолжал свои литературные занятия, работал над романом "Вадим" из эпохи пугачёвского восстания. Окончив школу, Лермонтов получил офицерский чин и был определён в лейб-гвардии гусарский полк, стоявший в Царском Селе. 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2" descr="&amp;Lcy;&amp;iecy;&amp;rcy;&amp;mcy;&amp;ocy;&amp;ncy;&amp;tcy;&amp;ocy;&amp;vcy; &amp;kcy;&amp;ocy;&amp;rcy;&amp;ncy;&amp;iecy;&amp;tcy;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6357950" y="571480"/>
            <a:ext cx="2143140" cy="3146129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6000760" y="3714752"/>
            <a:ext cx="2857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Лермонтов в ментике</a:t>
            </a:r>
          </a:p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 лейб-гвардии Гусарского </a:t>
            </a:r>
          </a:p>
          <a:p>
            <a:pPr algn="ct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Полка. 1837 г.</a:t>
            </a:r>
            <a:endParaRPr lang="ru-RU" sz="16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66631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«Смерть Поэта»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1214422"/>
            <a:ext cx="775596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Резкий перелом в жизни Лермонтова наступил в дни гибели            А. С. Пушкина. Потрясённый смертью великого народного поэта, Лермонтов написал стихи, в которых выразил чувства всех передовых людей того времени. По словам современника, "навряд ли когда-нибудь еще в России стихи производили такое громадное и повсеместное впечатление". </a:t>
            </a:r>
            <a:r>
              <a:rPr lang="ru-RU" b="1" u="sng" dirty="0" smtClean="0">
                <a:solidFill>
                  <a:schemeClr val="accent2">
                    <a:lumMod val="50000"/>
                  </a:schemeClr>
                </a:solidFill>
              </a:rPr>
              <a:t>«Стихи Лермонтова на смерть поэта переписывались в десятках тысяч экземпляров, перечитывались и выучивались наизусть всеми»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(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И. И. Панаев). Молодой поэт с суровой прямотой обличал придворную знать и самого царя как подлинных виновников только что разыгравшейся трагедии. Как только эти смелые стихи стали известны во дворце, Лермонтов был немедленно арестован. Во время допросов он не отрицал авторства и писал по поводу своих стихов: </a:t>
            </a: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"Отрекаться от них... я не мог: правда всегда была моей святыней". </a:t>
            </a:r>
            <a:endParaRPr lang="ru-RU" b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578</TotalTime>
  <Words>1149</Words>
  <Application>Microsoft Office PowerPoint</Application>
  <PresentationFormat>Экран (4:3)</PresentationFormat>
  <Paragraphs>79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Семья </vt:lpstr>
      <vt:lpstr>Слайд 4</vt:lpstr>
      <vt:lpstr>Детские годы</vt:lpstr>
      <vt:lpstr>Московский университетский благородный пансион</vt:lpstr>
      <vt:lpstr>Московский университет</vt:lpstr>
      <vt:lpstr>Слайд 8</vt:lpstr>
      <vt:lpstr>«Смерть Поэта»</vt:lpstr>
      <vt:lpstr>Первая ссылка на Кавказ</vt:lpstr>
      <vt:lpstr>«Бородино» (1837)</vt:lpstr>
      <vt:lpstr>«Мцыри» (1839)</vt:lpstr>
      <vt:lpstr>Вторая ссылка на Кавказ (1840)</vt:lpstr>
      <vt:lpstr>1841 год – дуэль с Мартыновым  и смерть в Пятигорске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78</cp:revision>
  <dcterms:modified xsi:type="dcterms:W3CDTF">2020-03-26T15:55:01Z</dcterms:modified>
</cp:coreProperties>
</file>