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8" r:id="rId3"/>
    <p:sldId id="257" r:id="rId4"/>
    <p:sldId id="260" r:id="rId5"/>
    <p:sldId id="259" r:id="rId6"/>
    <p:sldId id="262" r:id="rId7"/>
    <p:sldId id="263" r:id="rId8"/>
    <p:sldId id="264" r:id="rId9"/>
    <p:sldId id="265" r:id="rId10"/>
    <p:sldId id="267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FCF642-95C0-4353-954E-01DCB841FB35}" type="datetimeFigureOut">
              <a:rPr lang="ru-RU" smtClean="0"/>
              <a:t>ср 01.04.20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4737A1-DC10-4BCD-9D4A-1ADB7A747C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2909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09CE8-1EEE-4189-B81C-59D3CB0F5920}" type="datetimeFigureOut">
              <a:rPr lang="ru-RU" smtClean="0"/>
              <a:t>ср 01.04.20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47C52-B9EE-4108-8A8B-6D3B8C8764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8668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09CE8-1EEE-4189-B81C-59D3CB0F5920}" type="datetimeFigureOut">
              <a:rPr lang="ru-RU" smtClean="0"/>
              <a:t>ср 01.04.20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47C52-B9EE-4108-8A8B-6D3B8C8764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1913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09CE8-1EEE-4189-B81C-59D3CB0F5920}" type="datetimeFigureOut">
              <a:rPr lang="ru-RU" smtClean="0"/>
              <a:t>ср 01.04.20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47C52-B9EE-4108-8A8B-6D3B8C8764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936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09CE8-1EEE-4189-B81C-59D3CB0F5920}" type="datetimeFigureOut">
              <a:rPr lang="ru-RU" smtClean="0"/>
              <a:t>ср 01.04.20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47C52-B9EE-4108-8A8B-6D3B8C8764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1041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09CE8-1EEE-4189-B81C-59D3CB0F5920}" type="datetimeFigureOut">
              <a:rPr lang="ru-RU" smtClean="0"/>
              <a:t>ср 01.04.20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47C52-B9EE-4108-8A8B-6D3B8C8764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3789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09CE8-1EEE-4189-B81C-59D3CB0F5920}" type="datetimeFigureOut">
              <a:rPr lang="ru-RU" smtClean="0"/>
              <a:t>ср 01.04.20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47C52-B9EE-4108-8A8B-6D3B8C8764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3997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09CE8-1EEE-4189-B81C-59D3CB0F5920}" type="datetimeFigureOut">
              <a:rPr lang="ru-RU" smtClean="0"/>
              <a:t>ср 01.04.20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47C52-B9EE-4108-8A8B-6D3B8C8764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9498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09CE8-1EEE-4189-B81C-59D3CB0F5920}" type="datetimeFigureOut">
              <a:rPr lang="ru-RU" smtClean="0"/>
              <a:t>ср 01.04.20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47C52-B9EE-4108-8A8B-6D3B8C8764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3750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09CE8-1EEE-4189-B81C-59D3CB0F5920}" type="datetimeFigureOut">
              <a:rPr lang="ru-RU" smtClean="0"/>
              <a:t>ср 01.04.20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47C52-B9EE-4108-8A8B-6D3B8C8764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0453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09CE8-1EEE-4189-B81C-59D3CB0F5920}" type="datetimeFigureOut">
              <a:rPr lang="ru-RU" smtClean="0"/>
              <a:t>ср 01.04.20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47C52-B9EE-4108-8A8B-6D3B8C8764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4623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09CE8-1EEE-4189-B81C-59D3CB0F5920}" type="datetimeFigureOut">
              <a:rPr lang="ru-RU" smtClean="0"/>
              <a:t>ср 01.04.20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47C52-B9EE-4108-8A8B-6D3B8C8764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936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109CE8-1EEE-4189-B81C-59D3CB0F5920}" type="datetimeFigureOut">
              <a:rPr lang="ru-RU" smtClean="0"/>
              <a:t>ср 01.04.20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47C52-B9EE-4108-8A8B-6D3B8C8764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1930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kk-KZ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.4А</a:t>
            </a:r>
            <a:r>
              <a:rPr lang="kk-KZ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kk-KZ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XIХ-XX </a:t>
            </a:r>
            <a:r>
              <a:rPr lang="kk-KZ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ғасырдың басындағы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Қазақстанның мәдениеті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38200" y="23209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kk-KZ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Тақырыбы: 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XIX </a:t>
            </a: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ғасырдағы білім беру мен ағарту 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ісі</a:t>
            </a:r>
            <a:endParaRPr lang="ru-RU" sz="3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 сұрағы: </a:t>
            </a: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XIX ғасырда Қазақстанда оқу-ағартушылық 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мекемелер </a:t>
            </a: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қандай формада дамыды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kk-KZ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Оқу мақсаты:</a:t>
            </a:r>
            <a:endParaRPr lang="en-US" sz="32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.2.3.2 </a:t>
            </a: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XIXғ. ІІ жартысындағы білім беру мен ағарту ісінің даму ерекшеліктерін түсіндіру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 descr="http://www.kazakhistory.ru/images/post9big2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6523" y="365125"/>
            <a:ext cx="3617277" cy="17600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0562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03698" y="71224"/>
            <a:ext cx="864543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Шығармашылық жұмыс</a:t>
            </a:r>
          </a:p>
          <a:p>
            <a:r>
              <a:rPr lang="kk-KZ" sz="2800" dirty="0"/>
              <a:t>Омбы қаласы Қазақстан үшін ең әйгілі білім ордасына айналды</a:t>
            </a:r>
          </a:p>
          <a:p>
            <a:endParaRPr lang="kk-KZ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93151" y="1916833"/>
            <a:ext cx="998134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«ПОПС» формуласы: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Менің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ойымша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,...  »</a:t>
            </a:r>
          </a:p>
          <a:p>
            <a:pPr algn="just"/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«Мен </a:t>
            </a:r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себебін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былай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түсіндіремін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… »  </a:t>
            </a:r>
          </a:p>
          <a:p>
            <a:pPr algn="just"/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«Оны мен  </a:t>
            </a:r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мына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фактілермен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мысалдармен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дәлелдей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аламын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… »</a:t>
            </a:r>
          </a:p>
          <a:p>
            <a:pPr algn="just"/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Осыған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мен </a:t>
            </a:r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мынадай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қорытынды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шешімге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келдім</a:t>
            </a:r>
            <a:r>
              <a:rPr lang="ru-RU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.... »</a:t>
            </a:r>
          </a:p>
          <a:p>
            <a:endParaRPr lang="ru-RU" dirty="0">
              <a:solidFill>
                <a:prstClr val="black"/>
              </a:solidFill>
            </a:endParaRPr>
          </a:p>
        </p:txBody>
      </p:sp>
      <p:pic>
        <p:nvPicPr>
          <p:cNvPr id="9" name="Рисунок 8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1893" y="87321"/>
            <a:ext cx="963479" cy="115711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07846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Жаңа ұғымдармен жұмыс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Медресе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ислам дінін оқытатын орта және жоғары дәрежелі оқу орны </a:t>
            </a:r>
          </a:p>
          <a:p>
            <a:endParaRPr lang="kk-KZ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Зайырлы мектеп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ғылыми білім негіздері</a:t>
            </a:r>
          </a:p>
          <a:p>
            <a:endParaRPr lang="kk-KZ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Жадидшілер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ғасырдың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соңы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20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ғасырдың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басында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түркі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тілдес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мұсылман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халықтары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өріс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қоғамдық-саяси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мәдени-ағартушылық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</a:t>
            </a:r>
            <a:endParaRPr lang="kk-KZ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4101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3600" y="122237"/>
            <a:ext cx="10515600" cy="1325563"/>
          </a:xfrm>
        </p:spPr>
        <p:txBody>
          <a:bodyPr>
            <a:normAutofit/>
          </a:bodyPr>
          <a:lstStyle/>
          <a:p>
            <a:r>
              <a:rPr lang="kk-KZ" sz="2400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ХІХ ғ мектептер діни және зайырлы деп екіге бөлінді.Қазақ балалары мектептер мен медреселерде білім алды.Оларды молдалар оқытты.</a:t>
            </a:r>
            <a:endParaRPr lang="ru-RU" sz="2400" i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46200"/>
            <a:ext cx="10515600" cy="483076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4345782" y="3031331"/>
            <a:ext cx="3171824" cy="1562100"/>
          </a:xfrm>
          <a:prstGeom prst="ellipse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Медресе</a:t>
            </a:r>
            <a:endParaRPr lang="ru-RU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4296569" y="1593055"/>
            <a:ext cx="2241550" cy="10334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Молда мен мұғалімдер дайындады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514849" y="5051425"/>
            <a:ext cx="2936873" cy="112553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1870 </a:t>
            </a:r>
            <a:r>
              <a:rPr 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орыс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міндетті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7927975" y="1866900"/>
            <a:ext cx="2905124" cy="170815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 мерзімі 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3-4 </a:t>
            </a:r>
            <a: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711200" y="2019300"/>
            <a:ext cx="3224213" cy="1793081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</a:t>
            </a:r>
          </a:p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</a:t>
            </a:r>
          </a:p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Медицина</a:t>
            </a:r>
          </a:p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Тарих</a:t>
            </a:r>
          </a:p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 білімі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7972424" y="4483100"/>
            <a:ext cx="2860675" cy="1082675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40-</a:t>
            </a:r>
            <a: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 асқан адам ғана  ұстаз бола алады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1181100" y="4250531"/>
            <a:ext cx="2927350" cy="13636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Бірнеше сынып бөлмелері болды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5528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7900" y="-64294"/>
            <a:ext cx="10515600" cy="1325563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kk-KZ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ХХ ғасырдың басында жаңа әдістемелік мектептер </a:t>
            </a:r>
            <a:r>
              <a:rPr lang="kk-KZ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айда </a:t>
            </a:r>
            <a:r>
              <a:rPr lang="kk-KZ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болды. Оны ұйымдастырушылар жәдитшілер болды. Қазақ зиялыларының көбісі  осы мектептен білім алып шықты</a:t>
            </a:r>
            <a:r>
              <a:rPr lang="kk-KZ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46200"/>
            <a:ext cx="10515600" cy="483076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4273550" y="3213894"/>
            <a:ext cx="3028950" cy="1561306"/>
          </a:xfrm>
          <a:prstGeom prst="ellipse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Жаңа әдістемелік мектептер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4584700" y="1638300"/>
            <a:ext cx="2241550" cy="103346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ХХ ғасырдың басы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514850" y="5051425"/>
            <a:ext cx="2254250" cy="112553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Білікті мұғалімдер сабақ берді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7620000" y="2133600"/>
            <a:ext cx="3035299" cy="19304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 қалаушы ағартушы, қоғам қайраткері И.Гаспринский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863600" y="2436019"/>
            <a:ext cx="3352799" cy="137636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Ақтөбе</a:t>
            </a:r>
          </a:p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Жаркент</a:t>
            </a:r>
          </a:p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Верный</a:t>
            </a:r>
          </a:p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Қостанай</a:t>
            </a:r>
          </a:p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Семей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7972424" y="4483100"/>
            <a:ext cx="3063876" cy="15621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Арифметика</a:t>
            </a:r>
          </a:p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География</a:t>
            </a:r>
          </a:p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Жаратылыстану</a:t>
            </a:r>
          </a:p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тарих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698500" y="4250531"/>
            <a:ext cx="3409950" cy="192643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Қазақстанда алғашқы әдістемелік мектептер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1900 </a:t>
            </a:r>
            <a: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жылы Түркістан қаласында ашылды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7790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9475"/>
          </a:xfrm>
        </p:spPr>
        <p:txBody>
          <a:bodyPr>
            <a:normAutofit/>
          </a:bodyPr>
          <a:lstStyle/>
          <a:p>
            <a:pPr algn="ctr"/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Халықтың сауатын ашу, Еуропа мәдениеті мен білімін енгізуде Жәңгір ханның үлесі мол.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5" descr="Изображение выглядит как небо, здание, внешний, дом&#10;&#10;Автоматически созданное описание">
            <a:extLst>
              <a:ext uri="{FF2B5EF4-FFF2-40B4-BE49-F238E27FC236}">
                <a16:creationId xmlns:a16="http://schemas.microsoft.com/office/drawing/2014/main" id="{B1BD64A4-0DA5-422C-9A8C-F45146A763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57700" y="1849988"/>
            <a:ext cx="4762500" cy="235792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800" y="2108200"/>
            <a:ext cx="2660417" cy="245714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955800" y="4813300"/>
            <a:ext cx="85920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lain" startAt="1841"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ылы алғашқы зайырлы мектеп ашты.</a:t>
            </a:r>
          </a:p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Орыс, араб, парсы тілдері, математика, география, тарих, дінтану пәндері оқытылды.</a:t>
            </a:r>
          </a:p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 балаларын Ресейдің оқу орындарына оқытуға көмек жасады.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0155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 өлкесіндегі зайырлы мектеп  пен оқу орындарының ашылуы</a:t>
            </a:r>
            <a:endParaRPr lang="ru-RU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8959228"/>
              </p:ext>
            </p:extLst>
          </p:nvPr>
        </p:nvGraphicFramePr>
        <p:xfrm>
          <a:off x="838200" y="1690688"/>
          <a:ext cx="10210800" cy="4646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6100">
                  <a:extLst>
                    <a:ext uri="{9D8B030D-6E8A-4147-A177-3AD203B41FA5}">
                      <a16:colId xmlns:a16="http://schemas.microsoft.com/office/drawing/2014/main" val="3509895306"/>
                    </a:ext>
                  </a:extLst>
                </a:gridCol>
                <a:gridCol w="8394700">
                  <a:extLst>
                    <a:ext uri="{9D8B030D-6E8A-4147-A177-3AD203B41FA5}">
                      <a16:colId xmlns:a16="http://schemas.microsoft.com/office/drawing/2014/main" val="8934917"/>
                    </a:ext>
                  </a:extLst>
                </a:gridCol>
              </a:tblGrid>
              <a:tr h="5808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1789</a:t>
                      </a:r>
                      <a:r>
                        <a:rPr lang="kk-KZ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ж</a:t>
                      </a:r>
                      <a:endParaRPr lang="en-US" sz="2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Омбыда Азия мектебі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4073272"/>
                  </a:ext>
                </a:extLst>
              </a:tr>
              <a:tr h="5808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1813</a:t>
                      </a:r>
                      <a:r>
                        <a:rPr lang="kk-KZ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</a:t>
                      </a:r>
                      <a:endParaRPr lang="en-US" sz="2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Омбыда әскери училище</a:t>
                      </a:r>
                      <a:endParaRPr lang="ru-RU" sz="2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920351"/>
                  </a:ext>
                </a:extLst>
              </a:tr>
              <a:tr h="5808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1825</a:t>
                      </a:r>
                      <a:r>
                        <a:rPr lang="kk-KZ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</a:t>
                      </a:r>
                      <a:endParaRPr lang="en-US" sz="2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Орынборда әскери училище</a:t>
                      </a:r>
                      <a:endParaRPr lang="ru-RU" sz="2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5772432"/>
                  </a:ext>
                </a:extLst>
              </a:tr>
              <a:tr h="5808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1850</a:t>
                      </a:r>
                      <a:r>
                        <a:rPr lang="kk-KZ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</a:t>
                      </a:r>
                      <a:endParaRPr lang="en-US" sz="2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Орынборда жетіжылдық</a:t>
                      </a:r>
                      <a:r>
                        <a:rPr lang="kk-KZ" sz="24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мектеп</a:t>
                      </a:r>
                      <a:endParaRPr lang="ru-RU" sz="2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795736"/>
                  </a:ext>
                </a:extLst>
              </a:tr>
              <a:tr h="5808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1861</a:t>
                      </a:r>
                      <a:r>
                        <a:rPr lang="kk-KZ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</a:t>
                      </a:r>
                      <a:endParaRPr lang="en-US" sz="2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Троицкіде</a:t>
                      </a:r>
                      <a:r>
                        <a:rPr lang="kk-KZ" sz="24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орыс қазақ мектебі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5700607"/>
                  </a:ext>
                </a:extLst>
              </a:tr>
              <a:tr h="5808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1872</a:t>
                      </a:r>
                      <a:r>
                        <a:rPr lang="kk-KZ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</a:t>
                      </a:r>
                      <a:endParaRPr lang="en-US" sz="2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Омбыда мұғалімдер</a:t>
                      </a:r>
                      <a:r>
                        <a:rPr lang="kk-KZ" sz="24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семинариясы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7859671"/>
                  </a:ext>
                </a:extLst>
              </a:tr>
              <a:tr h="5808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1879</a:t>
                      </a:r>
                      <a:r>
                        <a:rPr lang="kk-KZ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</a:t>
                      </a:r>
                      <a:endParaRPr lang="en-US" sz="2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Торғайда екі сыныптық орыс қазақ мектебі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709459"/>
                  </a:ext>
                </a:extLst>
              </a:tr>
              <a:tr h="5808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1883</a:t>
                      </a:r>
                      <a:r>
                        <a:rPr lang="kk-KZ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</a:t>
                      </a:r>
                      <a:endParaRPr lang="en-US" sz="2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 қаласында мұғалімдер мектебі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284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6197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Деректі оқып, сұраққа жауап беріңіз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А</a:t>
            </a:r>
            <a:endParaRPr lang="ru-RU" dirty="0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838200" y="1482725"/>
            <a:ext cx="4622800" cy="3489603"/>
          </a:xfrm>
          <a:prstGeom prst="horizontalScroll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«Азияда көшіп қонып жүретін түркілердің ішінде қырғыз қазақтар басқаларға қарағанда мәдениетті халық. Сондықтан олардың болашағы  да зор»</a:t>
            </a:r>
          </a:p>
          <a:p>
            <a:pPr algn="ctr"/>
            <a:endParaRPr lang="kk-KZ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Орыс тарихшысы А.Седельников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Горизонтальный свиток 5"/>
          <p:cNvSpPr/>
          <p:nvPr/>
        </p:nvSpPr>
        <p:spPr>
          <a:xfrm>
            <a:off x="6096000" y="1356519"/>
            <a:ext cx="4622800" cy="3615809"/>
          </a:xfrm>
          <a:prstGeom prst="horizontalScroll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«Олар қандай мақтауға болса да лайықты, білімді тез меңгеріп алады, оқуға қабілетті келеді»</a:t>
            </a:r>
          </a:p>
          <a:p>
            <a:pPr algn="ctr"/>
            <a:endParaRPr lang="kk-KZ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Ресей зерттеушісі Ф.Собысевич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6600" y="5107265"/>
            <a:ext cx="103505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 қазақ балаларының оқуға деген ынта ықыласы мен қабілетін қалай суреттейді?</a:t>
            </a:r>
          </a:p>
          <a:p>
            <a:r>
              <a:rPr lang="kk-KZ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 ойыңызды қосыңыз.</a:t>
            </a:r>
            <a:endParaRPr lang="ru-RU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7533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Тұлғаларды табыңыз</a:t>
            </a:r>
            <a:b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171-173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беттер)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320925"/>
            <a:ext cx="10515600" cy="4351338"/>
          </a:xfrm>
        </p:spPr>
        <p:txBody>
          <a:bodyPr/>
          <a:lstStyle/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Омбыда білім алған қазақ зиялылары..........................................</a:t>
            </a:r>
          </a:p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Шетелде білім алған қазақ зиялылары........</a:t>
            </a:r>
          </a:p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ХІХ ғ ІІ  жартысында Қазақстанды зерттеумен айналысқан орыс ғалымдар.................................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606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Дұрыс жауабымен </a:t>
            </a:r>
            <a:r>
              <a:rPr lang="kk-K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kk-KZ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әйкестендіріңіз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3014051"/>
              </p:ext>
            </p:extLst>
          </p:nvPr>
        </p:nvGraphicFramePr>
        <p:xfrm>
          <a:off x="838200" y="1825625"/>
          <a:ext cx="105156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8800">
                  <a:extLst>
                    <a:ext uri="{9D8B030D-6E8A-4147-A177-3AD203B41FA5}">
                      <a16:colId xmlns:a16="http://schemas.microsoft.com/office/drawing/2014/main" val="3742158482"/>
                    </a:ext>
                  </a:extLst>
                </a:gridCol>
                <a:gridCol w="2679700">
                  <a:extLst>
                    <a:ext uri="{9D8B030D-6E8A-4147-A177-3AD203B41FA5}">
                      <a16:colId xmlns:a16="http://schemas.microsoft.com/office/drawing/2014/main" val="3399372870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283422091"/>
                    </a:ext>
                  </a:extLst>
                </a:gridCol>
                <a:gridCol w="6845300">
                  <a:extLst>
                    <a:ext uri="{9D8B030D-6E8A-4147-A177-3AD203B41FA5}">
                      <a16:colId xmlns:a16="http://schemas.microsoft.com/office/drawing/2014/main" val="24343780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4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1789 </a:t>
                      </a:r>
                      <a:r>
                        <a:rPr lang="kk-KZ" sz="24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</a:t>
                      </a:r>
                      <a:endParaRPr lang="ru-RU" sz="24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24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Омбыда мұғалімдер семинариясы</a:t>
                      </a:r>
                      <a:endParaRPr lang="ru-RU" sz="24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58149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1861</a:t>
                      </a:r>
                      <a:r>
                        <a:rPr lang="kk-KZ" sz="24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</a:t>
                      </a:r>
                      <a:endParaRPr lang="ru-RU" sz="24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24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Омбыда әскери училище</a:t>
                      </a:r>
                      <a:endParaRPr lang="ru-RU" sz="24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43428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1813</a:t>
                      </a:r>
                      <a:r>
                        <a:rPr lang="kk-KZ" sz="24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</a:t>
                      </a:r>
                      <a:endParaRPr lang="ru-RU" sz="24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endParaRPr lang="ru-RU" sz="24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Тройцкіде орыс қазақ мектебі</a:t>
                      </a:r>
                      <a:endParaRPr lang="ru-RU" sz="24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83526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4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1882</a:t>
                      </a:r>
                      <a:r>
                        <a:rPr lang="kk-KZ" sz="24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</a:t>
                      </a:r>
                      <a:endParaRPr lang="ru-RU" sz="24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</a:t>
                      </a:r>
                      <a:endParaRPr lang="ru-RU" sz="24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Омбыда Азия мектебі</a:t>
                      </a:r>
                      <a:endParaRPr lang="ru-RU" sz="24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67637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4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1883ж</a:t>
                      </a:r>
                      <a:endParaRPr lang="ru-RU" sz="24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24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Омбыда техникалық училище</a:t>
                      </a:r>
                      <a:endParaRPr lang="ru-RU" sz="24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41764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4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1872</a:t>
                      </a:r>
                      <a:r>
                        <a:rPr lang="kk-KZ" sz="24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</a:t>
                      </a:r>
                      <a:endParaRPr lang="ru-RU" sz="24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</a:t>
                      </a:r>
                      <a:endParaRPr lang="ru-RU" sz="24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4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 қаласында мұғалімдер мектебі</a:t>
                      </a:r>
                      <a:endParaRPr lang="ru-RU" sz="24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51438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905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469</Words>
  <Application>Microsoft Office PowerPoint</Application>
  <PresentationFormat>Широкоэкранный</PresentationFormat>
  <Paragraphs>106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Тема Office</vt:lpstr>
      <vt:lpstr>8.4А    XIХ-XX ғасырдың басындағы Қазақстанның мәдениеті  </vt:lpstr>
      <vt:lpstr>Жаңа ұғымдармен жұмыс</vt:lpstr>
      <vt:lpstr>ХІХ ғ мектептер діни және зайырлы деп екіге бөлінді.Қазақ балалары мектептер мен медреселерде білім алды.Оларды молдалар оқытты.</vt:lpstr>
      <vt:lpstr>ХХ ғасырдың басында жаңа әдістемелік мектептер айда болды. Оны ұйымдастырушылар жәдитшілер болды. Қазақ зиялыларының көбісі  осы мектептен білім алып шықты. </vt:lpstr>
      <vt:lpstr>Халықтың сауатын ашу, Еуропа мәдениеті мен білімін енгізуде Жәңгір ханның үлесі мол.</vt:lpstr>
      <vt:lpstr>Қазақ өлкесіндегі зайырлы мектеп  пен оқу орындарының ашылуы</vt:lpstr>
      <vt:lpstr>Деректі оқып, сұраққа жауап беріңіз</vt:lpstr>
      <vt:lpstr>Тұлғаларды табыңыз (171-173беттер)</vt:lpstr>
      <vt:lpstr>Дұрыс жауабымен сәйкестендіріңіз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7.4А    XIХ-XX ғасырдың басындағы Қазақстанның мәдениеті</dc:title>
  <dc:creator>HPpro</dc:creator>
  <cp:lastModifiedBy>HPpro</cp:lastModifiedBy>
  <cp:revision>16</cp:revision>
  <dcterms:created xsi:type="dcterms:W3CDTF">2020-03-31T17:05:20Z</dcterms:created>
  <dcterms:modified xsi:type="dcterms:W3CDTF">2020-04-01T04:11:06Z</dcterms:modified>
</cp:coreProperties>
</file>