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9" r:id="rId3"/>
    <p:sldId id="257" r:id="rId4"/>
    <p:sldId id="260" r:id="rId5"/>
    <p:sldId id="265" r:id="rId6"/>
    <p:sldId id="266" r:id="rId7"/>
    <p:sldId id="262" r:id="rId8"/>
    <p:sldId id="276" r:id="rId9"/>
    <p:sldId id="277" r:id="rId10"/>
    <p:sldId id="278" r:id="rId11"/>
    <p:sldId id="267" r:id="rId12"/>
    <p:sldId id="275"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96" autoAdjust="0"/>
    <p:restoredTop sz="94660"/>
  </p:normalViewPr>
  <p:slideViewPr>
    <p:cSldViewPr snapToGrid="0">
      <p:cViewPr varScale="1">
        <p:scale>
          <a:sx n="75" d="100"/>
          <a:sy n="75" d="100"/>
        </p:scale>
        <p:origin x="4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F5C77F-5B74-4890-99CC-ACAD802056F8}" type="datetimeFigureOut">
              <a:rPr lang="ru-RU" smtClean="0"/>
              <a:t>ср 01.04.20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53E877-5E2B-4966-A7C6-CD9DB93DE7F6}" type="slidenum">
              <a:rPr lang="ru-RU" smtClean="0"/>
              <a:t>‹#›</a:t>
            </a:fld>
            <a:endParaRPr lang="ru-RU"/>
          </a:p>
        </p:txBody>
      </p:sp>
    </p:spTree>
    <p:extLst>
      <p:ext uri="{BB962C8B-B14F-4D97-AF65-F5344CB8AC3E}">
        <p14:creationId xmlns:p14="http://schemas.microsoft.com/office/powerpoint/2010/main" val="3462747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1A4EA57-0E2D-4B80-8F95-1EA971CD021F}" type="datetimeFigureOut">
              <a:rPr lang="ru-RU" smtClean="0"/>
              <a:t>ср 01.04.20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03F8A5-CB44-481B-B8AE-97628241F88E}" type="slidenum">
              <a:rPr lang="ru-RU" smtClean="0"/>
              <a:t>‹#›</a:t>
            </a:fld>
            <a:endParaRPr lang="ru-RU"/>
          </a:p>
        </p:txBody>
      </p:sp>
    </p:spTree>
    <p:extLst>
      <p:ext uri="{BB962C8B-B14F-4D97-AF65-F5344CB8AC3E}">
        <p14:creationId xmlns:p14="http://schemas.microsoft.com/office/powerpoint/2010/main" val="3436723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1A4EA57-0E2D-4B80-8F95-1EA971CD021F}" type="datetimeFigureOut">
              <a:rPr lang="ru-RU" smtClean="0"/>
              <a:t>ср 01.04.20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03F8A5-CB44-481B-B8AE-97628241F88E}" type="slidenum">
              <a:rPr lang="ru-RU" smtClean="0"/>
              <a:t>‹#›</a:t>
            </a:fld>
            <a:endParaRPr lang="ru-RU"/>
          </a:p>
        </p:txBody>
      </p:sp>
    </p:spTree>
    <p:extLst>
      <p:ext uri="{BB962C8B-B14F-4D97-AF65-F5344CB8AC3E}">
        <p14:creationId xmlns:p14="http://schemas.microsoft.com/office/powerpoint/2010/main" val="125304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1A4EA57-0E2D-4B80-8F95-1EA971CD021F}" type="datetimeFigureOut">
              <a:rPr lang="ru-RU" smtClean="0"/>
              <a:t>ср 01.04.20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03F8A5-CB44-481B-B8AE-97628241F88E}" type="slidenum">
              <a:rPr lang="ru-RU" smtClean="0"/>
              <a:t>‹#›</a:t>
            </a:fld>
            <a:endParaRPr lang="ru-RU"/>
          </a:p>
        </p:txBody>
      </p:sp>
    </p:spTree>
    <p:extLst>
      <p:ext uri="{BB962C8B-B14F-4D97-AF65-F5344CB8AC3E}">
        <p14:creationId xmlns:p14="http://schemas.microsoft.com/office/powerpoint/2010/main" val="317688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1A4EA57-0E2D-4B80-8F95-1EA971CD021F}" type="datetimeFigureOut">
              <a:rPr lang="ru-RU" smtClean="0"/>
              <a:t>ср 01.04.20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03F8A5-CB44-481B-B8AE-97628241F88E}" type="slidenum">
              <a:rPr lang="ru-RU" smtClean="0"/>
              <a:t>‹#›</a:t>
            </a:fld>
            <a:endParaRPr lang="ru-RU"/>
          </a:p>
        </p:txBody>
      </p:sp>
    </p:spTree>
    <p:extLst>
      <p:ext uri="{BB962C8B-B14F-4D97-AF65-F5344CB8AC3E}">
        <p14:creationId xmlns:p14="http://schemas.microsoft.com/office/powerpoint/2010/main" val="3224146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1A4EA57-0E2D-4B80-8F95-1EA971CD021F}" type="datetimeFigureOut">
              <a:rPr lang="ru-RU" smtClean="0"/>
              <a:t>ср 01.04.20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03F8A5-CB44-481B-B8AE-97628241F88E}" type="slidenum">
              <a:rPr lang="ru-RU" smtClean="0"/>
              <a:t>‹#›</a:t>
            </a:fld>
            <a:endParaRPr lang="ru-RU"/>
          </a:p>
        </p:txBody>
      </p:sp>
    </p:spTree>
    <p:extLst>
      <p:ext uri="{BB962C8B-B14F-4D97-AF65-F5344CB8AC3E}">
        <p14:creationId xmlns:p14="http://schemas.microsoft.com/office/powerpoint/2010/main" val="2548017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1A4EA57-0E2D-4B80-8F95-1EA971CD021F}" type="datetimeFigureOut">
              <a:rPr lang="ru-RU" smtClean="0"/>
              <a:t>ср 01.04.20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03F8A5-CB44-481B-B8AE-97628241F88E}" type="slidenum">
              <a:rPr lang="ru-RU" smtClean="0"/>
              <a:t>‹#›</a:t>
            </a:fld>
            <a:endParaRPr lang="ru-RU"/>
          </a:p>
        </p:txBody>
      </p:sp>
    </p:spTree>
    <p:extLst>
      <p:ext uri="{BB962C8B-B14F-4D97-AF65-F5344CB8AC3E}">
        <p14:creationId xmlns:p14="http://schemas.microsoft.com/office/powerpoint/2010/main" val="1310875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1A4EA57-0E2D-4B80-8F95-1EA971CD021F}" type="datetimeFigureOut">
              <a:rPr lang="ru-RU" smtClean="0"/>
              <a:t>ср 01.04.20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403F8A5-CB44-481B-B8AE-97628241F88E}" type="slidenum">
              <a:rPr lang="ru-RU" smtClean="0"/>
              <a:t>‹#›</a:t>
            </a:fld>
            <a:endParaRPr lang="ru-RU"/>
          </a:p>
        </p:txBody>
      </p:sp>
    </p:spTree>
    <p:extLst>
      <p:ext uri="{BB962C8B-B14F-4D97-AF65-F5344CB8AC3E}">
        <p14:creationId xmlns:p14="http://schemas.microsoft.com/office/powerpoint/2010/main" val="589272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1A4EA57-0E2D-4B80-8F95-1EA971CD021F}" type="datetimeFigureOut">
              <a:rPr lang="ru-RU" smtClean="0"/>
              <a:t>ср 01.04.20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403F8A5-CB44-481B-B8AE-97628241F88E}" type="slidenum">
              <a:rPr lang="ru-RU" smtClean="0"/>
              <a:t>‹#›</a:t>
            </a:fld>
            <a:endParaRPr lang="ru-RU"/>
          </a:p>
        </p:txBody>
      </p:sp>
    </p:spTree>
    <p:extLst>
      <p:ext uri="{BB962C8B-B14F-4D97-AF65-F5344CB8AC3E}">
        <p14:creationId xmlns:p14="http://schemas.microsoft.com/office/powerpoint/2010/main" val="1166647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1A4EA57-0E2D-4B80-8F95-1EA971CD021F}" type="datetimeFigureOut">
              <a:rPr lang="ru-RU" smtClean="0"/>
              <a:t>ср 01.04.20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403F8A5-CB44-481B-B8AE-97628241F88E}" type="slidenum">
              <a:rPr lang="ru-RU" smtClean="0"/>
              <a:t>‹#›</a:t>
            </a:fld>
            <a:endParaRPr lang="ru-RU"/>
          </a:p>
        </p:txBody>
      </p:sp>
    </p:spTree>
    <p:extLst>
      <p:ext uri="{BB962C8B-B14F-4D97-AF65-F5344CB8AC3E}">
        <p14:creationId xmlns:p14="http://schemas.microsoft.com/office/powerpoint/2010/main" val="3886730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1A4EA57-0E2D-4B80-8F95-1EA971CD021F}" type="datetimeFigureOut">
              <a:rPr lang="ru-RU" smtClean="0"/>
              <a:t>ср 01.04.20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03F8A5-CB44-481B-B8AE-97628241F88E}" type="slidenum">
              <a:rPr lang="ru-RU" smtClean="0"/>
              <a:t>‹#›</a:t>
            </a:fld>
            <a:endParaRPr lang="ru-RU"/>
          </a:p>
        </p:txBody>
      </p:sp>
    </p:spTree>
    <p:extLst>
      <p:ext uri="{BB962C8B-B14F-4D97-AF65-F5344CB8AC3E}">
        <p14:creationId xmlns:p14="http://schemas.microsoft.com/office/powerpoint/2010/main" val="2735793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1A4EA57-0E2D-4B80-8F95-1EA971CD021F}" type="datetimeFigureOut">
              <a:rPr lang="ru-RU" smtClean="0"/>
              <a:t>ср 01.04.20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03F8A5-CB44-481B-B8AE-97628241F88E}" type="slidenum">
              <a:rPr lang="ru-RU" smtClean="0"/>
              <a:t>‹#›</a:t>
            </a:fld>
            <a:endParaRPr lang="ru-RU"/>
          </a:p>
        </p:txBody>
      </p:sp>
    </p:spTree>
    <p:extLst>
      <p:ext uri="{BB962C8B-B14F-4D97-AF65-F5344CB8AC3E}">
        <p14:creationId xmlns:p14="http://schemas.microsoft.com/office/powerpoint/2010/main" val="51928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4EA57-0E2D-4B80-8F95-1EA971CD021F}" type="datetimeFigureOut">
              <a:rPr lang="ru-RU" smtClean="0"/>
              <a:t>ср 01.04.20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3F8A5-CB44-481B-B8AE-97628241F88E}" type="slidenum">
              <a:rPr lang="ru-RU" smtClean="0"/>
              <a:t>‹#›</a:t>
            </a:fld>
            <a:endParaRPr lang="ru-RU"/>
          </a:p>
        </p:txBody>
      </p:sp>
    </p:spTree>
    <p:extLst>
      <p:ext uri="{BB962C8B-B14F-4D97-AF65-F5344CB8AC3E}">
        <p14:creationId xmlns:p14="http://schemas.microsoft.com/office/powerpoint/2010/main" val="2533544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infourok.ru/go.html?href=https://kk.wikipedia.org/wiki/%D0%94%D3%99%D1%81%D1%82%D2%AF%D1%80" TargetMode="External"/><Relationship Id="rId3" Type="http://schemas.openxmlformats.org/officeDocument/2006/relationships/hyperlink" Target="https://infourok.ru/go.html?href=https://kk.wikipedia.org/wiki/%D2%9A%D0%B0%D1%81%D0%B8%D0%B5%D1%82" TargetMode="External"/><Relationship Id="rId7" Type="http://schemas.openxmlformats.org/officeDocument/2006/relationships/hyperlink" Target="https://infourok.ru/go.html?href=https://kk.wikipedia.org/wiki/%D0%A2%D0%B0%D0%BC%D0%B0%D2%9B" TargetMode="External"/><Relationship Id="rId2" Type="http://schemas.openxmlformats.org/officeDocument/2006/relationships/hyperlink" Target="https://infourok.ru/go.html?href=https://kk.wikipedia.org/wiki/%D2%9A%D0%B0%D0%B7%D0%B0%D2%9B%D1%82%D0%B0%D1%80" TargetMode="External"/><Relationship Id="rId1" Type="http://schemas.openxmlformats.org/officeDocument/2006/relationships/slideLayout" Target="../slideLayouts/slideLayout2.xml"/><Relationship Id="rId6" Type="http://schemas.openxmlformats.org/officeDocument/2006/relationships/hyperlink" Target="https://infourok.ru/go.html?href=https://kk.wikipedia.org/wiki/%D0%94%D0%B0%D1%81%D1%82%D0%B0%D1%80%D2%9B%D0%B0%D0%BD" TargetMode="External"/><Relationship Id="rId5" Type="http://schemas.openxmlformats.org/officeDocument/2006/relationships/hyperlink" Target="https://infourok.ru/go.html?href=https://kk.wikipedia.org/wiki/%D0%95%D1%80%D1%83%D0%BB%D1%96%D0%BA" TargetMode="External"/><Relationship Id="rId10" Type="http://schemas.openxmlformats.org/officeDocument/2006/relationships/hyperlink" Target="https://infourok.ru/go.html?href=https://kk.wikipedia.org/wiki/%D0%96%D2%B1%D0%BC%D1%8B%D1%81" TargetMode="External"/><Relationship Id="rId4" Type="http://schemas.openxmlformats.org/officeDocument/2006/relationships/hyperlink" Target="https://infourok.ru/go.html?href=https://kk.wikipedia.org/wiki/%D2%AE%D0%B9" TargetMode="External"/><Relationship Id="rId9" Type="http://schemas.openxmlformats.org/officeDocument/2006/relationships/hyperlink" Target="https://infourok.ru/go.html?href=https://kk.wikipedia.org/wiki/%D0%90%D1%81%D0%B0%D1%80"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09600" y="106362"/>
            <a:ext cx="10515600" cy="1325563"/>
          </a:xfrm>
        </p:spPr>
        <p:txBody>
          <a:bodyPr>
            <a:normAutofit/>
          </a:bodyPr>
          <a:lstStyle/>
          <a:p>
            <a:r>
              <a:rPr lang="kk-KZ" sz="2800" i="1" dirty="0" smtClean="0">
                <a:latin typeface="Times New Roman" panose="02020603050405020304" pitchFamily="18" charset="0"/>
                <a:cs typeface="Times New Roman" panose="02020603050405020304" pitchFamily="18" charset="0"/>
              </a:rPr>
              <a:t>Сынып:</a:t>
            </a:r>
            <a:r>
              <a:rPr lang="en-US" sz="2800" i="1" dirty="0" smtClean="0">
                <a:latin typeface="Times New Roman" panose="02020603050405020304" pitchFamily="18" charset="0"/>
                <a:cs typeface="Times New Roman" panose="02020603050405020304" pitchFamily="18" charset="0"/>
              </a:rPr>
              <a:t> 8</a:t>
            </a:r>
            <a:r>
              <a:rPr lang="kk-KZ" sz="2800" i="1" dirty="0" smtClean="0">
                <a:latin typeface="Times New Roman" panose="02020603050405020304" pitchFamily="18" charset="0"/>
                <a:cs typeface="Times New Roman" panose="02020603050405020304" pitchFamily="18" charset="0"/>
              </a:rPr>
              <a:t/>
            </a:r>
            <a:br>
              <a:rPr lang="kk-KZ" sz="2800" i="1" dirty="0" smtClean="0">
                <a:latin typeface="Times New Roman" panose="02020603050405020304" pitchFamily="18" charset="0"/>
                <a:cs typeface="Times New Roman" panose="02020603050405020304" pitchFamily="18" charset="0"/>
              </a:rPr>
            </a:br>
            <a:r>
              <a:rPr lang="kk-KZ" sz="2800" i="1" dirty="0" smtClean="0">
                <a:latin typeface="Times New Roman" panose="02020603050405020304" pitchFamily="18" charset="0"/>
                <a:cs typeface="Times New Roman" panose="02020603050405020304" pitchFamily="18" charset="0"/>
              </a:rPr>
              <a:t>Пәні:Қазақстан тарихы</a:t>
            </a:r>
            <a:endParaRPr lang="ru-RU" sz="2800" i="1"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266700" y="1431925"/>
            <a:ext cx="11709400" cy="4351338"/>
          </a:xfrm>
        </p:spPr>
        <p:txBody>
          <a:bodyPr>
            <a:normAutofit fontScale="25000" lnSpcReduction="20000"/>
          </a:bodyPr>
          <a:lstStyle/>
          <a:p>
            <a:r>
              <a:rPr lang="kk-KZ" sz="12800" i="1" dirty="0" smtClean="0">
                <a:solidFill>
                  <a:srgbClr val="002060"/>
                </a:solidFill>
                <a:latin typeface="Times New Roman" panose="02020603050405020304" pitchFamily="18" charset="0"/>
                <a:cs typeface="Times New Roman" panose="02020603050405020304" pitchFamily="18" charset="0"/>
              </a:rPr>
              <a:t>Бөлім:</a:t>
            </a:r>
            <a:r>
              <a:rPr lang="kk-KZ" sz="12800" dirty="0" smtClean="0">
                <a:latin typeface="Times New Roman" panose="02020603050405020304" pitchFamily="18" charset="0"/>
                <a:cs typeface="Times New Roman" panose="02020603050405020304" pitchFamily="18" charset="0"/>
              </a:rPr>
              <a:t>  </a:t>
            </a:r>
            <a:r>
              <a:rPr lang="en-US" sz="12800" dirty="0" smtClean="0">
                <a:latin typeface="Times New Roman" panose="02020603050405020304" pitchFamily="18" charset="0"/>
                <a:cs typeface="Times New Roman" panose="02020603050405020304" pitchFamily="18" charset="0"/>
              </a:rPr>
              <a:t>8</a:t>
            </a:r>
            <a:r>
              <a:rPr lang="kk-KZ" sz="12800" dirty="0" smtClean="0">
                <a:latin typeface="Times New Roman" panose="02020603050405020304" pitchFamily="18" charset="0"/>
                <a:cs typeface="Times New Roman" panose="02020603050405020304" pitchFamily="18" charset="0"/>
              </a:rPr>
              <a:t>.4А	 </a:t>
            </a:r>
            <a:r>
              <a:rPr lang="en-US" sz="12800" dirty="0" smtClean="0">
                <a:latin typeface="Times New Roman" panose="02020603050405020304" pitchFamily="18" charset="0"/>
                <a:cs typeface="Times New Roman" panose="02020603050405020304" pitchFamily="18" charset="0"/>
              </a:rPr>
              <a:t> </a:t>
            </a:r>
            <a:r>
              <a:rPr lang="kk-KZ" sz="12800" dirty="0" smtClean="0">
                <a:latin typeface="Times New Roman" panose="02020603050405020304" pitchFamily="18" charset="0"/>
                <a:cs typeface="Times New Roman" panose="02020603050405020304" pitchFamily="18" charset="0"/>
              </a:rPr>
              <a:t>XIХ-XX ғасырдың басындағы</a:t>
            </a:r>
            <a:r>
              <a:rPr lang="ru-RU" sz="12800" dirty="0" smtClean="0">
                <a:latin typeface="Times New Roman" panose="02020603050405020304" pitchFamily="18" charset="0"/>
                <a:cs typeface="Times New Roman" panose="02020603050405020304" pitchFamily="18" charset="0"/>
              </a:rPr>
              <a:t/>
            </a:r>
            <a:br>
              <a:rPr lang="ru-RU" sz="12800" dirty="0" smtClean="0">
                <a:latin typeface="Times New Roman" panose="02020603050405020304" pitchFamily="18" charset="0"/>
                <a:cs typeface="Times New Roman" panose="02020603050405020304" pitchFamily="18" charset="0"/>
              </a:rPr>
            </a:br>
            <a:r>
              <a:rPr lang="kk-KZ" sz="12800" dirty="0" smtClean="0">
                <a:latin typeface="Times New Roman" panose="02020603050405020304" pitchFamily="18" charset="0"/>
                <a:cs typeface="Times New Roman" panose="02020603050405020304" pitchFamily="18" charset="0"/>
              </a:rPr>
              <a:t>Қазақстанның мәдениеті </a:t>
            </a:r>
          </a:p>
          <a:p>
            <a:r>
              <a:rPr lang="kk-KZ" sz="12800" i="1" dirty="0" smtClean="0">
                <a:solidFill>
                  <a:srgbClr val="002060"/>
                </a:solidFill>
                <a:latin typeface="Times New Roman" panose="02020603050405020304" pitchFamily="18" charset="0"/>
                <a:cs typeface="Times New Roman" panose="02020603050405020304" pitchFamily="18" charset="0"/>
              </a:rPr>
              <a:t>Тақырып</a:t>
            </a:r>
            <a:r>
              <a:rPr lang="kk-KZ" sz="12800" i="1" dirty="0" smtClean="0">
                <a:latin typeface="Times New Roman" panose="02020603050405020304" pitchFamily="18" charset="0"/>
                <a:cs typeface="Times New Roman" panose="02020603050405020304" pitchFamily="18" charset="0"/>
              </a:rPr>
              <a:t>:</a:t>
            </a:r>
            <a:r>
              <a:rPr lang="kk-KZ" sz="12800" dirty="0">
                <a:latin typeface="Times New Roman" panose="02020603050405020304" pitchFamily="18" charset="0"/>
                <a:cs typeface="Times New Roman" panose="02020603050405020304" pitchFamily="18" charset="0"/>
              </a:rPr>
              <a:t>XIX ғасырдағы мәдениеттің </a:t>
            </a:r>
            <a:r>
              <a:rPr lang="kk-KZ" sz="12800" dirty="0" smtClean="0">
                <a:latin typeface="Times New Roman" panose="02020603050405020304" pitchFamily="18" charset="0"/>
                <a:cs typeface="Times New Roman" panose="02020603050405020304" pitchFamily="18" charset="0"/>
              </a:rPr>
              <a:t>дамуы  (</a:t>
            </a:r>
            <a:r>
              <a:rPr lang="en-US" sz="12800" dirty="0" smtClean="0">
                <a:latin typeface="Times New Roman" panose="02020603050405020304" pitchFamily="18" charset="0"/>
                <a:cs typeface="Times New Roman" panose="02020603050405020304" pitchFamily="18" charset="0"/>
              </a:rPr>
              <a:t>159-165</a:t>
            </a:r>
            <a:r>
              <a:rPr lang="kk-KZ" sz="12800" dirty="0" smtClean="0">
                <a:latin typeface="Times New Roman" panose="02020603050405020304" pitchFamily="18" charset="0"/>
                <a:cs typeface="Times New Roman" panose="02020603050405020304" pitchFamily="18" charset="0"/>
              </a:rPr>
              <a:t> беттер)</a:t>
            </a:r>
            <a:endParaRPr lang="ru-RU" sz="12800" dirty="0" smtClean="0">
              <a:effectLst/>
              <a:latin typeface="Times New Roman" panose="02020603050405020304" pitchFamily="18" charset="0"/>
              <a:cs typeface="Times New Roman" panose="02020603050405020304" pitchFamily="18" charset="0"/>
            </a:endParaRPr>
          </a:p>
          <a:p>
            <a:r>
              <a:rPr lang="kk-KZ" sz="12800" i="1" u="sng" dirty="0">
                <a:solidFill>
                  <a:srgbClr val="002060"/>
                </a:solidFill>
                <a:latin typeface="Times New Roman" panose="02020603050405020304" pitchFamily="18" charset="0"/>
                <a:cs typeface="Times New Roman" panose="02020603050405020304" pitchFamily="18" charset="0"/>
              </a:rPr>
              <a:t>Зерттеу сұрағы</a:t>
            </a:r>
            <a:r>
              <a:rPr lang="kk-KZ" sz="12800" u="sng" dirty="0">
                <a:latin typeface="Times New Roman" panose="02020603050405020304" pitchFamily="18" charset="0"/>
                <a:cs typeface="Times New Roman" panose="02020603050405020304" pitchFamily="18" charset="0"/>
              </a:rPr>
              <a:t>:</a:t>
            </a:r>
            <a:r>
              <a:rPr lang="kk-KZ" sz="12800" dirty="0">
                <a:latin typeface="Times New Roman" panose="02020603050405020304" pitchFamily="18" charset="0"/>
                <a:cs typeface="Times New Roman" panose="02020603050405020304" pitchFamily="18" charset="0"/>
              </a:rPr>
              <a:t> Неге XIX ғасыр қазақ халқының музыка өнерінің гүлденген дәуірі деп саналады</a:t>
            </a:r>
            <a:r>
              <a:rPr lang="kk-KZ" sz="12800" dirty="0" smtClean="0">
                <a:latin typeface="Times New Roman" panose="02020603050405020304" pitchFamily="18" charset="0"/>
                <a:cs typeface="Times New Roman" panose="02020603050405020304" pitchFamily="18" charset="0"/>
              </a:rPr>
              <a:t>?</a:t>
            </a:r>
          </a:p>
          <a:p>
            <a:r>
              <a:rPr lang="kk-KZ" sz="12800" i="1" dirty="0" smtClean="0">
                <a:solidFill>
                  <a:srgbClr val="002060"/>
                </a:solidFill>
                <a:latin typeface="Times New Roman" panose="02020603050405020304" pitchFamily="18" charset="0"/>
                <a:cs typeface="Times New Roman" panose="02020603050405020304" pitchFamily="18" charset="0"/>
              </a:rPr>
              <a:t>Оқу мақсаттары:</a:t>
            </a:r>
          </a:p>
          <a:p>
            <a:r>
              <a:rPr lang="en-US" sz="12800" dirty="0" smtClean="0">
                <a:latin typeface="Times New Roman" panose="02020603050405020304" pitchFamily="18" charset="0"/>
                <a:cs typeface="Times New Roman" panose="02020603050405020304" pitchFamily="18" charset="0"/>
              </a:rPr>
              <a:t>8</a:t>
            </a:r>
            <a:r>
              <a:rPr lang="kk-KZ" sz="12800" dirty="0" smtClean="0">
                <a:latin typeface="Times New Roman" panose="02020603050405020304" pitchFamily="18" charset="0"/>
                <a:cs typeface="Times New Roman" panose="02020603050405020304" pitchFamily="18" charset="0"/>
              </a:rPr>
              <a:t>.2.1.1 </a:t>
            </a:r>
            <a:r>
              <a:rPr lang="kk-KZ" sz="12800" dirty="0">
                <a:latin typeface="Times New Roman" panose="02020603050405020304" pitchFamily="18" charset="0"/>
                <a:cs typeface="Times New Roman" panose="02020603050405020304" pitchFamily="18" charset="0"/>
              </a:rPr>
              <a:t>– салт-дәстүрлер мен әдет-ғұрыптардың құндылықтары мен маңыздылығын анықтау;</a:t>
            </a:r>
            <a:endParaRPr lang="ru-RU" sz="12800" dirty="0">
              <a:latin typeface="Times New Roman" panose="02020603050405020304" pitchFamily="18" charset="0"/>
              <a:cs typeface="Times New Roman" panose="02020603050405020304" pitchFamily="18" charset="0"/>
            </a:endParaRPr>
          </a:p>
          <a:p>
            <a:r>
              <a:rPr lang="en-US" sz="12800" dirty="0" smtClean="0">
                <a:latin typeface="Times New Roman" panose="02020603050405020304" pitchFamily="18" charset="0"/>
                <a:cs typeface="Times New Roman" panose="02020603050405020304" pitchFamily="18" charset="0"/>
              </a:rPr>
              <a:t>8</a:t>
            </a:r>
            <a:r>
              <a:rPr lang="kk-KZ" sz="12800" dirty="0" smtClean="0">
                <a:latin typeface="Times New Roman" panose="02020603050405020304" pitchFamily="18" charset="0"/>
                <a:cs typeface="Times New Roman" panose="02020603050405020304" pitchFamily="18" charset="0"/>
              </a:rPr>
              <a:t>.2.2.1 </a:t>
            </a:r>
            <a:r>
              <a:rPr lang="kk-KZ" sz="12800" dirty="0">
                <a:latin typeface="Times New Roman" panose="02020603050405020304" pitchFamily="18" charset="0"/>
                <a:cs typeface="Times New Roman" panose="02020603050405020304" pitchFamily="18" charset="0"/>
              </a:rPr>
              <a:t>– халық ауыз әдебиеті мен музыка өнері туындыларының  тарихи дереккөзі ретінде құндылығын бағалау;</a:t>
            </a:r>
            <a:endParaRPr lang="ru-RU" sz="12800" dirty="0">
              <a:latin typeface="Times New Roman" panose="02020603050405020304" pitchFamily="18" charset="0"/>
              <a:cs typeface="Times New Roman" panose="02020603050405020304" pitchFamily="18" charset="0"/>
            </a:endParaRPr>
          </a:p>
          <a:p>
            <a:r>
              <a:rPr lang="en-US" sz="12800" dirty="0" smtClean="0">
                <a:latin typeface="Times New Roman" panose="02020603050405020304" pitchFamily="18" charset="0"/>
                <a:cs typeface="Times New Roman" panose="02020603050405020304" pitchFamily="18" charset="0"/>
              </a:rPr>
              <a:t>8</a:t>
            </a:r>
            <a:r>
              <a:rPr lang="kk-KZ" sz="12800" dirty="0" smtClean="0">
                <a:latin typeface="Times New Roman" panose="02020603050405020304" pitchFamily="18" charset="0"/>
                <a:cs typeface="Times New Roman" panose="02020603050405020304" pitchFamily="18" charset="0"/>
              </a:rPr>
              <a:t>.2.2.3 </a:t>
            </a:r>
            <a:r>
              <a:rPr lang="kk-KZ" sz="12800" dirty="0">
                <a:latin typeface="Times New Roman" panose="02020603050405020304" pitchFamily="18" charset="0"/>
                <a:cs typeface="Times New Roman" panose="02020603050405020304" pitchFamily="18" charset="0"/>
              </a:rPr>
              <a:t>– ұлттық музыкалық аспаптардың қолдану ерекшеліктерін сипаттау </a:t>
            </a:r>
            <a:endParaRPr lang="ru-RU" sz="12800" dirty="0" smtClean="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552352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2800" b="1" dirty="0" smtClean="0">
                <a:latin typeface="Times New Roman" panose="02020603050405020304" pitchFamily="18" charset="0"/>
                <a:cs typeface="Times New Roman" panose="02020603050405020304" pitchFamily="18" charset="0"/>
              </a:rPr>
              <a:t>Төмендегі керекті сөздер қай кестеге тиесілі</a:t>
            </a:r>
            <a:endParaRPr lang="ru-RU" sz="2800" b="1" dirty="0">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807636066"/>
              </p:ext>
            </p:extLst>
          </p:nvPr>
        </p:nvGraphicFramePr>
        <p:xfrm>
          <a:off x="838200" y="1825625"/>
          <a:ext cx="10515600" cy="7924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606872410"/>
                    </a:ext>
                  </a:extLst>
                </a:gridCol>
                <a:gridCol w="5257800">
                  <a:extLst>
                    <a:ext uri="{9D8B030D-6E8A-4147-A177-3AD203B41FA5}">
                      <a16:colId xmlns:a16="http://schemas.microsoft.com/office/drawing/2014/main" val="2460393456"/>
                    </a:ext>
                  </a:extLst>
                </a:gridCol>
              </a:tblGrid>
              <a:tr h="370840">
                <a:tc>
                  <a:txBody>
                    <a:bodyPr/>
                    <a:lstStyle/>
                    <a:p>
                      <a:r>
                        <a:rPr lang="kk-KZ" sz="2000" b="1" dirty="0" smtClean="0">
                          <a:solidFill>
                            <a:srgbClr val="002060"/>
                          </a:solidFill>
                          <a:latin typeface="Times New Roman" panose="02020603050405020304" pitchFamily="18" charset="0"/>
                          <a:cs typeface="Times New Roman" panose="02020603050405020304" pitchFamily="18" charset="0"/>
                        </a:rPr>
                        <a:t>Салт</a:t>
                      </a:r>
                      <a:r>
                        <a:rPr lang="kk-KZ" sz="2000" b="1" baseline="0" dirty="0" smtClean="0">
                          <a:solidFill>
                            <a:srgbClr val="002060"/>
                          </a:solidFill>
                          <a:latin typeface="Times New Roman" panose="02020603050405020304" pitchFamily="18" charset="0"/>
                          <a:cs typeface="Times New Roman" panose="02020603050405020304" pitchFamily="18" charset="0"/>
                        </a:rPr>
                        <a:t> дәстүр</a:t>
                      </a:r>
                      <a:endParaRPr lang="ru-RU" sz="20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r>
                        <a:rPr lang="kk-KZ" sz="2000" b="1" dirty="0" smtClean="0">
                          <a:solidFill>
                            <a:srgbClr val="002060"/>
                          </a:solidFill>
                          <a:latin typeface="Times New Roman" panose="02020603050405020304" pitchFamily="18" charset="0"/>
                          <a:cs typeface="Times New Roman" panose="02020603050405020304" pitchFamily="18" charset="0"/>
                        </a:rPr>
                        <a:t>Әдеп ғұрып</a:t>
                      </a:r>
                      <a:endParaRPr lang="ru-RU" sz="2000" b="1"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63269035"/>
                  </a:ext>
                </a:extLst>
              </a:tr>
              <a:tr h="370840">
                <a:tc>
                  <a:txBody>
                    <a:bodyPr/>
                    <a:lstStyle/>
                    <a:p>
                      <a:endParaRPr lang="ru-RU" sz="20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endParaRPr lang="ru-RU" sz="2000" b="1"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86810304"/>
                  </a:ext>
                </a:extLst>
              </a:tr>
            </a:tbl>
          </a:graphicData>
        </a:graphic>
      </p:graphicFrame>
      <p:sp>
        <p:nvSpPr>
          <p:cNvPr id="6" name="TextBox 5"/>
          <p:cNvSpPr txBox="1"/>
          <p:nvPr/>
        </p:nvSpPr>
        <p:spPr>
          <a:xfrm>
            <a:off x="1460500" y="3708400"/>
            <a:ext cx="9766300" cy="2339102"/>
          </a:xfrm>
          <a:prstGeom prst="rect">
            <a:avLst/>
          </a:prstGeom>
          <a:noFill/>
        </p:spPr>
        <p:txBody>
          <a:bodyPr wrap="square" rtlCol="0">
            <a:spAutoFit/>
          </a:bodyPr>
          <a:lstStyle/>
          <a:p>
            <a:r>
              <a:rPr lang="kk-KZ" sz="3200" b="1" i="1" dirty="0" smtClean="0">
                <a:solidFill>
                  <a:srgbClr val="002060"/>
                </a:solidFill>
                <a:latin typeface="Times New Roman" panose="02020603050405020304" pitchFamily="18" charset="0"/>
                <a:cs typeface="Times New Roman" panose="02020603050405020304" pitchFamily="18" charset="0"/>
              </a:rPr>
              <a:t>Керекті сөздер</a:t>
            </a:r>
            <a:r>
              <a:rPr lang="kk-KZ" sz="3200" dirty="0" smtClean="0">
                <a:latin typeface="Times New Roman" panose="02020603050405020304" pitchFamily="18" charset="0"/>
                <a:cs typeface="Times New Roman" panose="02020603050405020304" pitchFamily="18" charset="0"/>
              </a:rPr>
              <a:t>: бата беру, асар,сыңсу, тұсау кесер, сүндетке отырғызу, қонақжайлылық,</a:t>
            </a:r>
          </a:p>
          <a:p>
            <a:r>
              <a:rPr lang="kk-KZ" sz="3200" dirty="0">
                <a:latin typeface="Times New Roman" panose="02020603050405020304" pitchFamily="18" charset="0"/>
                <a:cs typeface="Times New Roman" panose="02020603050405020304" pitchFamily="18" charset="0"/>
              </a:rPr>
              <a:t>қ</a:t>
            </a:r>
            <a:r>
              <a:rPr lang="kk-KZ" sz="3200" dirty="0" smtClean="0">
                <a:latin typeface="Times New Roman" panose="02020603050405020304" pitchFamily="18" charset="0"/>
                <a:cs typeface="Times New Roman" panose="02020603050405020304" pitchFamily="18" charset="0"/>
              </a:rPr>
              <a:t>онағасы беру,  базарлық, сарқыт, қымызмұрындық, жұртшылық, </a:t>
            </a:r>
          </a:p>
          <a:p>
            <a:endParaRPr lang="ru-RU" dirty="0"/>
          </a:p>
        </p:txBody>
      </p:sp>
    </p:spTree>
    <p:extLst>
      <p:ext uri="{BB962C8B-B14F-4D97-AF65-F5344CB8AC3E}">
        <p14:creationId xmlns:p14="http://schemas.microsoft.com/office/powerpoint/2010/main" val="498435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2644775"/>
          </a:xfrm>
        </p:spPr>
        <p:txBody>
          <a:bodyPr>
            <a:normAutofit/>
          </a:bodyPr>
          <a:lstStyle/>
          <a:p>
            <a:pPr algn="ctr"/>
            <a:r>
              <a:rPr lang="kk-KZ" sz="5300" i="1" dirty="0" smtClean="0">
                <a:latin typeface="Times New Roman" panose="02020603050405020304" pitchFamily="18" charset="0"/>
                <a:cs typeface="Times New Roman" panose="02020603050405020304" pitchFamily="18" charset="0"/>
              </a:rPr>
              <a:t>Үйге тапсырма </a:t>
            </a:r>
            <a:br>
              <a:rPr lang="kk-KZ" sz="5300" i="1" dirty="0" smtClean="0">
                <a:latin typeface="Times New Roman" panose="02020603050405020304" pitchFamily="18" charset="0"/>
                <a:cs typeface="Times New Roman" panose="02020603050405020304" pitchFamily="18" charset="0"/>
              </a:rPr>
            </a:br>
            <a:r>
              <a:rPr lang="kk-KZ" sz="5300" i="1" dirty="0" smtClean="0">
                <a:latin typeface="Times New Roman" panose="02020603050405020304" pitchFamily="18" charset="0"/>
                <a:cs typeface="Times New Roman" panose="02020603050405020304" pitchFamily="18" charset="0"/>
              </a:rPr>
              <a:t/>
            </a:r>
            <a:br>
              <a:rPr lang="kk-KZ" sz="5300" i="1" dirty="0" smtClean="0">
                <a:latin typeface="Times New Roman" panose="02020603050405020304" pitchFamily="18" charset="0"/>
                <a:cs typeface="Times New Roman" panose="02020603050405020304" pitchFamily="18" charset="0"/>
              </a:rPr>
            </a:br>
            <a:r>
              <a:rPr lang="kk-KZ" sz="3200" i="1" dirty="0" smtClean="0">
                <a:latin typeface="Times New Roman" panose="02020603050405020304" pitchFamily="18" charset="0"/>
                <a:cs typeface="Times New Roman" panose="02020603050405020304" pitchFamily="18" charset="0"/>
              </a:rPr>
              <a:t>Музыкалық аспап түрлерін тауып, кестені толтырып, </a:t>
            </a:r>
            <a:r>
              <a:rPr lang="ru-RU" altLang="ru-RU" sz="3200" i="1" dirty="0" err="1">
                <a:solidFill>
                  <a:srgbClr val="002060"/>
                </a:solidFill>
                <a:latin typeface="Times New Roman" panose="02020603050405020304" pitchFamily="18" charset="0"/>
                <a:cs typeface="Times New Roman" panose="02020603050405020304" pitchFamily="18" charset="0"/>
              </a:rPr>
              <a:t>кемінде</a:t>
            </a:r>
            <a:r>
              <a:rPr lang="ru-RU" altLang="ru-RU" sz="3200" i="1" dirty="0">
                <a:solidFill>
                  <a:srgbClr val="002060"/>
                </a:solidFill>
                <a:latin typeface="Times New Roman" panose="02020603050405020304" pitchFamily="18" charset="0"/>
                <a:cs typeface="Times New Roman" panose="02020603050405020304" pitchFamily="18" charset="0"/>
              </a:rPr>
              <a:t> </a:t>
            </a:r>
            <a:r>
              <a:rPr lang="en-US" altLang="ru-RU" sz="3200" i="1" dirty="0">
                <a:solidFill>
                  <a:srgbClr val="002060"/>
                </a:solidFill>
                <a:latin typeface="Times New Roman" panose="02020603050405020304" pitchFamily="18" charset="0"/>
                <a:cs typeface="Times New Roman" panose="02020603050405020304" pitchFamily="18" charset="0"/>
              </a:rPr>
              <a:t>1</a:t>
            </a:r>
            <a:r>
              <a:rPr lang="ru-RU" altLang="ru-RU" sz="3200" i="1" dirty="0">
                <a:solidFill>
                  <a:srgbClr val="002060"/>
                </a:solidFill>
                <a:latin typeface="Times New Roman" panose="02020603050405020304" pitchFamily="18" charset="0"/>
                <a:cs typeface="Times New Roman" panose="02020603050405020304" pitchFamily="18" charset="0"/>
              </a:rPr>
              <a:t>-</a:t>
            </a:r>
            <a:r>
              <a:rPr lang="ru-RU" altLang="ru-RU" sz="3200" i="1" dirty="0" err="1">
                <a:solidFill>
                  <a:srgbClr val="002060"/>
                </a:solidFill>
                <a:latin typeface="Times New Roman" panose="02020603050405020304" pitchFamily="18" charset="0"/>
                <a:cs typeface="Times New Roman" panose="02020603050405020304" pitchFamily="18" charset="0"/>
              </a:rPr>
              <a:t>уінің</a:t>
            </a:r>
            <a:r>
              <a:rPr lang="ru-RU" altLang="ru-RU" sz="3200" i="1" dirty="0">
                <a:solidFill>
                  <a:srgbClr val="002060"/>
                </a:solidFill>
                <a:latin typeface="Times New Roman" panose="02020603050405020304" pitchFamily="18" charset="0"/>
                <a:cs typeface="Times New Roman" panose="02020603050405020304" pitchFamily="18" charset="0"/>
              </a:rPr>
              <a:t> </a:t>
            </a:r>
            <a:r>
              <a:rPr lang="ru-RU" altLang="ru-RU" sz="3200" i="1" dirty="0" err="1">
                <a:solidFill>
                  <a:srgbClr val="002060"/>
                </a:solidFill>
                <a:latin typeface="Times New Roman" panose="02020603050405020304" pitchFamily="18" charset="0"/>
                <a:cs typeface="Times New Roman" panose="02020603050405020304" pitchFamily="18" charset="0"/>
              </a:rPr>
              <a:t>шығу</a:t>
            </a:r>
            <a:r>
              <a:rPr lang="ru-RU" altLang="ru-RU" sz="3200" i="1" dirty="0">
                <a:solidFill>
                  <a:srgbClr val="002060"/>
                </a:solidFill>
                <a:latin typeface="Times New Roman" panose="02020603050405020304" pitchFamily="18" charset="0"/>
                <a:cs typeface="Times New Roman" panose="02020603050405020304" pitchFamily="18" charset="0"/>
              </a:rPr>
              <a:t> </a:t>
            </a:r>
            <a:r>
              <a:rPr lang="ru-RU" altLang="ru-RU" sz="3200" i="1" dirty="0" err="1" smtClean="0">
                <a:solidFill>
                  <a:srgbClr val="002060"/>
                </a:solidFill>
                <a:latin typeface="Times New Roman" panose="02020603050405020304" pitchFamily="18" charset="0"/>
                <a:cs typeface="Times New Roman" panose="02020603050405020304" pitchFamily="18" charset="0"/>
              </a:rPr>
              <a:t>тарихына</a:t>
            </a:r>
            <a:r>
              <a:rPr lang="ru-RU" altLang="ru-RU" sz="3200" i="1" dirty="0" smtClean="0">
                <a:solidFill>
                  <a:srgbClr val="002060"/>
                </a:solidFill>
                <a:latin typeface="Times New Roman" panose="02020603050405020304" pitchFamily="18" charset="0"/>
                <a:cs typeface="Times New Roman" panose="02020603050405020304" pitchFamily="18" charset="0"/>
              </a:rPr>
              <a:t> </a:t>
            </a:r>
            <a:r>
              <a:rPr lang="kk-KZ" sz="3200" i="1" dirty="0" smtClean="0">
                <a:latin typeface="Times New Roman" panose="02020603050405020304" pitchFamily="18" charset="0"/>
                <a:cs typeface="Times New Roman" panose="02020603050405020304" pitchFamily="18" charset="0"/>
              </a:rPr>
              <a:t>зерттеу жүргізіңіз.</a:t>
            </a:r>
            <a:endParaRPr lang="ru-RU" sz="3200" i="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852126612"/>
              </p:ext>
            </p:extLst>
          </p:nvPr>
        </p:nvGraphicFramePr>
        <p:xfrm>
          <a:off x="1092200" y="3540125"/>
          <a:ext cx="10515600" cy="1920240"/>
        </p:xfrm>
        <a:graphic>
          <a:graphicData uri="http://schemas.openxmlformats.org/drawingml/2006/table">
            <a:tbl>
              <a:tblPr firstRow="1" bandRow="1">
                <a:tableStyleId>{5C22544A-7EE6-4342-B048-85BDC9FD1C3A}</a:tableStyleId>
              </a:tblPr>
              <a:tblGrid>
                <a:gridCol w="2794000">
                  <a:extLst>
                    <a:ext uri="{9D8B030D-6E8A-4147-A177-3AD203B41FA5}">
                      <a16:colId xmlns:a16="http://schemas.microsoft.com/office/drawing/2014/main" val="1926889669"/>
                    </a:ext>
                  </a:extLst>
                </a:gridCol>
                <a:gridCol w="7721600">
                  <a:extLst>
                    <a:ext uri="{9D8B030D-6E8A-4147-A177-3AD203B41FA5}">
                      <a16:colId xmlns:a16="http://schemas.microsoft.com/office/drawing/2014/main" val="4100671674"/>
                    </a:ext>
                  </a:extLst>
                </a:gridCol>
              </a:tblGrid>
              <a:tr h="370840">
                <a:tc>
                  <a:txBody>
                    <a:bodyPr/>
                    <a:lstStyle/>
                    <a:p>
                      <a:r>
                        <a:rPr lang="kk-KZ" sz="3600" dirty="0" smtClean="0">
                          <a:latin typeface="Times New Roman" panose="02020603050405020304" pitchFamily="18" charset="0"/>
                          <a:cs typeface="Times New Roman" panose="02020603050405020304" pitchFamily="18" charset="0"/>
                        </a:rPr>
                        <a:t>Үрмелі </a:t>
                      </a:r>
                      <a:endParaRPr lang="ru-RU" sz="3600" dirty="0">
                        <a:latin typeface="Times New Roman" panose="02020603050405020304" pitchFamily="18" charset="0"/>
                        <a:cs typeface="Times New Roman" panose="02020603050405020304" pitchFamily="18" charset="0"/>
                      </a:endParaRPr>
                    </a:p>
                  </a:txBody>
                  <a:tcPr/>
                </a:tc>
                <a:tc>
                  <a:txBody>
                    <a:bodyPr/>
                    <a:lstStyle/>
                    <a:p>
                      <a:endParaRPr lang="ru-RU" sz="3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22914996"/>
                  </a:ext>
                </a:extLst>
              </a:tr>
              <a:tr h="370840">
                <a:tc>
                  <a:txBody>
                    <a:bodyPr/>
                    <a:lstStyle/>
                    <a:p>
                      <a:r>
                        <a:rPr lang="kk-KZ" sz="3600" dirty="0" smtClean="0">
                          <a:latin typeface="Times New Roman" panose="02020603050405020304" pitchFamily="18" charset="0"/>
                          <a:cs typeface="Times New Roman" panose="02020603050405020304" pitchFamily="18" charset="0"/>
                        </a:rPr>
                        <a:t>Ішекті</a:t>
                      </a:r>
                      <a:endParaRPr lang="ru-RU" sz="3600" dirty="0">
                        <a:latin typeface="Times New Roman" panose="02020603050405020304" pitchFamily="18" charset="0"/>
                        <a:cs typeface="Times New Roman" panose="02020603050405020304" pitchFamily="18" charset="0"/>
                      </a:endParaRPr>
                    </a:p>
                  </a:txBody>
                  <a:tcPr/>
                </a:tc>
                <a:tc>
                  <a:txBody>
                    <a:bodyPr/>
                    <a:lstStyle/>
                    <a:p>
                      <a:endParaRPr lang="ru-RU" sz="3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6216808"/>
                  </a:ext>
                </a:extLst>
              </a:tr>
              <a:tr h="370840">
                <a:tc>
                  <a:txBody>
                    <a:bodyPr/>
                    <a:lstStyle/>
                    <a:p>
                      <a:r>
                        <a:rPr lang="kk-KZ" sz="3600" dirty="0" smtClean="0">
                          <a:latin typeface="Times New Roman" panose="02020603050405020304" pitchFamily="18" charset="0"/>
                          <a:cs typeface="Times New Roman" panose="02020603050405020304" pitchFamily="18" charset="0"/>
                        </a:rPr>
                        <a:t>Ұрмалы</a:t>
                      </a:r>
                      <a:endParaRPr lang="ru-RU" sz="3600" dirty="0">
                        <a:latin typeface="Times New Roman" panose="02020603050405020304" pitchFamily="18" charset="0"/>
                        <a:cs typeface="Times New Roman" panose="02020603050405020304" pitchFamily="18" charset="0"/>
                      </a:endParaRPr>
                    </a:p>
                  </a:txBody>
                  <a:tcPr/>
                </a:tc>
                <a:tc>
                  <a:txBody>
                    <a:bodyPr/>
                    <a:lstStyle/>
                    <a:p>
                      <a:endParaRPr lang="ru-RU"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28158676"/>
                  </a:ext>
                </a:extLst>
              </a:tr>
            </a:tbl>
          </a:graphicData>
        </a:graphic>
      </p:graphicFrame>
    </p:spTree>
    <p:extLst>
      <p:ext uri="{BB962C8B-B14F-4D97-AF65-F5344CB8AC3E}">
        <p14:creationId xmlns:p14="http://schemas.microsoft.com/office/powerpoint/2010/main" val="1335331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000" y="1573676"/>
            <a:ext cx="11087100" cy="3416320"/>
          </a:xfrm>
          <a:prstGeom prst="rect">
            <a:avLst/>
          </a:prstGeom>
        </p:spPr>
        <p:txBody>
          <a:bodyPr wrap="square">
            <a:spAutoFit/>
          </a:bodyPr>
          <a:lstStyle/>
          <a:p>
            <a:endParaRPr lang="kk-KZ" sz="2000" b="1" i="1" dirty="0">
              <a:solidFill>
                <a:srgbClr val="002060"/>
              </a:solidFill>
              <a:latin typeface="Times New Roman" panose="02020603050405020304" pitchFamily="18" charset="0"/>
              <a:cs typeface="Times New Roman" panose="02020603050405020304" pitchFamily="18" charset="0"/>
            </a:endParaRPr>
          </a:p>
          <a:p>
            <a:pPr algn="just"/>
            <a:r>
              <a:rPr lang="en-US" sz="2800" i="1" dirty="0" smtClean="0">
                <a:solidFill>
                  <a:srgbClr val="002060"/>
                </a:solidFill>
                <a:latin typeface="Times New Roman" panose="02020603050405020304" pitchFamily="18" charset="0"/>
                <a:cs typeface="Times New Roman" panose="02020603050405020304" pitchFamily="18" charset="0"/>
              </a:rPr>
              <a:t>1.XIX  </a:t>
            </a:r>
            <a:r>
              <a:rPr lang="kk-KZ" sz="2800" i="1" dirty="0">
                <a:solidFill>
                  <a:srgbClr val="002060"/>
                </a:solidFill>
                <a:latin typeface="Times New Roman" panose="02020603050405020304" pitchFamily="18" charset="0"/>
                <a:cs typeface="Times New Roman" panose="02020603050405020304" pitchFamily="18" charset="0"/>
              </a:rPr>
              <a:t>ғасырдағы өнер тұлғаларының өмірлері мен  кемінде 1 туындысының шығу тарихын және оның негізгі </a:t>
            </a:r>
            <a:r>
              <a:rPr lang="kk-KZ" sz="2800" i="1" dirty="0" smtClean="0">
                <a:solidFill>
                  <a:srgbClr val="002060"/>
                </a:solidFill>
                <a:latin typeface="Times New Roman" panose="02020603050405020304" pitchFamily="18" charset="0"/>
                <a:cs typeface="Times New Roman" panose="02020603050405020304" pitchFamily="18" charset="0"/>
              </a:rPr>
              <a:t>идеясына   талдау жасаңыз.</a:t>
            </a:r>
          </a:p>
          <a:p>
            <a:pPr algn="just"/>
            <a:endParaRPr lang="kk-KZ" sz="2800" i="1" dirty="0" smtClean="0">
              <a:solidFill>
                <a:srgbClr val="002060"/>
              </a:solidFill>
              <a:latin typeface="Times New Roman" panose="02020603050405020304" pitchFamily="18" charset="0"/>
              <a:cs typeface="Times New Roman" panose="02020603050405020304" pitchFamily="18" charset="0"/>
            </a:endParaRPr>
          </a:p>
          <a:p>
            <a:pPr algn="just"/>
            <a:r>
              <a:rPr lang="en-US" sz="2800" i="1" dirty="0" smtClean="0">
                <a:solidFill>
                  <a:srgbClr val="002060"/>
                </a:solidFill>
                <a:latin typeface="Times New Roman" panose="02020603050405020304" pitchFamily="18" charset="0"/>
                <a:cs typeface="Times New Roman" panose="02020603050405020304" pitchFamily="18" charset="0"/>
              </a:rPr>
              <a:t>  </a:t>
            </a:r>
          </a:p>
          <a:p>
            <a:pPr algn="just"/>
            <a:endParaRPr lang="kk-KZ" sz="2800" i="1" dirty="0">
              <a:solidFill>
                <a:srgbClr val="002060"/>
              </a:solidFill>
              <a:latin typeface="Times New Roman" panose="02020603050405020304" pitchFamily="18" charset="0"/>
              <a:cs typeface="Times New Roman" panose="02020603050405020304" pitchFamily="18" charset="0"/>
            </a:endParaRPr>
          </a:p>
          <a:p>
            <a:pPr algn="just"/>
            <a:endParaRPr lang="kk-KZ" sz="2800" b="1" i="1" dirty="0">
              <a:solidFill>
                <a:srgbClr val="351413"/>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559077" y="898988"/>
            <a:ext cx="6562823" cy="461665"/>
          </a:xfrm>
          <a:prstGeom prst="rect">
            <a:avLst/>
          </a:prstGeom>
        </p:spPr>
        <p:txBody>
          <a:bodyPr wrap="square">
            <a:spAutoFit/>
          </a:bodyPr>
          <a:lstStyle/>
          <a:p>
            <a:r>
              <a:rPr lang="kk-KZ" sz="2400" b="1" dirty="0" smtClean="0">
                <a:solidFill>
                  <a:srgbClr val="00B050"/>
                </a:solidFill>
              </a:rPr>
              <a:t>  </a:t>
            </a:r>
            <a:r>
              <a:rPr lang="kk-KZ" sz="2400" b="1" dirty="0">
                <a:solidFill>
                  <a:srgbClr val="00B050"/>
                </a:solidFill>
              </a:rPr>
              <a:t>Ш</a:t>
            </a:r>
            <a:r>
              <a:rPr lang="kk-KZ" sz="2400" b="1" dirty="0" smtClean="0">
                <a:solidFill>
                  <a:srgbClr val="00B050"/>
                </a:solidFill>
              </a:rPr>
              <a:t>ығармашылық жұмыс </a:t>
            </a:r>
            <a:endParaRPr lang="ru-RU" sz="2400" b="1" dirty="0">
              <a:solidFill>
                <a:srgbClr val="00B050"/>
              </a:solidFill>
            </a:endParaRPr>
          </a:p>
        </p:txBody>
      </p:sp>
      <p:pic>
        <p:nvPicPr>
          <p:cNvPr id="7" name="Picture 8" descr="http://wiki.tgl.net.ru/images/2/23/Clip_image001.gif"/>
          <p:cNvPicPr/>
          <p:nvPr/>
        </p:nvPicPr>
        <p:blipFill>
          <a:blip r:embed="rId2" cstate="print"/>
          <a:srcRect/>
          <a:stretch>
            <a:fillRect/>
          </a:stretch>
        </p:blipFill>
        <p:spPr bwMode="auto">
          <a:xfrm>
            <a:off x="1847529" y="224301"/>
            <a:ext cx="1388745" cy="1349375"/>
          </a:xfrm>
          <a:prstGeom prst="rect">
            <a:avLst/>
          </a:prstGeom>
          <a:noFill/>
          <a:ln w="9525">
            <a:noFill/>
            <a:miter lim="800000"/>
            <a:headEnd/>
            <a:tailEnd/>
          </a:ln>
        </p:spPr>
      </p:pic>
    </p:spTree>
    <p:extLst>
      <p:ext uri="{BB962C8B-B14F-4D97-AF65-F5344CB8AC3E}">
        <p14:creationId xmlns:p14="http://schemas.microsoft.com/office/powerpoint/2010/main" val="3596585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2804" y="517582"/>
            <a:ext cx="9449792" cy="5361468"/>
          </a:xfrm>
          <a:prstGeom prst="rect">
            <a:avLst/>
          </a:prstGeom>
          <a:noFill/>
        </p:spPr>
        <p:txBody>
          <a:bodyPr wrap="square" rtlCol="0">
            <a:spAutoFit/>
          </a:bodyPr>
          <a:lstStyle/>
          <a:p>
            <a:pPr marL="21590" algn="just">
              <a:lnSpc>
                <a:spcPct val="107000"/>
              </a:lnSpc>
              <a:tabLst>
                <a:tab pos="201930" algn="l"/>
              </a:tabLst>
            </a:pPr>
            <a:r>
              <a:rPr lang="ru-RU" sz="2000" b="1" dirty="0" err="1" smtClean="0">
                <a:solidFill>
                  <a:srgbClr val="002060"/>
                </a:solidFill>
                <a:latin typeface="Times New Roman" panose="02020603050405020304" pitchFamily="18" charset="0"/>
                <a:cs typeface="Times New Roman" panose="02020603050405020304" pitchFamily="18" charset="0"/>
              </a:rPr>
              <a:t>Әдет-ғұрып</a:t>
            </a:r>
            <a:r>
              <a:rPr lang="ru-RU" sz="2000" dirty="0" smtClean="0">
                <a:solidFill>
                  <a:srgbClr val="002060"/>
                </a:solidFill>
                <a:latin typeface="Times New Roman" panose="02020603050405020304" pitchFamily="18" charset="0"/>
                <a:cs typeface="Times New Roman" panose="02020603050405020304" pitchFamily="18" charset="0"/>
              </a:rPr>
              <a:t> – </a:t>
            </a:r>
            <a:r>
              <a:rPr lang="ru-RU" sz="2000" dirty="0" err="1" smtClean="0">
                <a:solidFill>
                  <a:srgbClr val="002060"/>
                </a:solidFill>
                <a:latin typeface="Times New Roman" panose="02020603050405020304" pitchFamily="18" charset="0"/>
                <a:cs typeface="Times New Roman" panose="02020603050405020304" pitchFamily="18" charset="0"/>
              </a:rPr>
              <a:t>белгілі</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бір</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қоғамдық-әлеуметтік</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ортада</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пайда</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болып</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оның</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мүшелерінің</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мінез-құлқының</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тұрмыс-тіршілігінің</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бұлжылмас</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қағидаларына</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айналған</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жөн-жосық</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жол-жоралғы</a:t>
            </a:r>
            <a:r>
              <a:rPr lang="ru-RU" sz="2000" dirty="0" smtClean="0">
                <a:solidFill>
                  <a:srgbClr val="002060"/>
                </a:solidFill>
                <a:latin typeface="Times New Roman" panose="02020603050405020304" pitchFamily="18" charset="0"/>
                <a:cs typeface="Times New Roman" panose="02020603050405020304" pitchFamily="18" charset="0"/>
              </a:rPr>
              <a:t>.</a:t>
            </a:r>
          </a:p>
          <a:p>
            <a:pPr marL="21590" algn="just">
              <a:lnSpc>
                <a:spcPct val="107000"/>
              </a:lnSpc>
              <a:tabLst>
                <a:tab pos="201930" algn="l"/>
              </a:tabLst>
            </a:pPr>
            <a:r>
              <a:rPr lang="kk-KZ" sz="2000" b="1" dirty="0" smtClean="0">
                <a:solidFill>
                  <a:srgbClr val="002060"/>
                </a:solidFill>
                <a:latin typeface="Times New Roman" panose="02020603050405020304" pitchFamily="18" charset="0"/>
                <a:cs typeface="Times New Roman" panose="02020603050405020304" pitchFamily="18" charset="0"/>
              </a:rPr>
              <a:t>Күй</a:t>
            </a:r>
            <a:r>
              <a:rPr lang="kk-KZ" sz="2000" dirty="0" smtClean="0">
                <a:solidFill>
                  <a:srgbClr val="002060"/>
                </a:solidFill>
                <a:latin typeface="Times New Roman" panose="02020603050405020304" pitchFamily="18" charset="0"/>
                <a:cs typeface="Times New Roman" panose="02020603050405020304" pitchFamily="18" charset="0"/>
              </a:rPr>
              <a:t> қазақ халқының аспапта ойналатын музыкалық жанрры</a:t>
            </a:r>
            <a:endParaRPr lang="ru-RU" sz="2000" dirty="0">
              <a:solidFill>
                <a:srgbClr val="002060"/>
              </a:solidFill>
              <a:latin typeface="Times New Roman" pitchFamily="18" charset="0"/>
              <a:ea typeface="Calibri"/>
              <a:cs typeface="Times New Roman" pitchFamily="18" charset="0"/>
            </a:endParaRPr>
          </a:p>
          <a:p>
            <a:pPr marL="21590" algn="just">
              <a:lnSpc>
                <a:spcPct val="107000"/>
              </a:lnSpc>
              <a:tabLst>
                <a:tab pos="201930" algn="l"/>
              </a:tabLst>
            </a:pPr>
            <a:r>
              <a:rPr lang="ru-RU" sz="2000" b="1" dirty="0">
                <a:solidFill>
                  <a:srgbClr val="002060"/>
                </a:solidFill>
                <a:latin typeface="Times New Roman" pitchFamily="18" charset="0"/>
                <a:ea typeface="Calibri"/>
                <a:cs typeface="Times New Roman" pitchFamily="18" charset="0"/>
              </a:rPr>
              <a:t>Терме-  </a:t>
            </a:r>
            <a:r>
              <a:rPr lang="ru-RU" sz="2000" dirty="0" err="1">
                <a:solidFill>
                  <a:srgbClr val="002060"/>
                </a:solidFill>
                <a:latin typeface="Times New Roman" pitchFamily="18" charset="0"/>
                <a:ea typeface="Calibri"/>
                <a:cs typeface="Times New Roman" pitchFamily="18" charset="0"/>
              </a:rPr>
              <a:t>а</a:t>
            </a:r>
            <a:r>
              <a:rPr lang="ru-RU" sz="2000" dirty="0" err="1" smtClean="0">
                <a:solidFill>
                  <a:srgbClr val="002060"/>
                </a:solidFill>
                <a:latin typeface="Times New Roman" pitchFamily="18" charset="0"/>
                <a:ea typeface="Calibri"/>
                <a:cs typeface="Times New Roman" pitchFamily="18" charset="0"/>
              </a:rPr>
              <a:t>қылымен</a:t>
            </a:r>
            <a:r>
              <a:rPr lang="ru-RU" sz="2000" dirty="0" smtClean="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нақылы</a:t>
            </a:r>
            <a:r>
              <a:rPr lang="ru-RU" sz="2000" dirty="0">
                <a:solidFill>
                  <a:srgbClr val="002060"/>
                </a:solidFill>
                <a:latin typeface="Times New Roman" pitchFamily="18" charset="0"/>
                <a:ea typeface="Calibri"/>
                <a:cs typeface="Times New Roman" pitchFamily="18" charset="0"/>
              </a:rPr>
              <a:t> бар </a:t>
            </a:r>
            <a:r>
              <a:rPr lang="ru-RU" sz="2000" dirty="0" err="1">
                <a:solidFill>
                  <a:srgbClr val="002060"/>
                </a:solidFill>
                <a:latin typeface="Times New Roman" pitchFamily="18" charset="0"/>
                <a:ea typeface="Calibri"/>
                <a:cs typeface="Times New Roman" pitchFamily="18" charset="0"/>
              </a:rPr>
              <a:t>өлеңді</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әуен</a:t>
            </a:r>
            <a:endParaRPr lang="ru-RU" sz="2000" b="1" dirty="0">
              <a:solidFill>
                <a:srgbClr val="002060"/>
              </a:solidFill>
              <a:latin typeface="Times New Roman" pitchFamily="18" charset="0"/>
              <a:ea typeface="Calibri"/>
              <a:cs typeface="Times New Roman" pitchFamily="18" charset="0"/>
            </a:endParaRPr>
          </a:p>
          <a:p>
            <a:pPr marL="21590" algn="just">
              <a:lnSpc>
                <a:spcPct val="107000"/>
              </a:lnSpc>
              <a:tabLst>
                <a:tab pos="201930" algn="l"/>
              </a:tabLst>
            </a:pPr>
            <a:r>
              <a:rPr lang="ru-RU" sz="2000" dirty="0" err="1">
                <a:solidFill>
                  <a:srgbClr val="002060"/>
                </a:solidFill>
                <a:latin typeface="Times New Roman" pitchFamily="18" charset="0"/>
                <a:ea typeface="Calibri"/>
                <a:cs typeface="Times New Roman" pitchFamily="18" charset="0"/>
              </a:rPr>
              <a:t>Термеде</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күнделікті</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тұрмыс-тіршілікке</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қатысты</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жайттар</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ата-бабасының</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өсиетін</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өмірлік</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қағидасын</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қадір</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тұтуға</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үйретеді</a:t>
            </a:r>
            <a:r>
              <a:rPr lang="ru-RU" sz="2000" dirty="0">
                <a:solidFill>
                  <a:srgbClr val="002060"/>
                </a:solidFill>
                <a:latin typeface="Times New Roman" pitchFamily="18" charset="0"/>
                <a:ea typeface="Calibri"/>
                <a:cs typeface="Times New Roman" pitchFamily="18" charset="0"/>
              </a:rPr>
              <a:t>.</a:t>
            </a:r>
          </a:p>
          <a:p>
            <a:pPr marL="21590" algn="just">
              <a:lnSpc>
                <a:spcPct val="107000"/>
              </a:lnSpc>
              <a:tabLst>
                <a:tab pos="201930" algn="l"/>
              </a:tabLst>
            </a:pPr>
            <a:endParaRPr lang="ru-RU" sz="2000" b="1" dirty="0">
              <a:solidFill>
                <a:srgbClr val="002060"/>
              </a:solidFill>
              <a:latin typeface="Times New Roman" pitchFamily="18" charset="0"/>
              <a:ea typeface="Calibri"/>
              <a:cs typeface="Times New Roman" pitchFamily="18" charset="0"/>
            </a:endParaRPr>
          </a:p>
          <a:p>
            <a:pPr marL="21590" algn="just">
              <a:lnSpc>
                <a:spcPct val="107000"/>
              </a:lnSpc>
              <a:tabLst>
                <a:tab pos="201930" algn="l"/>
              </a:tabLst>
            </a:pPr>
            <a:r>
              <a:rPr lang="ru-RU" sz="2000" b="1" dirty="0" err="1">
                <a:solidFill>
                  <a:srgbClr val="002060"/>
                </a:solidFill>
                <a:latin typeface="Times New Roman" pitchFamily="18" charset="0"/>
                <a:ea typeface="Calibri"/>
                <a:cs typeface="Times New Roman" pitchFamily="18" charset="0"/>
              </a:rPr>
              <a:t>Айтыс</a:t>
            </a:r>
            <a:r>
              <a:rPr lang="ru-RU" sz="2000" b="1" dirty="0">
                <a:solidFill>
                  <a:srgbClr val="002060"/>
                </a:solidFill>
                <a:latin typeface="Times New Roman" pitchFamily="18" charset="0"/>
                <a:ea typeface="Calibri"/>
                <a:cs typeface="Times New Roman" pitchFamily="18" charset="0"/>
              </a:rPr>
              <a:t>- </a:t>
            </a:r>
            <a:r>
              <a:rPr lang="ru-RU" sz="2000" b="1" dirty="0" err="1" smtClean="0">
                <a:solidFill>
                  <a:srgbClr val="002060"/>
                </a:solidFill>
                <a:latin typeface="Times New Roman" pitchFamily="18" charset="0"/>
                <a:ea typeface="Calibri"/>
                <a:cs typeface="Times New Roman" pitchFamily="18" charset="0"/>
              </a:rPr>
              <a:t>а</a:t>
            </a:r>
            <a:r>
              <a:rPr lang="ru-RU" sz="2000" dirty="0" err="1" smtClean="0">
                <a:solidFill>
                  <a:srgbClr val="002060"/>
                </a:solidFill>
                <a:latin typeface="Times New Roman" pitchFamily="18" charset="0"/>
                <a:ea typeface="Calibri"/>
                <a:cs typeface="Times New Roman" pitchFamily="18" charset="0"/>
              </a:rPr>
              <a:t>уыз</a:t>
            </a:r>
            <a:r>
              <a:rPr lang="ru-RU" sz="2000" dirty="0" smtClean="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әдебиетінде</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ежелден</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қалыптасқан</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поэзиялық</a:t>
            </a:r>
            <a:r>
              <a:rPr lang="ru-RU" sz="2000" dirty="0">
                <a:solidFill>
                  <a:srgbClr val="002060"/>
                </a:solidFill>
                <a:latin typeface="Times New Roman" pitchFamily="18" charset="0"/>
                <a:ea typeface="Calibri"/>
                <a:cs typeface="Times New Roman" pitchFamily="18" charset="0"/>
              </a:rPr>
              <a:t> жанр, топ </a:t>
            </a:r>
            <a:r>
              <a:rPr lang="ru-RU" sz="2000" dirty="0" err="1">
                <a:solidFill>
                  <a:srgbClr val="002060"/>
                </a:solidFill>
                <a:latin typeface="Times New Roman" pitchFamily="18" charset="0"/>
                <a:ea typeface="Calibri"/>
                <a:cs typeface="Times New Roman" pitchFamily="18" charset="0"/>
              </a:rPr>
              <a:t>алдында</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қолма-қол</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суырып</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салып</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айтылатын</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сөз</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сайысы</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жыр</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жарысы</a:t>
            </a:r>
            <a:r>
              <a:rPr lang="ru-RU" sz="2000" b="1" dirty="0">
                <a:solidFill>
                  <a:srgbClr val="002060"/>
                </a:solidFill>
                <a:latin typeface="Times New Roman" pitchFamily="18" charset="0"/>
                <a:ea typeface="Calibri"/>
                <a:cs typeface="Times New Roman" pitchFamily="18" charset="0"/>
              </a:rPr>
              <a:t>.</a:t>
            </a:r>
          </a:p>
          <a:p>
            <a:pPr marL="21590" algn="just">
              <a:lnSpc>
                <a:spcPct val="107000"/>
              </a:lnSpc>
              <a:tabLst>
                <a:tab pos="201930" algn="l"/>
              </a:tabLst>
            </a:pPr>
            <a:endParaRPr lang="ru-RU" sz="2000" b="1" dirty="0">
              <a:solidFill>
                <a:srgbClr val="002060"/>
              </a:solidFill>
              <a:latin typeface="Times New Roman" pitchFamily="18" charset="0"/>
              <a:ea typeface="Calibri"/>
              <a:cs typeface="Times New Roman" pitchFamily="18" charset="0"/>
            </a:endParaRPr>
          </a:p>
          <a:p>
            <a:pPr marL="21590" algn="just">
              <a:lnSpc>
                <a:spcPct val="107000"/>
              </a:lnSpc>
              <a:tabLst>
                <a:tab pos="201930" algn="l"/>
              </a:tabLst>
            </a:pPr>
            <a:r>
              <a:rPr lang="ru-RU" sz="2000" b="1" dirty="0" err="1">
                <a:solidFill>
                  <a:srgbClr val="002060"/>
                </a:solidFill>
                <a:latin typeface="Times New Roman" pitchFamily="18" charset="0"/>
                <a:ea typeface="Calibri"/>
                <a:cs typeface="Times New Roman" pitchFamily="18" charset="0"/>
              </a:rPr>
              <a:t>Күйші</a:t>
            </a:r>
            <a:r>
              <a:rPr lang="ru-RU" sz="2000" b="1" dirty="0">
                <a:solidFill>
                  <a:srgbClr val="002060"/>
                </a:solidFill>
                <a:latin typeface="Times New Roman" pitchFamily="18" charset="0"/>
                <a:ea typeface="Calibri"/>
                <a:cs typeface="Times New Roman" pitchFamily="18" charset="0"/>
              </a:rPr>
              <a:t>- </a:t>
            </a:r>
            <a:r>
              <a:rPr lang="ru-RU" sz="2000" b="1" dirty="0" err="1" smtClean="0">
                <a:solidFill>
                  <a:srgbClr val="002060"/>
                </a:solidFill>
                <a:latin typeface="Times New Roman" pitchFamily="18" charset="0"/>
                <a:ea typeface="Calibri"/>
                <a:cs typeface="Times New Roman" pitchFamily="18" charset="0"/>
              </a:rPr>
              <a:t>д</a:t>
            </a:r>
            <a:r>
              <a:rPr lang="ru-RU" sz="2000" dirty="0" err="1" smtClean="0">
                <a:solidFill>
                  <a:srgbClr val="002060"/>
                </a:solidFill>
                <a:latin typeface="Times New Roman" pitchFamily="18" charset="0"/>
                <a:ea typeface="Calibri"/>
                <a:cs typeface="Times New Roman" pitchFamily="18" charset="0"/>
              </a:rPr>
              <a:t>омбырада</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қобызда</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сыбызғыда</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күй</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орындаушы</a:t>
            </a:r>
            <a:r>
              <a:rPr lang="ru-RU" sz="2000" dirty="0">
                <a:solidFill>
                  <a:srgbClr val="002060"/>
                </a:solidFill>
                <a:latin typeface="Times New Roman" pitchFamily="18" charset="0"/>
                <a:ea typeface="Calibri"/>
                <a:cs typeface="Times New Roman" pitchFamily="18" charset="0"/>
              </a:rPr>
              <a:t> - музыкант. </a:t>
            </a:r>
            <a:r>
              <a:rPr lang="ru-RU" sz="2000" dirty="0" err="1">
                <a:solidFill>
                  <a:srgbClr val="002060"/>
                </a:solidFill>
                <a:latin typeface="Times New Roman" pitchFamily="18" charset="0"/>
                <a:ea typeface="Calibri"/>
                <a:cs typeface="Times New Roman" pitchFamily="18" charset="0"/>
              </a:rPr>
              <a:t>Күйшіні</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домбырашы</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сыбызшы</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қобызшы</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деп</a:t>
            </a:r>
            <a:r>
              <a:rPr lang="ru-RU" sz="2000" dirty="0">
                <a:solidFill>
                  <a:srgbClr val="002060"/>
                </a:solidFill>
                <a:latin typeface="Times New Roman" pitchFamily="18" charset="0"/>
                <a:ea typeface="Calibri"/>
                <a:cs typeface="Times New Roman" pitchFamily="18" charset="0"/>
              </a:rPr>
              <a:t> те </a:t>
            </a:r>
            <a:r>
              <a:rPr lang="ru-RU" sz="2000" dirty="0" err="1">
                <a:solidFill>
                  <a:srgbClr val="002060"/>
                </a:solidFill>
                <a:latin typeface="Times New Roman" pitchFamily="18" charset="0"/>
                <a:ea typeface="Calibri"/>
                <a:cs typeface="Times New Roman" pitchFamily="18" charset="0"/>
              </a:rPr>
              <a:t>атайды</a:t>
            </a:r>
            <a:endParaRPr lang="ru-RU" sz="2000" dirty="0">
              <a:solidFill>
                <a:srgbClr val="002060"/>
              </a:solidFill>
              <a:latin typeface="Times New Roman" pitchFamily="18" charset="0"/>
              <a:ea typeface="Calibri"/>
              <a:cs typeface="Times New Roman" pitchFamily="18" charset="0"/>
            </a:endParaRPr>
          </a:p>
          <a:p>
            <a:pPr marL="21590" algn="just">
              <a:lnSpc>
                <a:spcPct val="107000"/>
              </a:lnSpc>
              <a:tabLst>
                <a:tab pos="201930" algn="l"/>
              </a:tabLst>
            </a:pPr>
            <a:endParaRPr lang="ru-RU" sz="2000" b="1" dirty="0">
              <a:solidFill>
                <a:srgbClr val="002060"/>
              </a:solidFill>
              <a:latin typeface="Times New Roman" pitchFamily="18" charset="0"/>
              <a:ea typeface="Calibri"/>
              <a:cs typeface="Times New Roman" pitchFamily="18" charset="0"/>
            </a:endParaRPr>
          </a:p>
          <a:p>
            <a:pPr marL="21590" algn="just">
              <a:lnSpc>
                <a:spcPct val="107000"/>
              </a:lnSpc>
              <a:tabLst>
                <a:tab pos="201930" algn="l"/>
              </a:tabLst>
            </a:pPr>
            <a:r>
              <a:rPr lang="ru-RU" sz="2000" b="1" dirty="0">
                <a:solidFill>
                  <a:srgbClr val="002060"/>
                </a:solidFill>
                <a:latin typeface="Times New Roman" pitchFamily="18" charset="0"/>
                <a:ea typeface="Calibri"/>
                <a:cs typeface="Times New Roman" pitchFamily="18" charset="0"/>
              </a:rPr>
              <a:t>Сал-</a:t>
            </a:r>
            <a:r>
              <a:rPr lang="ru-RU" sz="2000" b="1" dirty="0" err="1">
                <a:solidFill>
                  <a:srgbClr val="002060"/>
                </a:solidFill>
                <a:latin typeface="Times New Roman" pitchFamily="18" charset="0"/>
                <a:ea typeface="Calibri"/>
                <a:cs typeface="Times New Roman" pitchFamily="18" charset="0"/>
              </a:rPr>
              <a:t>сері</a:t>
            </a:r>
            <a:r>
              <a:rPr lang="ru-RU" sz="2000" b="1"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д</a:t>
            </a:r>
            <a:r>
              <a:rPr lang="ru-RU" sz="2000" dirty="0" err="1" smtClean="0">
                <a:solidFill>
                  <a:srgbClr val="002060"/>
                </a:solidFill>
                <a:latin typeface="Times New Roman" pitchFamily="18" charset="0"/>
                <a:ea typeface="Calibri"/>
                <a:cs typeface="Times New Roman" pitchFamily="18" charset="0"/>
              </a:rPr>
              <a:t>әстүрлі</a:t>
            </a:r>
            <a:r>
              <a:rPr lang="ru-RU" sz="2000" dirty="0" smtClean="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қазақ</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қоғамында</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өлең</a:t>
            </a:r>
            <a:r>
              <a:rPr lang="ru-RU" sz="2000" dirty="0">
                <a:solidFill>
                  <a:srgbClr val="002060"/>
                </a:solidFill>
                <a:latin typeface="Times New Roman" pitchFamily="18" charset="0"/>
                <a:ea typeface="Calibri"/>
                <a:cs typeface="Times New Roman" pitchFamily="18" charset="0"/>
              </a:rPr>
              <a:t> мен </a:t>
            </a:r>
            <a:r>
              <a:rPr lang="ru-RU" sz="2000" dirty="0" err="1">
                <a:solidFill>
                  <a:srgbClr val="002060"/>
                </a:solidFill>
                <a:latin typeface="Times New Roman" pitchFamily="18" charset="0"/>
                <a:ea typeface="Calibri"/>
                <a:cs typeface="Times New Roman" pitchFamily="18" charset="0"/>
              </a:rPr>
              <a:t>әнді</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серік</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еткен</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жүріс-тұрысы</a:t>
            </a:r>
            <a:r>
              <a:rPr lang="ru-RU" sz="2000" dirty="0">
                <a:solidFill>
                  <a:srgbClr val="002060"/>
                </a:solidFill>
                <a:latin typeface="Times New Roman" pitchFamily="18" charset="0"/>
                <a:ea typeface="Calibri"/>
                <a:cs typeface="Times New Roman" pitchFamily="18" charset="0"/>
              </a:rPr>
              <a:t> мен </a:t>
            </a:r>
            <a:r>
              <a:rPr lang="ru-RU" sz="2000" dirty="0" err="1">
                <a:solidFill>
                  <a:srgbClr val="002060"/>
                </a:solidFill>
                <a:latin typeface="Times New Roman" pitchFamily="18" charset="0"/>
                <a:ea typeface="Calibri"/>
                <a:cs typeface="Times New Roman" pitchFamily="18" charset="0"/>
              </a:rPr>
              <a:t>киімімен</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ерекшеленіп</a:t>
            </a:r>
            <a:r>
              <a:rPr lang="ru-RU" sz="2000" dirty="0">
                <a:solidFill>
                  <a:srgbClr val="002060"/>
                </a:solidFill>
                <a:latin typeface="Times New Roman" pitchFamily="18" charset="0"/>
                <a:ea typeface="Calibri"/>
                <a:cs typeface="Times New Roman" pitchFamily="18" charset="0"/>
              </a:rPr>
              <a:t> той-</a:t>
            </a:r>
            <a:r>
              <a:rPr lang="ru-RU" sz="2000" dirty="0" err="1">
                <a:solidFill>
                  <a:srgbClr val="002060"/>
                </a:solidFill>
                <a:latin typeface="Times New Roman" pitchFamily="18" charset="0"/>
                <a:ea typeface="Calibri"/>
                <a:cs typeface="Times New Roman" pitchFamily="18" charset="0"/>
              </a:rPr>
              <a:t>думан</a:t>
            </a:r>
            <a:r>
              <a:rPr lang="ru-RU" sz="2000" dirty="0">
                <a:solidFill>
                  <a:srgbClr val="002060"/>
                </a:solidFill>
                <a:latin typeface="Times New Roman" pitchFamily="18" charset="0"/>
                <a:ea typeface="Calibri"/>
                <a:cs typeface="Times New Roman" pitchFamily="18" charset="0"/>
              </a:rPr>
              <a:t> мен той-</a:t>
            </a:r>
            <a:r>
              <a:rPr lang="ru-RU" sz="2000" dirty="0" err="1">
                <a:solidFill>
                  <a:srgbClr val="002060"/>
                </a:solidFill>
                <a:latin typeface="Times New Roman" pitchFamily="18" charset="0"/>
                <a:ea typeface="Calibri"/>
                <a:cs typeface="Times New Roman" pitchFamily="18" charset="0"/>
              </a:rPr>
              <a:t>топырдың</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көркіне</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айналған</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өнер</a:t>
            </a:r>
            <a:r>
              <a:rPr lang="ru-RU" sz="2000" dirty="0">
                <a:solidFill>
                  <a:srgbClr val="002060"/>
                </a:solidFill>
                <a:latin typeface="Times New Roman" pitchFamily="18" charset="0"/>
                <a:ea typeface="Calibri"/>
                <a:cs typeface="Times New Roman" pitchFamily="18" charset="0"/>
              </a:rPr>
              <a:t> </a:t>
            </a:r>
            <a:r>
              <a:rPr lang="ru-RU" sz="2000" dirty="0" err="1">
                <a:solidFill>
                  <a:srgbClr val="002060"/>
                </a:solidFill>
                <a:latin typeface="Times New Roman" pitchFamily="18" charset="0"/>
                <a:ea typeface="Calibri"/>
                <a:cs typeface="Times New Roman" pitchFamily="18" charset="0"/>
              </a:rPr>
              <a:t>иесі</a:t>
            </a:r>
            <a:r>
              <a:rPr lang="ru-RU" sz="2000" dirty="0">
                <a:solidFill>
                  <a:srgbClr val="000000"/>
                </a:solidFill>
                <a:latin typeface="Times New Roman" pitchFamily="18" charset="0"/>
                <a:ea typeface="Calibri"/>
                <a:cs typeface="Times New Roman" pitchFamily="18" charset="0"/>
              </a:rPr>
              <a:t>. </a:t>
            </a:r>
            <a:endParaRPr lang="ru-RU" sz="20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7325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latin typeface="Times New Roman" panose="02020603050405020304" pitchFamily="18" charset="0"/>
                <a:cs typeface="Times New Roman" panose="02020603050405020304" pitchFamily="18" charset="0"/>
              </a:rPr>
              <a:t>Деректермен жұмыс</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422400"/>
            <a:ext cx="10896600" cy="4754563"/>
          </a:xfrm>
        </p:spPr>
        <p:txBody>
          <a:bodyPr>
            <a:noAutofit/>
          </a:bodyPr>
          <a:lstStyle/>
          <a:p>
            <a:r>
              <a:rPr lang="ru-RU" sz="2400" dirty="0" err="1" smtClean="0">
                <a:latin typeface="Times New Roman" panose="02020603050405020304" pitchFamily="18" charset="0"/>
                <a:cs typeface="Times New Roman" panose="02020603050405020304" pitchFamily="18" charset="0"/>
              </a:rPr>
              <a:t>Қ</a:t>
            </a:r>
            <a:r>
              <a:rPr lang="ru-RU" sz="2400" dirty="0" err="1" smtClean="0">
                <a:latin typeface="Times New Roman" panose="02020603050405020304" pitchFamily="18" charset="0"/>
                <a:cs typeface="Times New Roman" panose="02020603050405020304" pitchFamily="18" charset="0"/>
                <a:hlinkClick r:id="rId2"/>
              </a:rPr>
              <a:t>азақтарға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дәстүрлі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қонақжайлылық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hlinkClick r:id="rId3"/>
              </a:rPr>
              <a:t>қасиет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ежелден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тән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Олардың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бұл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қасиеті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көптеген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ғасырлар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барысында</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қалыптасқан</a:t>
            </a:r>
            <a:r>
              <a:rPr lang="ru-RU" sz="2400" dirty="0" smtClean="0">
                <a:latin typeface="Times New Roman" panose="02020603050405020304" pitchFamily="18" charset="0"/>
                <a:cs typeface="Times New Roman" panose="02020603050405020304" pitchFamily="18" charset="0"/>
              </a:rPr>
              <a:t>.</a:t>
            </a:r>
          </a:p>
          <a:p>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hlinkClick r:id="rId4"/>
              </a:rPr>
              <a:t>Үйге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келген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қонақ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оларда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әрқашан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үй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иесінің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қамқорлығы</a:t>
            </a:r>
            <a:r>
              <a:rPr lang="ru-RU" sz="2400" dirty="0">
                <a:latin typeface="Times New Roman" panose="02020603050405020304" pitchFamily="18" charset="0"/>
                <a:cs typeface="Times New Roman" panose="02020603050405020304" pitchFamily="18" charset="0"/>
              </a:rPr>
              <a:t> мен </a:t>
            </a:r>
            <a:r>
              <a:rPr lang="ru-RU" sz="2400" dirty="0" err="1">
                <a:latin typeface="Times New Roman" panose="02020603050405020304" pitchFamily="18" charset="0"/>
                <a:cs typeface="Times New Roman" panose="02020603050405020304" pitchFamily="18" charset="0"/>
              </a:rPr>
              <a:t>қорғауында</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болады</a:t>
            </a:r>
            <a:r>
              <a:rPr lang="ru-RU" sz="2400" dirty="0" smtClean="0">
                <a:latin typeface="Times New Roman" panose="02020603050405020304" pitchFamily="18" charset="0"/>
                <a:cs typeface="Times New Roman" panose="02020603050405020304" pitchFamily="18" charset="0"/>
              </a:rPr>
              <a:t>.</a:t>
            </a:r>
          </a:p>
          <a:p>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Қазақтардың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жақсы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әдет-ғұрпы</a:t>
            </a:r>
            <a:r>
              <a:rPr lang="ru-RU" sz="2400" dirty="0">
                <a:latin typeface="Times New Roman" panose="02020603050405020304" pitchFamily="18" charset="0"/>
                <a:cs typeface="Times New Roman" panose="02020603050405020304" pitchFamily="18" charset="0"/>
              </a:rPr>
              <a:t> - </a:t>
            </a:r>
            <a:r>
              <a:rPr lang="ru-RU" sz="2400" i="1" dirty="0" err="1">
                <a:latin typeface="Times New Roman" panose="02020603050405020304" pitchFamily="18" charset="0"/>
                <a:cs typeface="Times New Roman" panose="02020603050405020304" pitchFamily="18" charset="0"/>
                <a:hlinkClick r:id="rId5"/>
              </a:rPr>
              <a:t>ерулік</a:t>
            </a:r>
            <a:r>
              <a:rPr lang="ru-RU" sz="2400" dirty="0">
                <a:latin typeface="Times New Roman" panose="02020603050405020304" pitchFamily="18" charset="0"/>
                <a:cs typeface="Times New Roman" panose="02020603050405020304" pitchFamily="18" charset="0"/>
              </a:rPr>
              <a:t> беру. </a:t>
            </a:r>
            <a:r>
              <a:rPr lang="ru-RU" sz="2400" dirty="0" err="1">
                <a:latin typeface="Times New Roman" panose="02020603050405020304" pitchFamily="18" charset="0"/>
                <a:cs typeface="Times New Roman" panose="02020603050405020304" pitchFamily="18" charset="0"/>
              </a:rPr>
              <a:t>Басқа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жақтан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жаңадан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көшіп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келгендерді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туған-туыстары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немесе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көршілері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арнайы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hlinkClick r:id="rId6"/>
              </a:rPr>
              <a:t>дастарқанға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шақырып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ерулік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hlinkClick r:id="rId7"/>
              </a:rPr>
              <a:t>тамақ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беретін</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болған</a:t>
            </a:r>
            <a:r>
              <a:rPr lang="ru-RU" sz="2400" dirty="0" smtClean="0">
                <a:latin typeface="Times New Roman" panose="02020603050405020304" pitchFamily="18" charset="0"/>
                <a:cs typeface="Times New Roman" panose="02020603050405020304" pitchFamily="18" charset="0"/>
              </a:rPr>
              <a:t>.</a:t>
            </a:r>
          </a:p>
          <a:p>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Дала </a:t>
            </a:r>
            <a:r>
              <a:rPr lang="ru-RU" sz="2400" dirty="0" err="1">
                <a:latin typeface="Times New Roman" panose="02020603050405020304" pitchFamily="18" charset="0"/>
                <a:cs typeface="Times New Roman" panose="02020603050405020304" pitchFamily="18" charset="0"/>
              </a:rPr>
              <a:t>тұрғындарының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hlinkClick r:id="rId8"/>
              </a:rPr>
              <a:t>дәстүрлі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әдет-ғұрыптарының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бірі</a:t>
            </a:r>
            <a:r>
              <a:rPr lang="ru-RU" sz="2400" dirty="0">
                <a:latin typeface="Times New Roman" panose="02020603050405020304" pitchFamily="18" charset="0"/>
                <a:cs typeface="Times New Roman" panose="02020603050405020304" pitchFamily="18" charset="0"/>
              </a:rPr>
              <a:t> — </a:t>
            </a:r>
            <a:r>
              <a:rPr lang="ru-RU" sz="2400" i="1" dirty="0" err="1">
                <a:latin typeface="Times New Roman" panose="02020603050405020304" pitchFamily="18" charset="0"/>
                <a:cs typeface="Times New Roman" panose="02020603050405020304" pitchFamily="18" charset="0"/>
                <a:hlinkClick r:id="rId9"/>
              </a:rPr>
              <a:t>асар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Онда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ауыл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тұрғындары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ешқандай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ақы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алмастан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бірлесе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жұмылып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біреудің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белгілі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hlinkClick r:id="rId10"/>
              </a:rPr>
              <a:t>жұмысын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бітіріп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береді</a:t>
            </a:r>
            <a:r>
              <a:rPr lang="ru-RU" sz="2400" dirty="0" smtClean="0">
                <a:latin typeface="Times New Roman" panose="02020603050405020304" pitchFamily="18" charset="0"/>
                <a:cs typeface="Times New Roman" panose="02020603050405020304" pitchFamily="18" charset="0"/>
              </a:rPr>
              <a:t>.</a:t>
            </a:r>
          </a:p>
          <a:p>
            <a:r>
              <a:rPr lang="kk-KZ" sz="2400" dirty="0" smtClean="0">
                <a:latin typeface="Times New Roman" panose="02020603050405020304" pitchFamily="18" charset="0"/>
                <a:cs typeface="Times New Roman" panose="02020603050405020304" pitchFamily="18" charset="0"/>
              </a:rPr>
              <a:t>Қазақтарда бата беру әдет ғұрпы сақталған.Бата беру кейде өлеңмен, кейде көркем сөзбен айтылады. Батаны сыйлы ақсақалдар берген.</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0782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4294967295"/>
          </p:nvPr>
        </p:nvSpPr>
        <p:spPr>
          <a:xfrm>
            <a:off x="1570412" y="-227977"/>
            <a:ext cx="9252520" cy="1746748"/>
          </a:xfrm>
        </p:spPr>
        <p:txBody>
          <a:bodyPr>
            <a:normAutofit/>
          </a:bodyPr>
          <a:lstStyle/>
          <a:p>
            <a:pPr marL="45720" indent="0">
              <a:buNone/>
            </a:pPr>
            <a:endParaRPr lang="ru-RU" b="1" dirty="0" smtClean="0"/>
          </a:p>
          <a:p>
            <a:pPr marL="45720" indent="0" algn="ctr">
              <a:buNone/>
            </a:pPr>
            <a:r>
              <a:rPr lang="ru-RU" sz="2400" b="1" dirty="0" err="1">
                <a:latin typeface="Times New Roman" panose="02020603050405020304" pitchFamily="18" charset="0"/>
                <a:cs typeface="Times New Roman" panose="02020603050405020304" pitchFamily="18" charset="0"/>
              </a:rPr>
              <a:t>Қазақ</a:t>
            </a:r>
            <a:r>
              <a:rPr lang="ru-RU" sz="2400" b="1" dirty="0">
                <a:latin typeface="Times New Roman" panose="02020603050405020304" pitchFamily="18" charset="0"/>
                <a:cs typeface="Times New Roman" panose="02020603050405020304" pitchFamily="18" charset="0"/>
              </a:rPr>
              <a:t> музыка </a:t>
            </a:r>
            <a:r>
              <a:rPr lang="ru-RU" sz="2400" b="1" dirty="0" err="1">
                <a:latin typeface="Times New Roman" panose="02020603050405020304" pitchFamily="18" charset="0"/>
                <a:cs typeface="Times New Roman" panose="02020603050405020304" pitchFamily="18" charset="0"/>
              </a:rPr>
              <a:t>өнерінде</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аттары</a:t>
            </a:r>
            <a:r>
              <a:rPr lang="ru-RU" sz="2400" b="1" dirty="0">
                <a:latin typeface="Times New Roman" panose="02020603050405020304" pitchFamily="18" charset="0"/>
                <a:cs typeface="Times New Roman" panose="02020603050405020304" pitchFamily="18" charset="0"/>
              </a:rPr>
              <a:t> алтын </a:t>
            </a:r>
            <a:r>
              <a:rPr lang="ru-RU" sz="2400" b="1" dirty="0" err="1">
                <a:latin typeface="Times New Roman" panose="02020603050405020304" pitchFamily="18" charset="0"/>
                <a:cs typeface="Times New Roman" panose="02020603050405020304" pitchFamily="18" charset="0"/>
              </a:rPr>
              <a:t>әріппен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жазылған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біртуар</a:t>
            </a:r>
            <a:r>
              <a:rPr lang="ru-RU" sz="2400" b="1" dirty="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тұлғалар</a:t>
            </a:r>
            <a:endParaRPr lang="ru-RU" sz="2400" dirty="0" smtClean="0">
              <a:latin typeface="Times New Roman" panose="02020603050405020304" pitchFamily="18" charset="0"/>
              <a:cs typeface="Times New Roman" panose="02020603050405020304" pitchFamily="18" charset="0"/>
            </a:endParaRPr>
          </a:p>
          <a:p>
            <a:pPr marL="45720" indent="0">
              <a:buNone/>
            </a:pPr>
            <a:r>
              <a:rPr lang="ru-RU" sz="2400" dirty="0" smtClean="0">
                <a:latin typeface="Times New Roman" panose="02020603050405020304" pitchFamily="18" charset="0"/>
                <a:cs typeface="Times New Roman" panose="02020603050405020304" pitchFamily="18" charset="0"/>
              </a:rPr>
              <a:t>           </a:t>
            </a:r>
            <a:r>
              <a:rPr lang="ru-RU" sz="2400" b="1" dirty="0" smtClean="0">
                <a:solidFill>
                  <a:srgbClr val="002060"/>
                </a:solidFill>
                <a:latin typeface="Times New Roman" panose="02020603050405020304" pitchFamily="18" charset="0"/>
                <a:cs typeface="Times New Roman" panose="02020603050405020304" pitchFamily="18" charset="0"/>
              </a:rPr>
              <a:t>Сал </a:t>
            </a:r>
            <a:r>
              <a:rPr lang="ru-RU" sz="2400" b="1" dirty="0" err="1" smtClean="0">
                <a:solidFill>
                  <a:srgbClr val="002060"/>
                </a:solidFill>
                <a:latin typeface="Times New Roman" panose="02020603050405020304" pitchFamily="18" charset="0"/>
                <a:cs typeface="Times New Roman" panose="02020603050405020304" pitchFamily="18" charset="0"/>
              </a:rPr>
              <a:t>серілері</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Біржан</a:t>
            </a:r>
            <a:r>
              <a:rPr lang="ru-RU" sz="2400" dirty="0">
                <a:latin typeface="Times New Roman" panose="02020603050405020304" pitchFamily="18" charset="0"/>
                <a:cs typeface="Times New Roman" panose="02020603050405020304" pitchFamily="18" charset="0"/>
              </a:rPr>
              <a:t> сал, </a:t>
            </a:r>
            <a:r>
              <a:rPr lang="ru-RU" sz="2400" dirty="0" err="1">
                <a:latin typeface="Times New Roman" panose="02020603050405020304" pitchFamily="18" charset="0"/>
                <a:cs typeface="Times New Roman" panose="02020603050405020304" pitchFamily="18" charset="0"/>
              </a:rPr>
              <a:t>Ақан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сері</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Жаяу</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Мұса</a:t>
            </a:r>
            <a:r>
              <a:rPr lang="ru-RU" sz="2400" dirty="0">
                <a:latin typeface="Times New Roman" panose="02020603050405020304" pitchFamily="18" charset="0"/>
                <a:cs typeface="Times New Roman" panose="02020603050405020304" pitchFamily="18" charset="0"/>
              </a:rPr>
              <a:t> </a:t>
            </a:r>
          </a:p>
          <a:p>
            <a:endParaRPr lang="ru-RU" dirty="0"/>
          </a:p>
        </p:txBody>
      </p:sp>
      <p:pic>
        <p:nvPicPr>
          <p:cNvPr id="409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201737">
            <a:off x="10483101" y="970696"/>
            <a:ext cx="1842394" cy="1901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09170" y="1651447"/>
            <a:ext cx="3451296" cy="1373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11889" y1="72484" x2="11889" y2="72484"/>
                        <a14:foregroundMark x1="84333" y1="75268" x2="84333" y2="75268"/>
                        <a14:foregroundMark x1="87667" y1="70878" x2="87667" y2="70878"/>
                        <a14:foregroundMark x1="84667" y1="66809" x2="84667" y2="66809"/>
                        <a14:foregroundMark x1="81000" y1="66060" x2="81000" y2="66060"/>
                        <a14:foregroundMark x1="12667" y1="69272" x2="12667" y2="69272"/>
                        <a14:foregroundMark x1="20222" y1="87259" x2="20222" y2="87259"/>
                        <a14:foregroundMark x1="12667" y1="84475" x2="12667" y2="84475"/>
                        <a14:foregroundMark x1="8556" y1="78480" x2="8556" y2="78480"/>
                        <a14:foregroundMark x1="15556" y1="77623" x2="15556" y2="77623"/>
                        <a14:foregroundMark x1="88000" y1="82869" x2="88000" y2="82869"/>
                        <a14:foregroundMark x1="93444" y1="86938" x2="93444" y2="86938"/>
                      </a14:backgroundRemoval>
                    </a14:imgEffect>
                  </a14:imgLayer>
                </a14:imgProps>
              </a:ext>
              <a:ext uri="{28A0092B-C50C-407E-A947-70E740481C1C}">
                <a14:useLocalDpi xmlns:a14="http://schemas.microsoft.com/office/drawing/2010/main" val="0"/>
              </a:ext>
            </a:extLst>
          </a:blip>
          <a:srcRect/>
          <a:stretch>
            <a:fillRect/>
          </a:stretch>
        </p:blipFill>
        <p:spPr bwMode="auto">
          <a:xfrm>
            <a:off x="8504635" y="1482929"/>
            <a:ext cx="2106701" cy="1541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TS\Desktop\открытый урок.04.04.18 сырой\открытый урок на 3 апреля\ukili_ybyrai-585x73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88125" y="1574066"/>
            <a:ext cx="1954204" cy="1527877"/>
          </a:xfrm>
          <a:prstGeom prst="rect">
            <a:avLst/>
          </a:prstGeom>
          <a:noFill/>
          <a:extLst>
            <a:ext uri="{909E8E84-426E-40DD-AFC4-6F175D3DCCD1}">
              <a14:hiddenFill xmlns:a14="http://schemas.microsoft.com/office/drawing/2010/main">
                <a:solidFill>
                  <a:srgbClr val="FFFFFF"/>
                </a:solidFill>
              </a14:hiddenFill>
            </a:ext>
          </a:extLst>
        </p:spPr>
      </p:pic>
      <p:sp>
        <p:nvSpPr>
          <p:cNvPr id="2" name="Вертикальный свиток 1"/>
          <p:cNvSpPr/>
          <p:nvPr/>
        </p:nvSpPr>
        <p:spPr>
          <a:xfrm>
            <a:off x="127328" y="3158172"/>
            <a:ext cx="3847563" cy="34163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solidFill>
                <a:latin typeface="Times New Roman" panose="02020603050405020304" pitchFamily="18" charset="0"/>
                <a:cs typeface="Times New Roman" panose="02020603050405020304" pitchFamily="18" charset="0"/>
              </a:rPr>
              <a:t>Біржан сал</a:t>
            </a:r>
          </a:p>
          <a:p>
            <a:pPr algn="ctr"/>
            <a:r>
              <a:rPr lang="kk-KZ" b="1" dirty="0" smtClean="0">
                <a:solidFill>
                  <a:schemeClr val="tx1"/>
                </a:solidFill>
                <a:latin typeface="Times New Roman" panose="02020603050405020304" pitchFamily="18" charset="0"/>
                <a:cs typeface="Times New Roman" panose="02020603050405020304" pitchFamily="18" charset="0"/>
              </a:rPr>
              <a:t>(</a:t>
            </a:r>
            <a:r>
              <a:rPr lang="en-US" b="1" dirty="0" smtClean="0">
                <a:solidFill>
                  <a:schemeClr val="tx1"/>
                </a:solidFill>
                <a:latin typeface="Times New Roman" panose="02020603050405020304" pitchFamily="18" charset="0"/>
                <a:cs typeface="Times New Roman" panose="02020603050405020304" pitchFamily="18" charset="0"/>
              </a:rPr>
              <a:t>1834-1897 </a:t>
            </a:r>
            <a:r>
              <a:rPr lang="kk-KZ" b="1" dirty="0" smtClean="0">
                <a:solidFill>
                  <a:schemeClr val="tx1"/>
                </a:solidFill>
                <a:latin typeface="Times New Roman" panose="02020603050405020304" pitchFamily="18" charset="0"/>
                <a:cs typeface="Times New Roman" panose="02020603050405020304" pitchFamily="18" charset="0"/>
              </a:rPr>
              <a:t> )</a:t>
            </a:r>
          </a:p>
          <a:p>
            <a:pPr algn="ctr"/>
            <a:r>
              <a:rPr lang="kk-KZ" b="1" dirty="0" smtClean="0">
                <a:solidFill>
                  <a:schemeClr val="tx1"/>
                </a:solidFill>
                <a:latin typeface="Times New Roman" panose="02020603050405020304" pitchFamily="18" charset="0"/>
                <a:cs typeface="Times New Roman" panose="02020603050405020304" pitchFamily="18" charset="0"/>
              </a:rPr>
              <a:t>Қазақстанның солтүстігінде дүниеге келген.Петропавл қаласында медреседе оқыды.Араб, парсы, шағатай тілдерін білген.</a:t>
            </a:r>
          </a:p>
          <a:p>
            <a:pPr algn="ctr"/>
            <a:r>
              <a:rPr lang="en-US" b="1" dirty="0" smtClean="0">
                <a:solidFill>
                  <a:schemeClr val="tx1"/>
                </a:solidFill>
                <a:latin typeface="Times New Roman" panose="02020603050405020304" pitchFamily="18" charset="0"/>
                <a:cs typeface="Times New Roman" panose="02020603050405020304" pitchFamily="18" charset="0"/>
              </a:rPr>
              <a:t>40-</a:t>
            </a:r>
            <a:r>
              <a:rPr lang="kk-KZ" b="1" dirty="0" smtClean="0">
                <a:solidFill>
                  <a:schemeClr val="tx1"/>
                </a:solidFill>
                <a:latin typeface="Times New Roman" panose="02020603050405020304" pitchFamily="18" charset="0"/>
                <a:cs typeface="Times New Roman" panose="02020603050405020304" pitchFamily="18" charset="0"/>
              </a:rPr>
              <a:t>қа жуық әні бар. </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8" name="Вертикальный свиток 7"/>
          <p:cNvSpPr/>
          <p:nvPr/>
        </p:nvSpPr>
        <p:spPr>
          <a:xfrm>
            <a:off x="8026400" y="3210177"/>
            <a:ext cx="3772109" cy="3341372"/>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solidFill>
                <a:latin typeface="Times New Roman" panose="02020603050405020304" pitchFamily="18" charset="0"/>
                <a:cs typeface="Times New Roman" panose="02020603050405020304" pitchFamily="18" charset="0"/>
              </a:rPr>
              <a:t>Ақан сері (</a:t>
            </a:r>
            <a:r>
              <a:rPr lang="en-US" b="1" dirty="0" smtClean="0">
                <a:solidFill>
                  <a:schemeClr val="tx1"/>
                </a:solidFill>
                <a:latin typeface="Times New Roman" panose="02020603050405020304" pitchFamily="18" charset="0"/>
                <a:cs typeface="Times New Roman" panose="02020603050405020304" pitchFamily="18" charset="0"/>
              </a:rPr>
              <a:t>1843-1913</a:t>
            </a:r>
            <a:r>
              <a:rPr lang="kk-KZ" b="1" dirty="0" smtClean="0">
                <a:solidFill>
                  <a:schemeClr val="tx1"/>
                </a:solidFill>
                <a:latin typeface="Times New Roman" panose="02020603050405020304" pitchFamily="18" charset="0"/>
                <a:cs typeface="Times New Roman" panose="02020603050405020304" pitchFamily="18" charset="0"/>
              </a:rPr>
              <a:t>)</a:t>
            </a:r>
          </a:p>
          <a:p>
            <a:pPr algn="ctr"/>
            <a:r>
              <a:rPr lang="kk-KZ" b="1" dirty="0" smtClean="0">
                <a:solidFill>
                  <a:schemeClr val="tx1"/>
                </a:solidFill>
                <a:latin typeface="Times New Roman" panose="02020603050405020304" pitchFamily="18" charset="0"/>
                <a:cs typeface="Times New Roman" panose="02020603050405020304" pitchFamily="18" charset="0"/>
              </a:rPr>
              <a:t>Қазақстанның солтүстігінде дүниеге келген.Қызылжар қаласында медреседе оқыған.</a:t>
            </a:r>
          </a:p>
          <a:p>
            <a:pPr algn="ctr"/>
            <a:r>
              <a:rPr lang="en-US" b="1" dirty="0">
                <a:solidFill>
                  <a:schemeClr val="tx1"/>
                </a:solidFill>
                <a:latin typeface="Times New Roman" panose="02020603050405020304" pitchFamily="18" charset="0"/>
                <a:cs typeface="Times New Roman" panose="02020603050405020304" pitchFamily="18" charset="0"/>
              </a:rPr>
              <a:t>40-</a:t>
            </a:r>
            <a:r>
              <a:rPr lang="kk-KZ" b="1" dirty="0">
                <a:solidFill>
                  <a:schemeClr val="tx1"/>
                </a:solidFill>
                <a:latin typeface="Times New Roman" panose="02020603050405020304" pitchFamily="18" charset="0"/>
                <a:cs typeface="Times New Roman" panose="02020603050405020304" pitchFamily="18" charset="0"/>
              </a:rPr>
              <a:t>қа жуық әні бар. </a:t>
            </a:r>
            <a:endParaRPr lang="ru-RU" b="1" dirty="0">
              <a:solidFill>
                <a:schemeClr val="tx1"/>
              </a:solidFill>
              <a:latin typeface="Times New Roman" panose="02020603050405020304" pitchFamily="18" charset="0"/>
              <a:cs typeface="Times New Roman" panose="02020603050405020304" pitchFamily="18" charset="0"/>
            </a:endParaRPr>
          </a:p>
          <a:p>
            <a:pPr algn="ctr"/>
            <a:endParaRPr lang="kk-KZ" b="1" dirty="0" smtClean="0">
              <a:solidFill>
                <a:schemeClr val="tx1"/>
              </a:solidFill>
              <a:latin typeface="Times New Roman" panose="02020603050405020304" pitchFamily="18" charset="0"/>
              <a:cs typeface="Times New Roman" panose="02020603050405020304" pitchFamily="18" charset="0"/>
            </a:endParaRPr>
          </a:p>
          <a:p>
            <a:pPr algn="ctr"/>
            <a:endParaRPr lang="ru-RU" dirty="0"/>
          </a:p>
        </p:txBody>
      </p:sp>
      <p:sp>
        <p:nvSpPr>
          <p:cNvPr id="9" name="Вертикальный свиток 8"/>
          <p:cNvSpPr/>
          <p:nvPr/>
        </p:nvSpPr>
        <p:spPr>
          <a:xfrm>
            <a:off x="3530600" y="3236989"/>
            <a:ext cx="4669254" cy="3337483"/>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solidFill>
                <a:latin typeface="Times New Roman" panose="02020603050405020304" pitchFamily="18" charset="0"/>
                <a:cs typeface="Times New Roman" panose="02020603050405020304" pitchFamily="18" charset="0"/>
              </a:rPr>
              <a:t>Жаяу Мұса (</a:t>
            </a:r>
            <a:r>
              <a:rPr lang="en-US" b="1" dirty="0">
                <a:solidFill>
                  <a:schemeClr val="tx1"/>
                </a:solidFill>
                <a:latin typeface="Times New Roman" panose="02020603050405020304" pitchFamily="18" charset="0"/>
                <a:cs typeface="Times New Roman" panose="02020603050405020304" pitchFamily="18" charset="0"/>
              </a:rPr>
              <a:t>1835-1929</a:t>
            </a:r>
            <a:r>
              <a:rPr lang="kk-KZ" b="1" dirty="0" smtClean="0">
                <a:solidFill>
                  <a:schemeClr val="tx1"/>
                </a:solidFill>
                <a:latin typeface="Times New Roman" panose="02020603050405020304" pitchFamily="18" charset="0"/>
                <a:cs typeface="Times New Roman" panose="02020603050405020304" pitchFamily="18" charset="0"/>
              </a:rPr>
              <a:t>)</a:t>
            </a:r>
          </a:p>
          <a:p>
            <a:pPr algn="ctr"/>
            <a:r>
              <a:rPr lang="kk-KZ" b="1" dirty="0" smtClean="0">
                <a:solidFill>
                  <a:schemeClr val="tx1"/>
                </a:solidFill>
                <a:latin typeface="Times New Roman" panose="02020603050405020304" pitchFamily="18" charset="0"/>
                <a:cs typeface="Times New Roman" panose="02020603050405020304" pitchFamily="18" charset="0"/>
              </a:rPr>
              <a:t>Баянауыл округі Ақшоқы деген жерде дүниеге келген.Омбыда білім алған.Орыс ақындарымен таныс болған.Отаршыл үкіметке қарсы шыққаны үшін Тобыл қаласына жер аударылған.</a:t>
            </a:r>
          </a:p>
          <a:p>
            <a:pPr algn="ctr"/>
            <a:r>
              <a:rPr lang="kk-KZ" b="1" dirty="0" smtClean="0">
                <a:solidFill>
                  <a:schemeClr val="tx1"/>
                </a:solidFill>
                <a:latin typeface="Times New Roman" panose="02020603050405020304" pitchFamily="18" charset="0"/>
                <a:cs typeface="Times New Roman" panose="02020603050405020304" pitchFamily="18" charset="0"/>
              </a:rPr>
              <a:t>Тобыл, Қазан,Мәскеу, Владимир, Перепбург, Польша мен Литвада қызметте болған.</a:t>
            </a:r>
          </a:p>
          <a:p>
            <a:pPr algn="ctr"/>
            <a:r>
              <a:rPr lang="en-US" b="1" dirty="0" smtClean="0">
                <a:solidFill>
                  <a:schemeClr val="tx1"/>
                </a:solidFill>
                <a:latin typeface="Times New Roman" panose="02020603050405020304" pitchFamily="18" charset="0"/>
                <a:cs typeface="Times New Roman" panose="02020603050405020304" pitchFamily="18" charset="0"/>
              </a:rPr>
              <a:t>60-n</a:t>
            </a:r>
            <a:r>
              <a:rPr lang="kk-KZ" b="1" dirty="0" smtClean="0">
                <a:solidFill>
                  <a:schemeClr val="tx1"/>
                </a:solidFill>
                <a:latin typeface="Times New Roman" panose="02020603050405020304" pitchFamily="18" charset="0"/>
                <a:cs typeface="Times New Roman" panose="02020603050405020304" pitchFamily="18" charset="0"/>
              </a:rPr>
              <a:t>тан аса әні бар.</a:t>
            </a:r>
            <a:endParaRPr lang="ru-RU"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3685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4294967295"/>
          </p:nvPr>
        </p:nvSpPr>
        <p:spPr>
          <a:xfrm>
            <a:off x="1675264" y="-173449"/>
            <a:ext cx="9252520" cy="1746748"/>
          </a:xfrm>
        </p:spPr>
        <p:txBody>
          <a:bodyPr>
            <a:normAutofit fontScale="92500" lnSpcReduction="10000"/>
          </a:bodyPr>
          <a:lstStyle/>
          <a:p>
            <a:pPr marL="45720" indent="0">
              <a:buNone/>
            </a:pPr>
            <a:endParaRPr lang="ru-RU" b="1" dirty="0" smtClean="0"/>
          </a:p>
          <a:p>
            <a:pPr marL="45720" indent="0" algn="ctr">
              <a:buNone/>
            </a:pPr>
            <a:r>
              <a:rPr lang="ru-RU" sz="2400" b="1" dirty="0" err="1">
                <a:latin typeface="Times New Roman" panose="02020603050405020304" pitchFamily="18" charset="0"/>
                <a:cs typeface="Times New Roman" panose="02020603050405020304" pitchFamily="18" charset="0"/>
              </a:rPr>
              <a:t>Қазақ</a:t>
            </a:r>
            <a:r>
              <a:rPr lang="ru-RU" sz="2400" b="1" dirty="0">
                <a:latin typeface="Times New Roman" panose="02020603050405020304" pitchFamily="18" charset="0"/>
                <a:cs typeface="Times New Roman" panose="02020603050405020304" pitchFamily="18" charset="0"/>
              </a:rPr>
              <a:t> музыка </a:t>
            </a:r>
            <a:r>
              <a:rPr lang="ru-RU" sz="2400" b="1" dirty="0" err="1">
                <a:latin typeface="Times New Roman" panose="02020603050405020304" pitchFamily="18" charset="0"/>
                <a:cs typeface="Times New Roman" panose="02020603050405020304" pitchFamily="18" charset="0"/>
              </a:rPr>
              <a:t>өнерінде</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аттары</a:t>
            </a:r>
            <a:r>
              <a:rPr lang="ru-RU" sz="2400" b="1" dirty="0">
                <a:latin typeface="Times New Roman" panose="02020603050405020304" pitchFamily="18" charset="0"/>
                <a:cs typeface="Times New Roman" panose="02020603050405020304" pitchFamily="18" charset="0"/>
              </a:rPr>
              <a:t> алтын </a:t>
            </a:r>
            <a:r>
              <a:rPr lang="ru-RU" sz="2400" b="1" dirty="0" err="1">
                <a:latin typeface="Times New Roman" panose="02020603050405020304" pitchFamily="18" charset="0"/>
                <a:cs typeface="Times New Roman" panose="02020603050405020304" pitchFamily="18" charset="0"/>
              </a:rPr>
              <a:t>әріппен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жазылған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біртуар</a:t>
            </a:r>
            <a:r>
              <a:rPr lang="ru-RU" sz="2400" b="1" dirty="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тұлғалар</a:t>
            </a:r>
            <a:r>
              <a:rPr lang="ru-RU" sz="2400" dirty="0" smtClean="0">
                <a:latin typeface="Times New Roman" panose="02020603050405020304" pitchFamily="18" charset="0"/>
                <a:cs typeface="Times New Roman" panose="02020603050405020304" pitchFamily="18" charset="0"/>
              </a:rPr>
              <a:t> </a:t>
            </a:r>
          </a:p>
          <a:p>
            <a:pPr marL="45720" indent="0">
              <a:buNone/>
            </a:pPr>
            <a:r>
              <a:rPr lang="ru-RU" sz="2400" b="1" dirty="0" err="1" smtClean="0">
                <a:solidFill>
                  <a:srgbClr val="7030A0"/>
                </a:solidFill>
                <a:latin typeface="Times New Roman" panose="02020603050405020304" pitchFamily="18" charset="0"/>
                <a:cs typeface="Times New Roman" panose="02020603050405020304" pitchFamily="18" charset="0"/>
              </a:rPr>
              <a:t>Дәулескер</a:t>
            </a:r>
            <a:r>
              <a:rPr lang="ru-RU" sz="2400" b="1" dirty="0" smtClean="0">
                <a:solidFill>
                  <a:srgbClr val="7030A0"/>
                </a:solidFill>
                <a:latin typeface="Times New Roman" panose="02020603050405020304" pitchFamily="18" charset="0"/>
                <a:cs typeface="Times New Roman" panose="02020603050405020304" pitchFamily="18" charset="0"/>
              </a:rPr>
              <a:t> </a:t>
            </a:r>
            <a:r>
              <a:rPr lang="ru-RU" sz="2400" b="1" dirty="0" err="1" smtClean="0">
                <a:solidFill>
                  <a:srgbClr val="7030A0"/>
                </a:solidFill>
                <a:latin typeface="Times New Roman" panose="02020603050405020304" pitchFamily="18" charset="0"/>
                <a:cs typeface="Times New Roman" panose="02020603050405020304" pitchFamily="18" charset="0"/>
              </a:rPr>
              <a:t>күйшілер</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Құрманғазы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Сағырбайұлы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Дәулеткерей</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Шығайұлы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Тәттімбет</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Қазанғапұлы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Ықылас</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Дүкенұлы</a:t>
            </a:r>
            <a:r>
              <a:rPr lang="ru-RU"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a:p>
            <a:endParaRPr lang="ru-RU" dirty="0"/>
          </a:p>
        </p:txBody>
      </p:sp>
      <p:pic>
        <p:nvPicPr>
          <p:cNvPr id="409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20018246">
            <a:off x="-260475" y="188969"/>
            <a:ext cx="1842394" cy="1454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Вертикальный свиток 1"/>
          <p:cNvSpPr/>
          <p:nvPr/>
        </p:nvSpPr>
        <p:spPr>
          <a:xfrm>
            <a:off x="-312031" y="3321441"/>
            <a:ext cx="3017131" cy="34163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solidFill>
                <a:latin typeface="Times New Roman" panose="02020603050405020304" pitchFamily="18" charset="0"/>
                <a:cs typeface="Times New Roman" panose="02020603050405020304" pitchFamily="18" charset="0"/>
              </a:rPr>
              <a:t>Құрманғазы Сағырбайұлы</a:t>
            </a:r>
            <a:r>
              <a:rPr lang="en-US" b="1" dirty="0" smtClean="0">
                <a:solidFill>
                  <a:schemeClr val="tx1"/>
                </a:solidFill>
                <a:latin typeface="Times New Roman" panose="02020603050405020304" pitchFamily="18" charset="0"/>
                <a:cs typeface="Times New Roman" panose="02020603050405020304" pitchFamily="18" charset="0"/>
              </a:rPr>
              <a:t> </a:t>
            </a:r>
            <a:r>
              <a:rPr lang="kk-KZ" b="1" dirty="0">
                <a:solidFill>
                  <a:schemeClr val="tx1"/>
                </a:solidFill>
                <a:latin typeface="Times New Roman" panose="02020603050405020304" pitchFamily="18" charset="0"/>
                <a:cs typeface="Times New Roman" panose="02020603050405020304" pitchFamily="18" charset="0"/>
              </a:rPr>
              <a:t>(</a:t>
            </a:r>
            <a:r>
              <a:rPr lang="en-US" b="1" dirty="0" smtClean="0">
                <a:solidFill>
                  <a:schemeClr val="tx1"/>
                </a:solidFill>
                <a:latin typeface="Times New Roman" panose="02020603050405020304" pitchFamily="18" charset="0"/>
                <a:cs typeface="Times New Roman" panose="02020603050405020304" pitchFamily="18" charset="0"/>
              </a:rPr>
              <a:t>1823-1889</a:t>
            </a:r>
            <a:r>
              <a:rPr lang="kk-KZ" b="1" dirty="0" smtClean="0">
                <a:solidFill>
                  <a:schemeClr val="tx1"/>
                </a:solidFill>
                <a:latin typeface="Times New Roman" panose="02020603050405020304" pitchFamily="18" charset="0"/>
                <a:cs typeface="Times New Roman" panose="02020603050405020304" pitchFamily="18" charset="0"/>
              </a:rPr>
              <a:t>) </a:t>
            </a:r>
          </a:p>
          <a:p>
            <a:pPr algn="ctr"/>
            <a:r>
              <a:rPr lang="kk-KZ" b="1" dirty="0" smtClean="0">
                <a:solidFill>
                  <a:schemeClr val="tx1"/>
                </a:solidFill>
                <a:latin typeface="Times New Roman" panose="02020603050405020304" pitchFamily="18" charset="0"/>
                <a:cs typeface="Times New Roman" panose="02020603050405020304" pitchFamily="18" charset="0"/>
              </a:rPr>
              <a:t>Бөкей Ордасы Жиделі жерінде дүниеге келген.</a:t>
            </a:r>
            <a:endParaRPr lang="en-US" b="1" dirty="0" smtClean="0">
              <a:solidFill>
                <a:schemeClr val="tx1"/>
              </a:solidFill>
              <a:latin typeface="Times New Roman" panose="02020603050405020304" pitchFamily="18" charset="0"/>
              <a:cs typeface="Times New Roman" panose="02020603050405020304" pitchFamily="18" charset="0"/>
            </a:endParaRPr>
          </a:p>
          <a:p>
            <a:pPr algn="ctr"/>
            <a:r>
              <a:rPr lang="kk-KZ" b="1" dirty="0" smtClean="0">
                <a:solidFill>
                  <a:schemeClr val="tx1"/>
                </a:solidFill>
                <a:latin typeface="Times New Roman" panose="02020603050405020304" pitchFamily="18" charset="0"/>
                <a:cs typeface="Times New Roman" panose="02020603050405020304" pitchFamily="18" charset="0"/>
              </a:rPr>
              <a:t>Оның </a:t>
            </a:r>
            <a:r>
              <a:rPr lang="en-US" b="1" dirty="0" smtClean="0">
                <a:solidFill>
                  <a:schemeClr val="tx1"/>
                </a:solidFill>
                <a:latin typeface="Times New Roman" panose="02020603050405020304" pitchFamily="18" charset="0"/>
                <a:cs typeface="Times New Roman" panose="02020603050405020304" pitchFamily="18" charset="0"/>
              </a:rPr>
              <a:t>60- </a:t>
            </a:r>
            <a:r>
              <a:rPr lang="kk-KZ" b="1" dirty="0" smtClean="0">
                <a:solidFill>
                  <a:schemeClr val="tx1"/>
                </a:solidFill>
                <a:latin typeface="Times New Roman" panose="02020603050405020304" pitchFamily="18" charset="0"/>
                <a:cs typeface="Times New Roman" panose="02020603050405020304" pitchFamily="18" charset="0"/>
              </a:rPr>
              <a:t>жуық күйлері бар.</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8" name="Вертикальный свиток 7"/>
          <p:cNvSpPr/>
          <p:nvPr/>
        </p:nvSpPr>
        <p:spPr>
          <a:xfrm>
            <a:off x="2246588" y="3321441"/>
            <a:ext cx="2974425" cy="3341372"/>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solidFill>
                <a:latin typeface="Times New Roman" panose="02020603050405020304" pitchFamily="18" charset="0"/>
                <a:cs typeface="Times New Roman" panose="02020603050405020304" pitchFamily="18" charset="0"/>
              </a:rPr>
              <a:t>Дәулеткерей Шығайұлы</a:t>
            </a:r>
            <a:endParaRPr lang="kk-KZ" b="1" dirty="0">
              <a:solidFill>
                <a:schemeClr val="tx1"/>
              </a:solidFill>
              <a:latin typeface="Times New Roman" panose="02020603050405020304" pitchFamily="18" charset="0"/>
              <a:cs typeface="Times New Roman" panose="02020603050405020304" pitchFamily="18" charset="0"/>
            </a:endParaRPr>
          </a:p>
          <a:p>
            <a:pPr algn="ctr"/>
            <a:r>
              <a:rPr lang="kk-KZ" b="1" dirty="0" smtClean="0">
                <a:solidFill>
                  <a:schemeClr val="tx1"/>
                </a:solidFill>
                <a:latin typeface="Times New Roman" panose="02020603050405020304" pitchFamily="18" charset="0"/>
                <a:cs typeface="Times New Roman" panose="02020603050405020304" pitchFamily="18" charset="0"/>
              </a:rPr>
              <a:t>Билеуші сұлтан қызметін атқарған.</a:t>
            </a:r>
          </a:p>
          <a:p>
            <a:pPr algn="ctr"/>
            <a:r>
              <a:rPr lang="en-US" b="1" dirty="0" smtClean="0">
                <a:solidFill>
                  <a:schemeClr val="tx1"/>
                </a:solidFill>
                <a:latin typeface="Times New Roman" panose="02020603050405020304" pitchFamily="18" charset="0"/>
                <a:cs typeface="Times New Roman" panose="02020603050405020304" pitchFamily="18" charset="0"/>
              </a:rPr>
              <a:t>40-</a:t>
            </a:r>
            <a:r>
              <a:rPr lang="kk-KZ" b="1" dirty="0" smtClean="0">
                <a:solidFill>
                  <a:schemeClr val="tx1"/>
                </a:solidFill>
                <a:latin typeface="Times New Roman" panose="02020603050405020304" pitchFamily="18" charset="0"/>
                <a:cs typeface="Times New Roman" panose="02020603050405020304" pitchFamily="18" charset="0"/>
              </a:rPr>
              <a:t>қа жуық күйі бар.</a:t>
            </a:r>
            <a:endParaRPr lang="en-US" b="1" dirty="0" smtClean="0">
              <a:solidFill>
                <a:schemeClr val="tx1"/>
              </a:solidFill>
              <a:latin typeface="Times New Roman" panose="02020603050405020304" pitchFamily="18" charset="0"/>
              <a:cs typeface="Times New Roman" panose="02020603050405020304" pitchFamily="18" charset="0"/>
            </a:endParaRPr>
          </a:p>
          <a:p>
            <a:pPr algn="ct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9" name="Вертикальный свиток 8"/>
          <p:cNvSpPr/>
          <p:nvPr/>
        </p:nvSpPr>
        <p:spPr>
          <a:xfrm>
            <a:off x="4869224" y="3325330"/>
            <a:ext cx="2864601" cy="3337483"/>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solidFill>
                <a:latin typeface="Times New Roman" panose="02020603050405020304" pitchFamily="18" charset="0"/>
                <a:cs typeface="Times New Roman" panose="02020603050405020304" pitchFamily="18" charset="0"/>
              </a:rPr>
              <a:t>Тәттімбет Қазанғапұлы</a:t>
            </a:r>
            <a:endParaRPr lang="en-US" b="1" dirty="0" smtClean="0">
              <a:solidFill>
                <a:schemeClr val="tx1"/>
              </a:solidFill>
              <a:latin typeface="Times New Roman" panose="02020603050405020304" pitchFamily="18" charset="0"/>
              <a:cs typeface="Times New Roman" panose="02020603050405020304" pitchFamily="18" charset="0"/>
            </a:endParaRPr>
          </a:p>
          <a:p>
            <a:pPr algn="ctr"/>
            <a:r>
              <a:rPr lang="kk-KZ" b="1" dirty="0" smtClean="0">
                <a:solidFill>
                  <a:schemeClr val="tx1"/>
                </a:solidFill>
                <a:latin typeface="Times New Roman" panose="02020603050405020304" pitchFamily="18" charset="0"/>
                <a:cs typeface="Times New Roman" panose="02020603050405020304" pitchFamily="18" charset="0"/>
              </a:rPr>
              <a:t>(</a:t>
            </a:r>
            <a:r>
              <a:rPr lang="en-US" b="1" dirty="0" smtClean="0">
                <a:solidFill>
                  <a:schemeClr val="tx1"/>
                </a:solidFill>
                <a:latin typeface="Times New Roman" panose="02020603050405020304" pitchFamily="18" charset="0"/>
                <a:cs typeface="Times New Roman" panose="02020603050405020304" pitchFamily="18" charset="0"/>
              </a:rPr>
              <a:t>1815-1862</a:t>
            </a:r>
            <a:r>
              <a:rPr lang="kk-KZ" b="1" dirty="0" smtClean="0">
                <a:solidFill>
                  <a:schemeClr val="tx1"/>
                </a:solidFill>
                <a:latin typeface="Times New Roman" panose="02020603050405020304" pitchFamily="18" charset="0"/>
                <a:cs typeface="Times New Roman" panose="02020603050405020304" pitchFamily="18" charset="0"/>
              </a:rPr>
              <a:t>)</a:t>
            </a:r>
          </a:p>
          <a:p>
            <a:pPr algn="ctr"/>
            <a:r>
              <a:rPr lang="kk-KZ" b="1" dirty="0" smtClean="0">
                <a:solidFill>
                  <a:schemeClr val="tx1"/>
                </a:solidFill>
                <a:latin typeface="Times New Roman" panose="02020603050405020304" pitchFamily="18" charset="0"/>
                <a:cs typeface="Times New Roman" panose="02020603050405020304" pitchFamily="18" charset="0"/>
              </a:rPr>
              <a:t>Қарқаралы өлкесінде дүниеге келген.Болыс қызметін атқарған.</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10" name="Вертикальный свиток 9"/>
          <p:cNvSpPr/>
          <p:nvPr/>
        </p:nvSpPr>
        <p:spPr>
          <a:xfrm>
            <a:off x="7300102" y="3296343"/>
            <a:ext cx="2844791" cy="3337483"/>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solidFill>
                <a:latin typeface="Times New Roman" panose="02020603050405020304" pitchFamily="18" charset="0"/>
                <a:cs typeface="Times New Roman" panose="02020603050405020304" pitchFamily="18" charset="0"/>
              </a:rPr>
              <a:t>Ықылас Дүкенұлы </a:t>
            </a:r>
            <a:endParaRPr lang="en-US" b="1" dirty="0" smtClean="0">
              <a:solidFill>
                <a:schemeClr val="tx1"/>
              </a:solidFill>
              <a:latin typeface="Times New Roman" panose="02020603050405020304" pitchFamily="18" charset="0"/>
              <a:cs typeface="Times New Roman" panose="02020603050405020304" pitchFamily="18" charset="0"/>
            </a:endParaRPr>
          </a:p>
          <a:p>
            <a:pPr algn="ctr"/>
            <a:r>
              <a:rPr lang="kk-KZ" b="1" dirty="0" smtClean="0">
                <a:solidFill>
                  <a:schemeClr val="tx1"/>
                </a:solidFill>
                <a:latin typeface="Times New Roman" panose="02020603050405020304" pitchFamily="18" charset="0"/>
                <a:cs typeface="Times New Roman" panose="02020603050405020304" pitchFamily="18" charset="0"/>
              </a:rPr>
              <a:t>(</a:t>
            </a:r>
            <a:r>
              <a:rPr lang="en-US" b="1" dirty="0" smtClean="0">
                <a:solidFill>
                  <a:schemeClr val="tx1"/>
                </a:solidFill>
                <a:latin typeface="Times New Roman" panose="02020603050405020304" pitchFamily="18" charset="0"/>
                <a:cs typeface="Times New Roman" panose="02020603050405020304" pitchFamily="18" charset="0"/>
              </a:rPr>
              <a:t>1843-1916</a:t>
            </a:r>
            <a:r>
              <a:rPr lang="kk-KZ" b="1" dirty="0" smtClean="0">
                <a:solidFill>
                  <a:schemeClr val="tx1"/>
                </a:solidFill>
                <a:latin typeface="Times New Roman" panose="02020603050405020304" pitchFamily="18" charset="0"/>
                <a:cs typeface="Times New Roman" panose="02020603050405020304" pitchFamily="18" charset="0"/>
              </a:rPr>
              <a:t>)</a:t>
            </a:r>
          </a:p>
          <a:p>
            <a:pPr algn="ctr"/>
            <a:r>
              <a:rPr lang="kk-KZ" b="1" dirty="0" smtClean="0">
                <a:solidFill>
                  <a:schemeClr val="tx1"/>
                </a:solidFill>
                <a:latin typeface="Times New Roman" panose="02020603050405020304" pitchFamily="18" charset="0"/>
                <a:cs typeface="Times New Roman" panose="02020603050405020304" pitchFamily="18" charset="0"/>
              </a:rPr>
              <a:t>Қарағанды облысында қарапайым отбасында дүниеге келген</a:t>
            </a:r>
            <a:r>
              <a:rPr lang="kk-KZ" dirty="0" smtClean="0"/>
              <a:t>.</a:t>
            </a:r>
            <a:endParaRPr lang="ru-RU" dirty="0"/>
          </a:p>
        </p:txBody>
      </p:sp>
      <p:sp>
        <p:nvSpPr>
          <p:cNvPr id="4" name="AutoShape 2" descr="Құрманғазы Сағырбайұлы — Уикипедия"/>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Құрманғазы Сағырбайұлы — Уикипедия"/>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3" name="Рисунок 12"/>
          <p:cNvPicPr>
            <a:picLocks noChangeAspect="1"/>
          </p:cNvPicPr>
          <p:nvPr/>
        </p:nvPicPr>
        <p:blipFill>
          <a:blip r:embed="rId4"/>
          <a:stretch>
            <a:fillRect/>
          </a:stretch>
        </p:blipFill>
        <p:spPr>
          <a:xfrm>
            <a:off x="460375" y="1739491"/>
            <a:ext cx="1694439" cy="1556852"/>
          </a:xfrm>
          <a:prstGeom prst="rect">
            <a:avLst/>
          </a:prstGeom>
        </p:spPr>
      </p:pic>
      <p:pic>
        <p:nvPicPr>
          <p:cNvPr id="14" name="Рисунок 13"/>
          <p:cNvPicPr>
            <a:picLocks noChangeAspect="1"/>
          </p:cNvPicPr>
          <p:nvPr/>
        </p:nvPicPr>
        <p:blipFill>
          <a:blip r:embed="rId5"/>
          <a:stretch>
            <a:fillRect/>
          </a:stretch>
        </p:blipFill>
        <p:spPr>
          <a:xfrm>
            <a:off x="3102772" y="1739491"/>
            <a:ext cx="1428571" cy="1556852"/>
          </a:xfrm>
          <a:prstGeom prst="rect">
            <a:avLst/>
          </a:prstGeom>
        </p:spPr>
      </p:pic>
      <p:pic>
        <p:nvPicPr>
          <p:cNvPr id="15" name="Рисунок 14"/>
          <p:cNvPicPr>
            <a:picLocks noChangeAspect="1"/>
          </p:cNvPicPr>
          <p:nvPr/>
        </p:nvPicPr>
        <p:blipFill>
          <a:blip r:embed="rId6"/>
          <a:stretch>
            <a:fillRect/>
          </a:stretch>
        </p:blipFill>
        <p:spPr>
          <a:xfrm>
            <a:off x="5542109" y="1739491"/>
            <a:ext cx="1761905" cy="1573052"/>
          </a:xfrm>
          <a:prstGeom prst="rect">
            <a:avLst/>
          </a:prstGeom>
        </p:spPr>
      </p:pic>
      <p:pic>
        <p:nvPicPr>
          <p:cNvPr id="16" name="Рисунок 15"/>
          <p:cNvPicPr>
            <a:picLocks noChangeAspect="1"/>
          </p:cNvPicPr>
          <p:nvPr/>
        </p:nvPicPr>
        <p:blipFill>
          <a:blip r:embed="rId7"/>
          <a:stretch>
            <a:fillRect/>
          </a:stretch>
        </p:blipFill>
        <p:spPr>
          <a:xfrm>
            <a:off x="8027735" y="1739491"/>
            <a:ext cx="2011464" cy="1506656"/>
          </a:xfrm>
          <a:prstGeom prst="rect">
            <a:avLst/>
          </a:prstGeom>
        </p:spPr>
      </p:pic>
      <p:sp>
        <p:nvSpPr>
          <p:cNvPr id="17" name="Вертикальный свиток 16"/>
          <p:cNvSpPr/>
          <p:nvPr/>
        </p:nvSpPr>
        <p:spPr>
          <a:xfrm>
            <a:off x="9730980" y="3312543"/>
            <a:ext cx="2844791" cy="3337483"/>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solidFill>
                <a:latin typeface="Times New Roman" panose="02020603050405020304" pitchFamily="18" charset="0"/>
                <a:cs typeface="Times New Roman" panose="02020603050405020304" pitchFamily="18" charset="0"/>
              </a:rPr>
              <a:t>Қазанғап Тілепбергенұлы</a:t>
            </a:r>
          </a:p>
          <a:p>
            <a:pPr algn="ctr"/>
            <a:r>
              <a:rPr lang="kk-KZ" b="1" dirty="0" smtClean="0">
                <a:solidFill>
                  <a:schemeClr val="tx1"/>
                </a:solidFill>
                <a:latin typeface="Times New Roman" panose="02020603050405020304" pitchFamily="18" charset="0"/>
                <a:cs typeface="Times New Roman" panose="02020603050405020304" pitchFamily="18" charset="0"/>
              </a:rPr>
              <a:t>(</a:t>
            </a:r>
            <a:r>
              <a:rPr lang="en-US" b="1" dirty="0" smtClean="0">
                <a:solidFill>
                  <a:schemeClr val="tx1"/>
                </a:solidFill>
                <a:latin typeface="Times New Roman" panose="02020603050405020304" pitchFamily="18" charset="0"/>
                <a:cs typeface="Times New Roman" panose="02020603050405020304" pitchFamily="18" charset="0"/>
              </a:rPr>
              <a:t>1854-1921</a:t>
            </a:r>
            <a:r>
              <a:rPr lang="kk-KZ" b="1" dirty="0" smtClean="0">
                <a:solidFill>
                  <a:schemeClr val="tx1"/>
                </a:solidFill>
                <a:latin typeface="Times New Roman" panose="02020603050405020304" pitchFamily="18" charset="0"/>
                <a:cs typeface="Times New Roman" panose="02020603050405020304" pitchFamily="18" charset="0"/>
              </a:rPr>
              <a:t> )</a:t>
            </a:r>
            <a:endParaRPr lang="en-US" b="1" dirty="0" smtClean="0">
              <a:solidFill>
                <a:schemeClr val="tx1"/>
              </a:solidFill>
              <a:latin typeface="Times New Roman" panose="02020603050405020304" pitchFamily="18" charset="0"/>
              <a:cs typeface="Times New Roman" panose="02020603050405020304" pitchFamily="18" charset="0"/>
            </a:endParaRPr>
          </a:p>
          <a:p>
            <a:pPr algn="ctr"/>
            <a:r>
              <a:rPr lang="kk-KZ" b="1" dirty="0" smtClean="0">
                <a:solidFill>
                  <a:schemeClr val="tx1"/>
                </a:solidFill>
                <a:latin typeface="Times New Roman" panose="02020603050405020304" pitchFamily="18" charset="0"/>
                <a:cs typeface="Times New Roman" panose="02020603050405020304" pitchFamily="18" charset="0"/>
              </a:rPr>
              <a:t>Ақтөбе облысында дүниеге келген.</a:t>
            </a:r>
            <a:endParaRPr lang="ru-RU" b="1" dirty="0">
              <a:solidFill>
                <a:schemeClr val="tx1"/>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8"/>
          <a:stretch>
            <a:fillRect/>
          </a:stretch>
        </p:blipFill>
        <p:spPr>
          <a:xfrm>
            <a:off x="10261801" y="1706151"/>
            <a:ext cx="1685714" cy="1539996"/>
          </a:xfrm>
          <a:prstGeom prst="rect">
            <a:avLst/>
          </a:prstGeom>
        </p:spPr>
      </p:pic>
    </p:spTree>
    <p:extLst>
      <p:ext uri="{BB962C8B-B14F-4D97-AF65-F5344CB8AC3E}">
        <p14:creationId xmlns:p14="http://schemas.microsoft.com/office/powerpoint/2010/main" val="2382726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981200" y="533401"/>
            <a:ext cx="8229600" cy="879475"/>
          </a:xfrm>
        </p:spPr>
        <p:txBody>
          <a:bodyPr/>
          <a:lstStyle/>
          <a:p>
            <a:pPr eaLnBrk="1" hangingPunct="1"/>
            <a:r>
              <a:rPr lang="kk-KZ" altLang="ru-RU" smtClean="0"/>
              <a:t>                  </a:t>
            </a:r>
            <a:endParaRPr lang="ru-RU" altLang="ru-RU" smtClean="0"/>
          </a:p>
        </p:txBody>
      </p:sp>
      <p:sp>
        <p:nvSpPr>
          <p:cNvPr id="48131" name="Rectangle 3"/>
          <p:cNvSpPr>
            <a:spLocks noGrp="1" noChangeArrowheads="1"/>
          </p:cNvSpPr>
          <p:nvPr>
            <p:ph idx="1"/>
          </p:nvPr>
        </p:nvSpPr>
        <p:spPr>
          <a:xfrm>
            <a:off x="1981200" y="1609726"/>
            <a:ext cx="8002588" cy="4556125"/>
          </a:xfrm>
        </p:spPr>
        <p:txBody>
          <a:bodyPr/>
          <a:lstStyle/>
          <a:p>
            <a:pPr eaLnBrk="1" hangingPunct="1">
              <a:buFont typeface="Wingdings" panose="05000000000000000000" pitchFamily="2" charset="2"/>
              <a:buNone/>
            </a:pPr>
            <a:r>
              <a:rPr lang="kk-KZ" altLang="ru-RU" dirty="0" smtClean="0"/>
              <a:t>       </a:t>
            </a:r>
            <a:endParaRPr lang="ru-RU" altLang="ru-RU" dirty="0" smtClean="0"/>
          </a:p>
        </p:txBody>
      </p:sp>
      <p:sp>
        <p:nvSpPr>
          <p:cNvPr id="206852" name="AutoShape 4"/>
          <p:cNvSpPr>
            <a:spLocks noChangeArrowheads="1"/>
          </p:cNvSpPr>
          <p:nvPr/>
        </p:nvSpPr>
        <p:spPr bwMode="auto">
          <a:xfrm>
            <a:off x="1269207" y="2033589"/>
            <a:ext cx="3205163" cy="2520950"/>
          </a:xfrm>
          <a:prstGeom prst="star8">
            <a:avLst>
              <a:gd name="adj" fmla="val 38250"/>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a:effectLst/>
          <a:extLst/>
        </p:spPr>
        <p:txBody>
          <a:bodyPr wrap="none" anchor="ctr"/>
          <a:lstStyle/>
          <a:p>
            <a:pPr eaLnBrk="1" hangingPunct="1">
              <a:defRPr/>
            </a:pPr>
            <a:r>
              <a:rPr lang="kk-KZ" sz="4400" dirty="0" smtClean="0">
                <a:solidFill>
                  <a:srgbClr val="FF0000"/>
                </a:solidFill>
                <a:latin typeface="Times New Roman" panose="02020603050405020304" pitchFamily="18" charset="0"/>
                <a:cs typeface="Times New Roman" panose="02020603050405020304" pitchFamily="18" charset="0"/>
              </a:rPr>
              <a:t>  ү</a:t>
            </a:r>
            <a:r>
              <a:rPr lang="kk-KZ" sz="4400" dirty="0" smtClean="0">
                <a:solidFill>
                  <a:srgbClr val="FF0000"/>
                </a:solidFill>
                <a:latin typeface="Times New Roman" panose="02020603050405020304" pitchFamily="18" charset="0"/>
                <a:cs typeface="Times New Roman" panose="02020603050405020304" pitchFamily="18" charset="0"/>
              </a:rPr>
              <a:t>рмелі</a:t>
            </a:r>
            <a:endParaRPr lang="ru-RU" sz="4400" dirty="0">
              <a:solidFill>
                <a:srgbClr val="FF0000"/>
              </a:solidFill>
              <a:latin typeface="Times New Roman" panose="02020603050405020304" pitchFamily="18" charset="0"/>
              <a:cs typeface="Times New Roman" panose="02020603050405020304" pitchFamily="18" charset="0"/>
            </a:endParaRPr>
          </a:p>
        </p:txBody>
      </p:sp>
      <p:sp>
        <p:nvSpPr>
          <p:cNvPr id="206853" name="AutoShape 5"/>
          <p:cNvSpPr>
            <a:spLocks noChangeArrowheads="1"/>
          </p:cNvSpPr>
          <p:nvPr/>
        </p:nvSpPr>
        <p:spPr bwMode="auto">
          <a:xfrm>
            <a:off x="4605733" y="1816102"/>
            <a:ext cx="3025775" cy="2738437"/>
          </a:xfrm>
          <a:prstGeom prst="star8">
            <a:avLst>
              <a:gd name="adj" fmla="val 38250"/>
            </a:avLst>
          </a:prstGeom>
          <a:gradFill rotWithShape="1">
            <a:gsLst>
              <a:gs pos="0">
                <a:schemeClr val="accent1"/>
              </a:gs>
              <a:gs pos="100000">
                <a:schemeClr val="accent1">
                  <a:gamma/>
                  <a:shade val="46275"/>
                  <a:invGamma/>
                </a:schemeClr>
              </a:gs>
            </a:gsLst>
            <a:lin ang="5400000" scaled="1"/>
          </a:gradFill>
          <a:ln w="9525">
            <a:solidFill>
              <a:schemeClr val="accent3">
                <a:lumMod val="40000"/>
                <a:lumOff val="60000"/>
              </a:schemeClr>
            </a:solidFill>
            <a:miter lim="800000"/>
            <a:headEnd/>
            <a:tailEnd/>
          </a:ln>
          <a:effectLst/>
          <a:extLst/>
        </p:spPr>
        <p:txBody>
          <a:bodyPr wrap="none" anchor="ctr"/>
          <a:lstStyle/>
          <a:p>
            <a:pPr algn="ctr" eaLnBrk="1" hangingPunct="1">
              <a:defRPr/>
            </a:pPr>
            <a:r>
              <a:rPr lang="kk-KZ" sz="4000" b="1" dirty="0" smtClean="0">
                <a:solidFill>
                  <a:srgbClr val="FF0000"/>
                </a:solidFill>
                <a:latin typeface="Times New Roman" panose="02020603050405020304" pitchFamily="18" charset="0"/>
                <a:cs typeface="Times New Roman" panose="02020603050405020304" pitchFamily="18" charset="0"/>
              </a:rPr>
              <a:t>ішекті</a:t>
            </a:r>
            <a:endParaRPr lang="ru-RU" sz="4000" b="1" dirty="0">
              <a:solidFill>
                <a:srgbClr val="FF0000"/>
              </a:solidFill>
              <a:latin typeface="Times New Roman" panose="02020603050405020304" pitchFamily="18" charset="0"/>
              <a:cs typeface="Times New Roman" panose="02020603050405020304" pitchFamily="18" charset="0"/>
            </a:endParaRPr>
          </a:p>
        </p:txBody>
      </p:sp>
      <p:sp>
        <p:nvSpPr>
          <p:cNvPr id="206854" name="AutoShape 6"/>
          <p:cNvSpPr>
            <a:spLocks noChangeArrowheads="1"/>
          </p:cNvSpPr>
          <p:nvPr/>
        </p:nvSpPr>
        <p:spPr bwMode="auto">
          <a:xfrm>
            <a:off x="8033544" y="1781174"/>
            <a:ext cx="2888456" cy="2592387"/>
          </a:xfrm>
          <a:prstGeom prst="star8">
            <a:avLst>
              <a:gd name="adj" fmla="val 38250"/>
            </a:avLst>
          </a:prstGeom>
          <a:gradFill rotWithShape="1">
            <a:gsLst>
              <a:gs pos="0">
                <a:schemeClr val="accent1"/>
              </a:gs>
              <a:gs pos="100000">
                <a:schemeClr val="accent1">
                  <a:gamma/>
                  <a:shade val="46275"/>
                  <a:invGamma/>
                </a:schemeClr>
              </a:gs>
            </a:gsLst>
            <a:lin ang="5400000" scaled="1"/>
          </a:gradFill>
          <a:ln w="9525">
            <a:pattFill prst="sphere">
              <a:fgClr>
                <a:schemeClr val="tx1"/>
              </a:fgClr>
              <a:bgClr>
                <a:srgbClr val="FFFFFF"/>
              </a:bgClr>
            </a:pattFill>
            <a:miter lim="800000"/>
            <a:headEnd/>
            <a:tailEnd/>
          </a:ln>
          <a:effectLst/>
          <a:extLst/>
        </p:spPr>
        <p:txBody>
          <a:bodyPr wrap="none" anchor="ctr"/>
          <a:lstStyle/>
          <a:p>
            <a:pPr eaLnBrk="1" hangingPunct="1">
              <a:defRPr/>
            </a:pPr>
            <a:r>
              <a:rPr lang="kk-KZ" sz="3600" b="1" dirty="0" smtClean="0">
                <a:solidFill>
                  <a:srgbClr val="FF0000"/>
                </a:solidFill>
                <a:latin typeface="Times New Roman" panose="02020603050405020304" pitchFamily="18" charset="0"/>
                <a:cs typeface="Times New Roman" panose="02020603050405020304" pitchFamily="18" charset="0"/>
              </a:rPr>
              <a:t>Ұрмалы</a:t>
            </a:r>
            <a:endParaRPr lang="ru-RU" sz="3600" b="1" dirty="0">
              <a:solidFill>
                <a:srgbClr val="FF0000"/>
              </a:solidFill>
              <a:latin typeface="Times New Roman" panose="02020603050405020304" pitchFamily="18" charset="0"/>
              <a:cs typeface="Times New Roman" panose="02020603050405020304" pitchFamily="18" charset="0"/>
            </a:endParaRPr>
          </a:p>
        </p:txBody>
      </p:sp>
      <p:sp>
        <p:nvSpPr>
          <p:cNvPr id="48138" name="AutoShape 10"/>
          <p:cNvSpPr>
            <a:spLocks noChangeArrowheads="1"/>
          </p:cNvSpPr>
          <p:nvPr/>
        </p:nvSpPr>
        <p:spPr bwMode="auto">
          <a:xfrm>
            <a:off x="2730500" y="1528762"/>
            <a:ext cx="792163" cy="504825"/>
          </a:xfrm>
          <a:prstGeom prst="curvedRightArrow">
            <a:avLst>
              <a:gd name="adj1" fmla="val 20000"/>
              <a:gd name="adj2" fmla="val 40000"/>
              <a:gd name="adj3" fmla="val 52306"/>
            </a:avLst>
          </a:prstGeom>
          <a:solidFill>
            <a:schemeClr val="accent1"/>
          </a:solidFill>
          <a:ln w="9525">
            <a:solidFill>
              <a:schemeClr val="tx1"/>
            </a:solidFill>
            <a:miter lim="800000"/>
            <a:headEnd/>
            <a:tailEnd/>
          </a:ln>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ru-RU" altLang="ru-RU" sz="1800">
              <a:latin typeface="Comic Sans MS" panose="030F0702030302020204" pitchFamily="66" charset="0"/>
            </a:endParaRPr>
          </a:p>
        </p:txBody>
      </p:sp>
      <p:sp>
        <p:nvSpPr>
          <p:cNvPr id="48139" name="AutoShape 11"/>
          <p:cNvSpPr>
            <a:spLocks noChangeArrowheads="1"/>
          </p:cNvSpPr>
          <p:nvPr/>
        </p:nvSpPr>
        <p:spPr bwMode="auto">
          <a:xfrm>
            <a:off x="9031286" y="1412876"/>
            <a:ext cx="574675" cy="504825"/>
          </a:xfrm>
          <a:prstGeom prst="curvedLeftArrow">
            <a:avLst>
              <a:gd name="adj1" fmla="val 20000"/>
              <a:gd name="adj2" fmla="val 40000"/>
              <a:gd name="adj3" fmla="val 37945"/>
            </a:avLst>
          </a:prstGeom>
          <a:solidFill>
            <a:schemeClr val="accent1"/>
          </a:solidFill>
          <a:ln w="9525">
            <a:solidFill>
              <a:schemeClr val="tx1"/>
            </a:solidFill>
            <a:miter lim="800000"/>
            <a:headEnd/>
            <a:tailEnd/>
          </a:ln>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ru-RU" altLang="ru-RU" sz="1800">
              <a:latin typeface="Comic Sans MS" panose="030F0702030302020204" pitchFamily="66" charset="0"/>
            </a:endParaRPr>
          </a:p>
        </p:txBody>
      </p:sp>
      <p:sp>
        <p:nvSpPr>
          <p:cNvPr id="48140" name="AutoShape 12"/>
          <p:cNvSpPr>
            <a:spLocks noChangeArrowheads="1"/>
          </p:cNvSpPr>
          <p:nvPr/>
        </p:nvSpPr>
        <p:spPr bwMode="auto">
          <a:xfrm>
            <a:off x="6087269" y="1479551"/>
            <a:ext cx="144462" cy="431800"/>
          </a:xfrm>
          <a:prstGeom prst="downArrow">
            <a:avLst>
              <a:gd name="adj1" fmla="val 50000"/>
              <a:gd name="adj2" fmla="val 74726"/>
            </a:avLst>
          </a:prstGeom>
          <a:solidFill>
            <a:schemeClr val="accent1"/>
          </a:solidFill>
          <a:ln w="9525">
            <a:solidFill>
              <a:schemeClr val="tx1"/>
            </a:solidFill>
            <a:miter lim="800000"/>
            <a:headEnd/>
            <a:tailEnd/>
          </a:ln>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ru-RU" altLang="ru-RU" sz="1800">
              <a:latin typeface="Comic Sans MS" panose="030F0702030302020204" pitchFamily="66" charset="0"/>
            </a:endParaRPr>
          </a:p>
        </p:txBody>
      </p:sp>
      <p:sp>
        <p:nvSpPr>
          <p:cNvPr id="48141" name="WordArt 13"/>
          <p:cNvSpPr>
            <a:spLocks noChangeArrowheads="1" noChangeShapeType="1" noTextEdit="1"/>
          </p:cNvSpPr>
          <p:nvPr/>
        </p:nvSpPr>
        <p:spPr bwMode="auto">
          <a:xfrm>
            <a:off x="3000376" y="404814"/>
            <a:ext cx="6048375" cy="11398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ru-RU" sz="3600" b="1" kern="10" dirty="0" err="1">
                <a:solidFill>
                  <a:schemeClr val="hlink"/>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Аспаптардың</a:t>
            </a:r>
            <a:r>
              <a:rPr lang="ru-RU" sz="3600" b="1" kern="10" dirty="0">
                <a:solidFill>
                  <a:schemeClr val="hlink"/>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ru-RU" sz="3600" b="1" kern="10" dirty="0" err="1">
                <a:solidFill>
                  <a:schemeClr val="hlink"/>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түрлері</a:t>
            </a:r>
            <a:r>
              <a:rPr lang="ru-RU" sz="3600" b="1" kern="10" dirty="0">
                <a:solidFill>
                  <a:schemeClr val="hlink"/>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52835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3" name="Picture 17" descr="saz_sirn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076" y="2523667"/>
            <a:ext cx="1407554" cy="1297420"/>
          </a:xfrm>
          <a:prstGeom prst="rect">
            <a:avLst/>
          </a:prstGeom>
          <a:noFill/>
          <a:extLst>
            <a:ext uri="{909E8E84-426E-40DD-AFC4-6F175D3DCCD1}">
              <a14:hiddenFill xmlns:a14="http://schemas.microsoft.com/office/drawing/2010/main">
                <a:solidFill>
                  <a:srgbClr val="FFFFFF"/>
                </a:solidFill>
              </a14:hiddenFill>
            </a:ext>
          </a:extLst>
        </p:spPr>
      </p:pic>
      <p:pic>
        <p:nvPicPr>
          <p:cNvPr id="4117" name="Picture 21" descr="1253097109_zheti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08" y="3655153"/>
            <a:ext cx="1523686" cy="1325517"/>
          </a:xfrm>
          <a:prstGeom prst="rect">
            <a:avLst/>
          </a:prstGeom>
          <a:noFill/>
          <a:extLst>
            <a:ext uri="{909E8E84-426E-40DD-AFC4-6F175D3DCCD1}">
              <a14:hiddenFill xmlns:a14="http://schemas.microsoft.com/office/drawing/2010/main">
                <a:solidFill>
                  <a:srgbClr val="FFFFFF"/>
                </a:solidFill>
              </a14:hiddenFill>
            </a:ext>
          </a:extLst>
        </p:spPr>
      </p:pic>
      <p:pic>
        <p:nvPicPr>
          <p:cNvPr id="4121" name="Picture 25" descr="09093014552257959_f0_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279" y="813686"/>
            <a:ext cx="1308100" cy="1535671"/>
          </a:xfrm>
          <a:prstGeom prst="rect">
            <a:avLst/>
          </a:prstGeom>
          <a:noFill/>
          <a:extLst>
            <a:ext uri="{909E8E84-426E-40DD-AFC4-6F175D3DCCD1}">
              <a14:hiddenFill xmlns:a14="http://schemas.microsoft.com/office/drawing/2010/main">
                <a:solidFill>
                  <a:srgbClr val="FFFFFF"/>
                </a:solidFill>
              </a14:hiddenFill>
            </a:ext>
          </a:extLst>
        </p:spPr>
      </p:pic>
      <p:sp>
        <p:nvSpPr>
          <p:cNvPr id="4126" name="WordArt 30"/>
          <p:cNvSpPr>
            <a:spLocks noChangeArrowheads="1" noChangeShapeType="1" noTextEdit="1"/>
          </p:cNvSpPr>
          <p:nvPr/>
        </p:nvSpPr>
        <p:spPr bwMode="auto">
          <a:xfrm>
            <a:off x="2628900" y="17406"/>
            <a:ext cx="6800850" cy="48633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Deflate">
              <a:avLst>
                <a:gd name="adj" fmla="val 12616"/>
              </a:avLst>
            </a:prstTxWarp>
          </a:bodyPr>
          <a:lstStyle/>
          <a:p>
            <a:pPr algn="ctr"/>
            <a:r>
              <a:rPr lang="ru-RU" sz="3600" kern="10" dirty="0" err="1">
                <a:solidFill>
                  <a:schemeClr val="tx2"/>
                </a:solidFill>
                <a:latin typeface="Times New Roman" panose="02020603050405020304" pitchFamily="18" charset="0"/>
                <a:cs typeface="Times New Roman" panose="02020603050405020304" pitchFamily="18" charset="0"/>
              </a:rPr>
              <a:t>Қазақтың</a:t>
            </a:r>
            <a:r>
              <a:rPr lang="ru-RU" sz="3600" kern="10" dirty="0">
                <a:solidFill>
                  <a:schemeClr val="tx2"/>
                </a:solidFill>
                <a:latin typeface="Times New Roman" panose="02020603050405020304" pitchFamily="18" charset="0"/>
                <a:cs typeface="Times New Roman" panose="02020603050405020304" pitchFamily="18" charset="0"/>
              </a:rPr>
              <a:t> </a:t>
            </a:r>
            <a:r>
              <a:rPr lang="ru-RU" sz="3600" kern="10" dirty="0" err="1">
                <a:solidFill>
                  <a:schemeClr val="tx2"/>
                </a:solidFill>
                <a:latin typeface="Times New Roman" panose="02020603050405020304" pitchFamily="18" charset="0"/>
                <a:cs typeface="Times New Roman" panose="02020603050405020304" pitchFamily="18" charset="0"/>
              </a:rPr>
              <a:t>ұлттық</a:t>
            </a:r>
            <a:r>
              <a:rPr lang="ru-RU" sz="3600" kern="10" dirty="0">
                <a:solidFill>
                  <a:schemeClr val="tx2"/>
                </a:solidFill>
                <a:latin typeface="Times New Roman" panose="02020603050405020304" pitchFamily="18" charset="0"/>
                <a:cs typeface="Times New Roman" panose="02020603050405020304" pitchFamily="18" charset="0"/>
              </a:rPr>
              <a:t> </a:t>
            </a:r>
            <a:r>
              <a:rPr lang="ru-RU" sz="3600" kern="10" dirty="0" err="1">
                <a:solidFill>
                  <a:schemeClr val="tx2"/>
                </a:solidFill>
                <a:latin typeface="Times New Roman" panose="02020603050405020304" pitchFamily="18" charset="0"/>
                <a:cs typeface="Times New Roman" panose="02020603050405020304" pitchFamily="18" charset="0"/>
              </a:rPr>
              <a:t>аспаптары</a:t>
            </a:r>
            <a:endParaRPr lang="ru-RU" sz="3600" kern="10" dirty="0">
              <a:solidFill>
                <a:schemeClr val="tx2"/>
              </a:solidFill>
              <a:latin typeface="Times New Roman" panose="02020603050405020304" pitchFamily="18" charset="0"/>
              <a:cs typeface="Times New Roman" panose="02020603050405020304" pitchFamily="18" charset="0"/>
            </a:endParaRPr>
          </a:p>
        </p:txBody>
      </p:sp>
      <p:sp>
        <p:nvSpPr>
          <p:cNvPr id="15" name="Rectangle 6"/>
          <p:cNvSpPr>
            <a:spLocks noChangeArrowheads="1"/>
          </p:cNvSpPr>
          <p:nvPr/>
        </p:nvSpPr>
        <p:spPr bwMode="auto">
          <a:xfrm>
            <a:off x="2196696" y="1310030"/>
            <a:ext cx="94869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kk-KZ" altLang="ru-RU" sz="1200" dirty="0"/>
              <a:t> </a:t>
            </a:r>
            <a:r>
              <a:rPr lang="kk-KZ" altLang="ru-RU" sz="1600" b="1" u="sng" dirty="0">
                <a:latin typeface="Times New Roman" panose="02020603050405020304" pitchFamily="18" charset="0"/>
                <a:cs typeface="Times New Roman" panose="02020603050405020304" pitchFamily="18" charset="0"/>
              </a:rPr>
              <a:t>Сыбызғы</a:t>
            </a:r>
            <a:r>
              <a:rPr lang="kk-KZ" altLang="ru-RU" sz="1600" dirty="0">
                <a:latin typeface="Times New Roman" panose="02020603050405020304" pitchFamily="18" charset="0"/>
                <a:cs typeface="Times New Roman" panose="02020603050405020304" pitchFamily="18" charset="0"/>
              </a:rPr>
              <a:t>-бұрынғы кезде қамыс, қурайдан жасалған. Қазір ағаш немесе басқа қатты материалдан жасалады.</a:t>
            </a:r>
            <a:endParaRPr lang="ru-RU" altLang="ru-RU" sz="1600" b="1" dirty="0">
              <a:latin typeface="Times New Roman" panose="02020603050405020304" pitchFamily="18" charset="0"/>
              <a:cs typeface="Times New Roman" panose="02020603050405020304" pitchFamily="18" charset="0"/>
            </a:endParaRPr>
          </a:p>
          <a:p>
            <a:r>
              <a:rPr lang="ru-RU" altLang="ru-RU" sz="1600" b="1" dirty="0">
                <a:latin typeface="Times New Roman" panose="02020603050405020304" pitchFamily="18" charset="0"/>
                <a:cs typeface="Times New Roman" panose="02020603050405020304" pitchFamily="18" charset="0"/>
              </a:rPr>
              <a:t> </a:t>
            </a:r>
            <a:endParaRPr lang="ru-RU" altLang="ru-RU" sz="1600" b="1" dirty="0" smtClean="0">
              <a:latin typeface="Times New Roman" panose="02020603050405020304" pitchFamily="18" charset="0"/>
              <a:cs typeface="Times New Roman" panose="02020603050405020304" pitchFamily="18" charset="0"/>
            </a:endParaRPr>
          </a:p>
          <a:p>
            <a:endParaRPr lang="kk-KZ" altLang="ru-RU" sz="1600" b="1" dirty="0">
              <a:latin typeface="Times New Roman" panose="02020603050405020304" pitchFamily="18" charset="0"/>
              <a:cs typeface="Times New Roman" panose="02020603050405020304" pitchFamily="18" charset="0"/>
            </a:endParaRPr>
          </a:p>
          <a:p>
            <a:endParaRPr lang="ru-RU" altLang="ru-RU" sz="1600" b="1" dirty="0">
              <a:latin typeface="Times New Roman" panose="02020603050405020304" pitchFamily="18" charset="0"/>
              <a:cs typeface="Times New Roman" panose="02020603050405020304" pitchFamily="18" charset="0"/>
            </a:endParaRPr>
          </a:p>
          <a:p>
            <a:r>
              <a:rPr lang="ru-RU" altLang="ru-RU" sz="1600" b="1" dirty="0" err="1">
                <a:latin typeface="Times New Roman" panose="02020603050405020304" pitchFamily="18" charset="0"/>
                <a:cs typeface="Times New Roman" panose="02020603050405020304" pitchFamily="18" charset="0"/>
              </a:rPr>
              <a:t>Сазсырнай</a:t>
            </a:r>
            <a:r>
              <a:rPr lang="ru-RU" altLang="ru-RU" sz="1600" b="1" dirty="0">
                <a:latin typeface="Times New Roman" panose="02020603050405020304" pitchFamily="18" charset="0"/>
                <a:cs typeface="Times New Roman" panose="02020603050405020304" pitchFamily="18" charset="0"/>
              </a:rPr>
              <a:t> — </a:t>
            </a:r>
            <a:r>
              <a:rPr lang="ru-RU" altLang="ru-RU" sz="1600" dirty="0" err="1">
                <a:latin typeface="Times New Roman" panose="02020603050405020304" pitchFamily="18" charset="0"/>
                <a:cs typeface="Times New Roman" panose="02020603050405020304" pitchFamily="18" charset="0"/>
              </a:rPr>
              <a:t>саздан</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жасалған</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үрлемелі</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аспап</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Үні</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ашық</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нәзік</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болады</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Сазсырнай</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Қазақстан</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аймағындағы</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Отырар</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қаласында</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жүргізілген</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қазба</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жұмыстары</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кезінде</a:t>
            </a:r>
            <a:r>
              <a:rPr lang="ru-RU" altLang="ru-RU" sz="1600" dirty="0">
                <a:latin typeface="Times New Roman" panose="02020603050405020304" pitchFamily="18" charset="0"/>
                <a:cs typeface="Times New Roman" panose="02020603050405020304" pitchFamily="18" charset="0"/>
              </a:rPr>
              <a:t> </a:t>
            </a:r>
            <a:r>
              <a:rPr lang="ru-RU" altLang="ru-RU" sz="1600" dirty="0" err="1">
                <a:latin typeface="Times New Roman" panose="02020603050405020304" pitchFamily="18" charset="0"/>
                <a:cs typeface="Times New Roman" panose="02020603050405020304" pitchFamily="18" charset="0"/>
              </a:rPr>
              <a:t>табылған</a:t>
            </a:r>
            <a:r>
              <a:rPr lang="ru-RU" altLang="ru-RU" sz="1600" b="1" dirty="0">
                <a:latin typeface="Times New Roman" panose="02020603050405020304" pitchFamily="18" charset="0"/>
                <a:cs typeface="Times New Roman" panose="02020603050405020304" pitchFamily="18" charset="0"/>
              </a:rPr>
              <a:t>. </a:t>
            </a:r>
          </a:p>
          <a:p>
            <a:endParaRPr lang="ru-RU" altLang="ru-RU" sz="1900" b="1" dirty="0">
              <a:latin typeface="Times New Roman" panose="02020603050405020304" pitchFamily="18" charset="0"/>
              <a:cs typeface="Times New Roman" panose="02020603050405020304" pitchFamily="18" charset="0"/>
            </a:endParaRPr>
          </a:p>
          <a:p>
            <a:endParaRPr lang="ru-RU" altLang="ru-RU" sz="1900" dirty="0">
              <a:solidFill>
                <a:schemeClr val="hlink"/>
              </a:solidFill>
              <a:latin typeface="Arial Unicode MS"/>
            </a:endParaRPr>
          </a:p>
        </p:txBody>
      </p:sp>
      <p:pic>
        <p:nvPicPr>
          <p:cNvPr id="10" name="Picture 5" descr="Domb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4853" y="5126883"/>
            <a:ext cx="1181100" cy="141169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txBox="1">
            <a:spLocks noChangeArrowheads="1"/>
          </p:cNvSpPr>
          <p:nvPr/>
        </p:nvSpPr>
        <p:spPr>
          <a:xfrm>
            <a:off x="2691283" y="5305776"/>
            <a:ext cx="8827617" cy="23876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buFont typeface="Wingdings" panose="05000000000000000000" pitchFamily="2" charset="2"/>
              <a:buNone/>
            </a:pPr>
            <a:r>
              <a:rPr lang="ru-RU" altLang="ru-RU" b="1" dirty="0" smtClean="0">
                <a:solidFill>
                  <a:srgbClr val="CCE0EA"/>
                </a:solidFill>
                <a:latin typeface="Times New Roman" panose="02020603050405020304" pitchFamily="18" charset="0"/>
              </a:rPr>
              <a:t>  	</a:t>
            </a:r>
            <a:r>
              <a:rPr lang="ru-RU" altLang="ru-RU" sz="1800" b="1" dirty="0" err="1" smtClean="0">
                <a:latin typeface="Times New Roman" panose="02020603050405020304" pitchFamily="18" charset="0"/>
                <a:cs typeface="Times New Roman" panose="02020603050405020304" pitchFamily="18" charset="0"/>
              </a:rPr>
              <a:t>Домбыра</a:t>
            </a:r>
            <a:r>
              <a:rPr lang="ru-RU" altLang="ru-RU" sz="1800" b="1" dirty="0" smtClean="0">
                <a:latin typeface="Times New Roman" panose="02020603050405020304" pitchFamily="18" charset="0"/>
                <a:cs typeface="Times New Roman" panose="02020603050405020304" pitchFamily="18" charset="0"/>
              </a:rPr>
              <a:t> </a:t>
            </a:r>
            <a:r>
              <a:rPr lang="ru-RU" altLang="ru-RU" sz="1800" dirty="0" smtClean="0">
                <a:latin typeface="Times New Roman" panose="02020603050405020304" pitchFamily="18" charset="0"/>
                <a:cs typeface="Times New Roman" panose="02020603050405020304" pitchFamily="18" charset="0"/>
              </a:rPr>
              <a:t>— </a:t>
            </a:r>
            <a:r>
              <a:rPr lang="ru-RU" altLang="ru-RU" sz="1800" dirty="0" err="1" smtClean="0">
                <a:latin typeface="Times New Roman" panose="02020603050405020304" pitchFamily="18" charset="0"/>
                <a:cs typeface="Times New Roman" panose="02020603050405020304" pitchFamily="18" charset="0"/>
              </a:rPr>
              <a:t>қазақ</a:t>
            </a:r>
            <a:r>
              <a:rPr lang="ru-RU" altLang="ru-RU" sz="1800" dirty="0" smtClean="0">
                <a:latin typeface="Times New Roman" panose="02020603050405020304" pitchFamily="18" charset="0"/>
                <a:cs typeface="Times New Roman" panose="02020603050405020304" pitchFamily="18" charset="0"/>
              </a:rPr>
              <a:t> </a:t>
            </a:r>
            <a:r>
              <a:rPr lang="ru-RU" altLang="ru-RU" sz="1800" dirty="0" err="1" smtClean="0">
                <a:latin typeface="Times New Roman" panose="02020603050405020304" pitchFamily="18" charset="0"/>
                <a:cs typeface="Times New Roman" panose="02020603050405020304" pitchFamily="18" charset="0"/>
              </a:rPr>
              <a:t>халқының</a:t>
            </a:r>
            <a:r>
              <a:rPr lang="ru-RU" altLang="ru-RU" sz="1800" dirty="0" smtClean="0">
                <a:latin typeface="Times New Roman" panose="02020603050405020304" pitchFamily="18" charset="0"/>
                <a:cs typeface="Times New Roman" panose="02020603050405020304" pitchFamily="18" charset="0"/>
              </a:rPr>
              <a:t> </a:t>
            </a:r>
            <a:r>
              <a:rPr lang="ru-RU" altLang="ru-RU" sz="1800" dirty="0" err="1" smtClean="0">
                <a:latin typeface="Times New Roman" panose="02020603050405020304" pitchFamily="18" charset="0"/>
                <a:cs typeface="Times New Roman" panose="02020603050405020304" pitchFamily="18" charset="0"/>
              </a:rPr>
              <a:t>кең</a:t>
            </a:r>
            <a:r>
              <a:rPr lang="ru-RU" altLang="ru-RU" sz="1800" dirty="0" smtClean="0">
                <a:latin typeface="Times New Roman" panose="02020603050405020304" pitchFamily="18" charset="0"/>
                <a:cs typeface="Times New Roman" panose="02020603050405020304" pitchFamily="18" charset="0"/>
              </a:rPr>
              <a:t> </a:t>
            </a:r>
            <a:r>
              <a:rPr lang="ru-RU" altLang="ru-RU" sz="1800" dirty="0" err="1" smtClean="0">
                <a:latin typeface="Times New Roman" panose="02020603050405020304" pitchFamily="18" charset="0"/>
                <a:cs typeface="Times New Roman" panose="02020603050405020304" pitchFamily="18" charset="0"/>
              </a:rPr>
              <a:t>тараған</a:t>
            </a:r>
            <a:r>
              <a:rPr lang="ru-RU" altLang="ru-RU" sz="1800" dirty="0" smtClean="0">
                <a:latin typeface="Times New Roman" panose="02020603050405020304" pitchFamily="18" charset="0"/>
                <a:cs typeface="Times New Roman" panose="02020603050405020304" pitchFamily="18" charset="0"/>
              </a:rPr>
              <a:t> </a:t>
            </a:r>
            <a:r>
              <a:rPr lang="ru-RU" altLang="ru-RU" sz="1800" dirty="0" err="1" smtClean="0">
                <a:latin typeface="Times New Roman" panose="02020603050405020304" pitchFamily="18" charset="0"/>
                <a:cs typeface="Times New Roman" panose="02020603050405020304" pitchFamily="18" charset="0"/>
              </a:rPr>
              <a:t>аспаптарының</a:t>
            </a:r>
            <a:r>
              <a:rPr lang="ru-RU" altLang="ru-RU" sz="1800" dirty="0" smtClean="0">
                <a:latin typeface="Times New Roman" panose="02020603050405020304" pitchFamily="18" charset="0"/>
                <a:cs typeface="Times New Roman" panose="02020603050405020304" pitchFamily="18" charset="0"/>
              </a:rPr>
              <a:t> </a:t>
            </a:r>
            <a:r>
              <a:rPr lang="ru-RU" altLang="ru-RU" sz="1800" dirty="0" err="1" smtClean="0">
                <a:latin typeface="Times New Roman" panose="02020603050405020304" pitchFamily="18" charset="0"/>
                <a:cs typeface="Times New Roman" panose="02020603050405020304" pitchFamily="18" charset="0"/>
              </a:rPr>
              <a:t>бірі</a:t>
            </a:r>
            <a:r>
              <a:rPr lang="ru-RU" altLang="ru-RU" sz="1800" dirty="0" smtClean="0">
                <a:latin typeface="Times New Roman" panose="02020603050405020304" pitchFamily="18" charset="0"/>
                <a:cs typeface="Times New Roman" panose="02020603050405020304" pitchFamily="18" charset="0"/>
              </a:rPr>
              <a:t>. </a:t>
            </a:r>
            <a:r>
              <a:rPr lang="ru-RU" altLang="ru-RU" sz="1800" dirty="0" err="1" smtClean="0">
                <a:latin typeface="Times New Roman" panose="02020603050405020304" pitchFamily="18" charset="0"/>
                <a:cs typeface="Times New Roman" panose="02020603050405020304" pitchFamily="18" charset="0"/>
              </a:rPr>
              <a:t>Қазақстанның</a:t>
            </a:r>
            <a:r>
              <a:rPr lang="ru-RU" altLang="ru-RU" sz="1800" dirty="0" smtClean="0">
                <a:latin typeface="Times New Roman" panose="02020603050405020304" pitchFamily="18" charset="0"/>
                <a:cs typeface="Times New Roman" panose="02020603050405020304" pitchFamily="18" charset="0"/>
              </a:rPr>
              <a:t> </a:t>
            </a:r>
            <a:r>
              <a:rPr lang="ru-RU" altLang="ru-RU" sz="1800" dirty="0" err="1" smtClean="0">
                <a:latin typeface="Times New Roman" panose="02020603050405020304" pitchFamily="18" charset="0"/>
                <a:cs typeface="Times New Roman" panose="02020603050405020304" pitchFamily="18" charset="0"/>
              </a:rPr>
              <a:t>аймақтарына</a:t>
            </a:r>
            <a:r>
              <a:rPr lang="ru-RU" altLang="ru-RU" sz="1800" dirty="0" smtClean="0">
                <a:latin typeface="Times New Roman" panose="02020603050405020304" pitchFamily="18" charset="0"/>
                <a:cs typeface="Times New Roman" panose="02020603050405020304" pitchFamily="18" charset="0"/>
              </a:rPr>
              <a:t> </a:t>
            </a:r>
            <a:r>
              <a:rPr lang="ru-RU" altLang="ru-RU" sz="1800" dirty="0" err="1" smtClean="0">
                <a:latin typeface="Times New Roman" panose="02020603050405020304" pitchFamily="18" charset="0"/>
                <a:cs typeface="Times New Roman" panose="02020603050405020304" pitchFamily="18" charset="0"/>
              </a:rPr>
              <a:t>байланысты</a:t>
            </a:r>
            <a:r>
              <a:rPr lang="ru-RU" altLang="ru-RU" sz="1800" dirty="0" smtClean="0">
                <a:latin typeface="Times New Roman" panose="02020603050405020304" pitchFamily="18" charset="0"/>
                <a:cs typeface="Times New Roman" panose="02020603050405020304" pitchFamily="18" charset="0"/>
              </a:rPr>
              <a:t> </a:t>
            </a:r>
            <a:r>
              <a:rPr lang="ru-RU" altLang="ru-RU" sz="1800" dirty="0" err="1" smtClean="0">
                <a:latin typeface="Times New Roman" panose="02020603050405020304" pitchFamily="18" charset="0"/>
                <a:cs typeface="Times New Roman" panose="02020603050405020304" pitchFamily="18" charset="0"/>
              </a:rPr>
              <a:t>күйлер</a:t>
            </a:r>
            <a:r>
              <a:rPr lang="ru-RU" altLang="ru-RU" sz="1800" dirty="0" smtClean="0">
                <a:latin typeface="Times New Roman" panose="02020603050405020304" pitchFamily="18" charset="0"/>
                <a:cs typeface="Times New Roman" panose="02020603050405020304" pitchFamily="18" charset="0"/>
              </a:rPr>
              <a:t> «</a:t>
            </a:r>
            <a:r>
              <a:rPr lang="ru-RU" altLang="ru-RU" sz="1800" dirty="0" err="1" smtClean="0">
                <a:latin typeface="Times New Roman" panose="02020603050405020304" pitchFamily="18" charset="0"/>
                <a:cs typeface="Times New Roman" panose="02020603050405020304" pitchFamily="18" charset="0"/>
              </a:rPr>
              <a:t>төкпе</a:t>
            </a:r>
            <a:r>
              <a:rPr lang="ru-RU" altLang="ru-RU" sz="1800" dirty="0" smtClean="0">
                <a:latin typeface="Times New Roman" panose="02020603050405020304" pitchFamily="18" charset="0"/>
                <a:cs typeface="Times New Roman" panose="02020603050405020304" pitchFamily="18" charset="0"/>
              </a:rPr>
              <a:t>» </a:t>
            </a:r>
            <a:r>
              <a:rPr lang="ru-RU" altLang="ru-RU" sz="1800" dirty="0" err="1" smtClean="0">
                <a:latin typeface="Times New Roman" panose="02020603050405020304" pitchFamily="18" charset="0"/>
                <a:cs typeface="Times New Roman" panose="02020603050405020304" pitchFamily="18" charset="0"/>
              </a:rPr>
              <a:t>және</a:t>
            </a:r>
            <a:r>
              <a:rPr lang="ru-RU" altLang="ru-RU" sz="1800" dirty="0" smtClean="0">
                <a:latin typeface="Times New Roman" panose="02020603050405020304" pitchFamily="18" charset="0"/>
                <a:cs typeface="Times New Roman" panose="02020603050405020304" pitchFamily="18" charset="0"/>
              </a:rPr>
              <a:t> «</a:t>
            </a:r>
            <a:r>
              <a:rPr lang="ru-RU" altLang="ru-RU" sz="1800" dirty="0" err="1" smtClean="0">
                <a:latin typeface="Times New Roman" panose="02020603050405020304" pitchFamily="18" charset="0"/>
                <a:cs typeface="Times New Roman" panose="02020603050405020304" pitchFamily="18" charset="0"/>
              </a:rPr>
              <a:t>шертпе</a:t>
            </a:r>
            <a:r>
              <a:rPr lang="ru-RU" altLang="ru-RU" sz="1800" dirty="0" smtClean="0">
                <a:latin typeface="Times New Roman" panose="02020603050405020304" pitchFamily="18" charset="0"/>
                <a:cs typeface="Times New Roman" panose="02020603050405020304" pitchFamily="18" charset="0"/>
              </a:rPr>
              <a:t>» </a:t>
            </a:r>
            <a:r>
              <a:rPr lang="ru-RU" altLang="ru-RU" sz="1800" dirty="0" err="1" smtClean="0">
                <a:latin typeface="Times New Roman" panose="02020603050405020304" pitchFamily="18" charset="0"/>
                <a:cs typeface="Times New Roman" panose="02020603050405020304" pitchFamily="18" charset="0"/>
              </a:rPr>
              <a:t>дәстүріне</a:t>
            </a:r>
            <a:r>
              <a:rPr lang="ru-RU" altLang="ru-RU" sz="1800" dirty="0" smtClean="0">
                <a:latin typeface="Times New Roman" panose="02020603050405020304" pitchFamily="18" charset="0"/>
                <a:cs typeface="Times New Roman" panose="02020603050405020304" pitchFamily="18" charset="0"/>
              </a:rPr>
              <a:t> </a:t>
            </a:r>
            <a:r>
              <a:rPr lang="ru-RU" altLang="ru-RU" sz="1800" dirty="0" err="1" smtClean="0">
                <a:latin typeface="Times New Roman" panose="02020603050405020304" pitchFamily="18" charset="0"/>
                <a:cs typeface="Times New Roman" panose="02020603050405020304" pitchFamily="18" charset="0"/>
              </a:rPr>
              <a:t>бөлінеді</a:t>
            </a:r>
            <a:r>
              <a:rPr lang="ru-RU" altLang="ru-RU" sz="1800" dirty="0" smtClean="0">
                <a:latin typeface="Times New Roman" panose="02020603050405020304" pitchFamily="18" charset="0"/>
                <a:cs typeface="Times New Roman" panose="02020603050405020304" pitchFamily="18" charset="0"/>
              </a:rPr>
              <a:t>. </a:t>
            </a:r>
            <a:r>
              <a:rPr lang="ru-RU" altLang="ru-RU" sz="1800" dirty="0" err="1" smtClean="0">
                <a:latin typeface="Times New Roman" panose="02020603050405020304" pitchFamily="18" charset="0"/>
                <a:cs typeface="Times New Roman" panose="02020603050405020304" pitchFamily="18" charset="0"/>
              </a:rPr>
              <a:t>Домбыра</a:t>
            </a:r>
            <a:r>
              <a:rPr lang="ru-RU" altLang="ru-RU" sz="1800" dirty="0" smtClean="0">
                <a:latin typeface="Times New Roman" panose="02020603050405020304" pitchFamily="18" charset="0"/>
                <a:cs typeface="Times New Roman" panose="02020603050405020304" pitchFamily="18" charset="0"/>
              </a:rPr>
              <a:t> </a:t>
            </a:r>
            <a:r>
              <a:rPr lang="ru-RU" altLang="ru-RU" sz="1800" dirty="0" err="1" smtClean="0">
                <a:latin typeface="Times New Roman" panose="02020603050405020304" pitchFamily="18" charset="0"/>
                <a:cs typeface="Times New Roman" panose="02020603050405020304" pitchFamily="18" charset="0"/>
              </a:rPr>
              <a:t>аспабының</a:t>
            </a:r>
            <a:r>
              <a:rPr lang="ru-RU" altLang="ru-RU" sz="1800" dirty="0" smtClean="0">
                <a:latin typeface="Times New Roman" panose="02020603050405020304" pitchFamily="18" charset="0"/>
                <a:cs typeface="Times New Roman" panose="02020603050405020304" pitchFamily="18" charset="0"/>
              </a:rPr>
              <a:t> </a:t>
            </a:r>
            <a:r>
              <a:rPr lang="ru-RU" altLang="ru-RU" sz="1800" dirty="0" err="1" smtClean="0">
                <a:latin typeface="Times New Roman" panose="02020603050405020304" pitchFamily="18" charset="0"/>
                <a:cs typeface="Times New Roman" panose="02020603050405020304" pitchFamily="18" charset="0"/>
              </a:rPr>
              <a:t>пішіні</a:t>
            </a:r>
            <a:r>
              <a:rPr lang="ru-RU" altLang="ru-RU" sz="1800" dirty="0" smtClean="0">
                <a:latin typeface="Times New Roman" panose="02020603050405020304" pitchFamily="18" charset="0"/>
                <a:cs typeface="Times New Roman" panose="02020603050405020304" pitchFamily="18" charset="0"/>
              </a:rPr>
              <a:t> де осы </a:t>
            </a:r>
            <a:r>
              <a:rPr lang="ru-RU" altLang="ru-RU" sz="1800" dirty="0" err="1" smtClean="0">
                <a:latin typeface="Times New Roman" panose="02020603050405020304" pitchFamily="18" charset="0"/>
                <a:cs typeface="Times New Roman" panose="02020603050405020304" pitchFamily="18" charset="0"/>
              </a:rPr>
              <a:t>орындаушылық</a:t>
            </a:r>
            <a:r>
              <a:rPr lang="ru-RU" altLang="ru-RU" sz="1800" dirty="0" smtClean="0">
                <a:latin typeface="Times New Roman" panose="02020603050405020304" pitchFamily="18" charset="0"/>
                <a:cs typeface="Times New Roman" panose="02020603050405020304" pitchFamily="18" charset="0"/>
              </a:rPr>
              <a:t> </a:t>
            </a:r>
            <a:r>
              <a:rPr lang="ru-RU" altLang="ru-RU" sz="1800" dirty="0" err="1" smtClean="0">
                <a:latin typeface="Times New Roman" panose="02020603050405020304" pitchFamily="18" charset="0"/>
                <a:cs typeface="Times New Roman" panose="02020603050405020304" pitchFamily="18" charset="0"/>
              </a:rPr>
              <a:t>мектептерге</a:t>
            </a:r>
            <a:r>
              <a:rPr lang="ru-RU" altLang="ru-RU" sz="1800" dirty="0" smtClean="0">
                <a:latin typeface="Times New Roman" panose="02020603050405020304" pitchFamily="18" charset="0"/>
                <a:cs typeface="Times New Roman" panose="02020603050405020304" pitchFamily="18" charset="0"/>
              </a:rPr>
              <a:t> </a:t>
            </a:r>
            <a:r>
              <a:rPr lang="ru-RU" altLang="ru-RU" sz="1800" dirty="0" err="1" smtClean="0">
                <a:latin typeface="Times New Roman" panose="02020603050405020304" pitchFamily="18" charset="0"/>
                <a:cs typeface="Times New Roman" panose="02020603050405020304" pitchFamily="18" charset="0"/>
              </a:rPr>
              <a:t>байланысты</a:t>
            </a:r>
            <a:r>
              <a:rPr lang="ru-RU" altLang="ru-RU" sz="1800" dirty="0" smtClean="0">
                <a:latin typeface="Times New Roman" panose="02020603050405020304" pitchFamily="18" charset="0"/>
                <a:cs typeface="Times New Roman" panose="02020603050405020304" pitchFamily="18" charset="0"/>
              </a:rPr>
              <a:t> </a:t>
            </a:r>
            <a:r>
              <a:rPr lang="ru-RU" altLang="ru-RU" sz="1800" dirty="0" err="1" smtClean="0">
                <a:latin typeface="Times New Roman" panose="02020603050405020304" pitchFamily="18" charset="0"/>
                <a:cs typeface="Times New Roman" panose="02020603050405020304" pitchFamily="18" charset="0"/>
              </a:rPr>
              <a:t>жасалынады</a:t>
            </a:r>
            <a:r>
              <a:rPr lang="ru-RU" altLang="ru-RU" sz="1800" dirty="0" smtClean="0">
                <a:latin typeface="Times New Roman" panose="02020603050405020304" pitchFamily="18" charset="0"/>
                <a:cs typeface="Times New Roman" panose="02020603050405020304" pitchFamily="18" charset="0"/>
              </a:rPr>
              <a:t>. </a:t>
            </a:r>
            <a:r>
              <a:rPr lang="ru-RU" altLang="ru-RU" sz="1800" dirty="0" err="1" smtClean="0">
                <a:latin typeface="Times New Roman" panose="02020603050405020304" pitchFamily="18" charset="0"/>
                <a:cs typeface="Times New Roman" panose="02020603050405020304" pitchFamily="18" charset="0"/>
              </a:rPr>
              <a:t>Домбыра</a:t>
            </a:r>
            <a:r>
              <a:rPr lang="ru-RU" altLang="ru-RU" sz="1800" dirty="0" smtClean="0">
                <a:latin typeface="Times New Roman" panose="02020603050405020304" pitchFamily="18" charset="0"/>
                <a:cs typeface="Times New Roman" panose="02020603050405020304" pitchFamily="18" charset="0"/>
              </a:rPr>
              <a:t> </a:t>
            </a:r>
            <a:r>
              <a:rPr lang="ru-RU" altLang="ru-RU" sz="1800" dirty="0" err="1" smtClean="0">
                <a:latin typeface="Times New Roman" panose="02020603050405020304" pitchFamily="18" charset="0"/>
                <a:cs typeface="Times New Roman" panose="02020603050405020304" pitchFamily="18" charset="0"/>
              </a:rPr>
              <a:t>күйлері</a:t>
            </a:r>
            <a:r>
              <a:rPr lang="ru-RU" altLang="ru-RU" sz="1800" dirty="0" smtClean="0">
                <a:latin typeface="Times New Roman" panose="02020603050405020304" pitchFamily="18" charset="0"/>
                <a:cs typeface="Times New Roman" panose="02020603050405020304" pitchFamily="18" charset="0"/>
              </a:rPr>
              <a:t> — </a:t>
            </a:r>
            <a:r>
              <a:rPr lang="ru-RU" altLang="ru-RU" sz="1800" dirty="0" err="1" smtClean="0">
                <a:latin typeface="Times New Roman" panose="02020603050405020304" pitchFamily="18" charset="0"/>
                <a:cs typeface="Times New Roman" panose="02020603050405020304" pitchFamily="18" charset="0"/>
              </a:rPr>
              <a:t>қазақ</a:t>
            </a:r>
            <a:r>
              <a:rPr lang="ru-RU" altLang="ru-RU" sz="1800" dirty="0" smtClean="0">
                <a:latin typeface="Times New Roman" panose="02020603050405020304" pitchFamily="18" charset="0"/>
                <a:cs typeface="Times New Roman" panose="02020603050405020304" pitchFamily="18" charset="0"/>
              </a:rPr>
              <a:t> </a:t>
            </a:r>
            <a:r>
              <a:rPr lang="ru-RU" altLang="ru-RU" sz="1800" dirty="0" err="1" smtClean="0">
                <a:latin typeface="Times New Roman" panose="02020603050405020304" pitchFamily="18" charset="0"/>
                <a:cs typeface="Times New Roman" panose="02020603050405020304" pitchFamily="18" charset="0"/>
              </a:rPr>
              <a:t>хақының</a:t>
            </a:r>
            <a:r>
              <a:rPr lang="ru-RU" altLang="ru-RU" sz="1800" dirty="0" smtClean="0">
                <a:latin typeface="Times New Roman" panose="02020603050405020304" pitchFamily="18" charset="0"/>
                <a:cs typeface="Times New Roman" panose="02020603050405020304" pitchFamily="18" charset="0"/>
              </a:rPr>
              <a:t> </a:t>
            </a:r>
            <a:r>
              <a:rPr lang="ru-RU" altLang="ru-RU" sz="1800" dirty="0" err="1" smtClean="0">
                <a:latin typeface="Times New Roman" panose="02020603050405020304" pitchFamily="18" charset="0"/>
                <a:cs typeface="Times New Roman" panose="02020603050405020304" pitchFamily="18" charset="0"/>
              </a:rPr>
              <a:t>ішкі</a:t>
            </a:r>
            <a:r>
              <a:rPr lang="ru-RU" altLang="ru-RU" sz="1800" dirty="0" smtClean="0">
                <a:latin typeface="Times New Roman" panose="02020603050405020304" pitchFamily="18" charset="0"/>
                <a:cs typeface="Times New Roman" panose="02020603050405020304" pitchFamily="18" charset="0"/>
              </a:rPr>
              <a:t> </a:t>
            </a:r>
            <a:r>
              <a:rPr lang="ru-RU" altLang="ru-RU" sz="1800" dirty="0" err="1" smtClean="0">
                <a:latin typeface="Times New Roman" panose="02020603050405020304" pitchFamily="18" charset="0"/>
                <a:cs typeface="Times New Roman" panose="02020603050405020304" pitchFamily="18" charset="0"/>
              </a:rPr>
              <a:t>жан</a:t>
            </a:r>
            <a:r>
              <a:rPr lang="ru-RU" altLang="ru-RU" sz="1800" dirty="0" smtClean="0">
                <a:latin typeface="Times New Roman" panose="02020603050405020304" pitchFamily="18" charset="0"/>
                <a:cs typeface="Times New Roman" panose="02020603050405020304" pitchFamily="18" charset="0"/>
              </a:rPr>
              <a:t> </a:t>
            </a:r>
            <a:r>
              <a:rPr lang="ru-RU" altLang="ru-RU" sz="1800" dirty="0" err="1" smtClean="0">
                <a:latin typeface="Times New Roman" panose="02020603050405020304" pitchFamily="18" charset="0"/>
                <a:cs typeface="Times New Roman" panose="02020603050405020304" pitchFamily="18" charset="0"/>
              </a:rPr>
              <a:t>дүниесін</a:t>
            </a:r>
            <a:r>
              <a:rPr lang="ru-RU" altLang="ru-RU" sz="1800" dirty="0" smtClean="0">
                <a:latin typeface="Times New Roman" panose="02020603050405020304" pitchFamily="18" charset="0"/>
                <a:cs typeface="Times New Roman" panose="02020603050405020304" pitchFamily="18" charset="0"/>
              </a:rPr>
              <a:t> </a:t>
            </a:r>
            <a:r>
              <a:rPr lang="ru-RU" altLang="ru-RU" sz="1800" dirty="0" err="1" smtClean="0">
                <a:latin typeface="Times New Roman" panose="02020603050405020304" pitchFamily="18" charset="0"/>
                <a:cs typeface="Times New Roman" panose="02020603050405020304" pitchFamily="18" charset="0"/>
              </a:rPr>
              <a:t>суреттейтін</a:t>
            </a:r>
            <a:r>
              <a:rPr lang="ru-RU" altLang="ru-RU" sz="1800" dirty="0" smtClean="0">
                <a:latin typeface="Times New Roman" panose="02020603050405020304" pitchFamily="18" charset="0"/>
                <a:cs typeface="Times New Roman" panose="02020603050405020304" pitchFamily="18" charset="0"/>
              </a:rPr>
              <a:t> </a:t>
            </a:r>
            <a:r>
              <a:rPr lang="ru-RU" altLang="ru-RU" sz="1800" dirty="0" err="1" smtClean="0">
                <a:latin typeface="Times New Roman" panose="02020603050405020304" pitchFamily="18" charset="0"/>
                <a:cs typeface="Times New Roman" panose="02020603050405020304" pitchFamily="18" charset="0"/>
              </a:rPr>
              <a:t>туынды</a:t>
            </a:r>
            <a:r>
              <a:rPr lang="ru-RU" altLang="ru-RU" sz="1800" dirty="0" smtClean="0">
                <a:latin typeface="Times New Roman" panose="02020603050405020304" pitchFamily="18" charset="0"/>
                <a:cs typeface="Times New Roman" panose="02020603050405020304" pitchFamily="18" charset="0"/>
              </a:rPr>
              <a:t>. </a:t>
            </a:r>
            <a:endParaRPr lang="ru-RU" altLang="ru-RU" sz="18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196696" y="3717748"/>
            <a:ext cx="9690504" cy="1200329"/>
          </a:xfrm>
          <a:prstGeom prst="rect">
            <a:avLst/>
          </a:prstGeom>
        </p:spPr>
        <p:txBody>
          <a:bodyPr wrap="square">
            <a:spAutoFit/>
          </a:bodyPr>
          <a:lstStyle/>
          <a:p>
            <a:r>
              <a:rPr lang="kk-KZ" altLang="ru-RU" b="1" u="sng" dirty="0">
                <a:latin typeface="Times New Roman" panose="02020603050405020304" pitchFamily="18" charset="0"/>
                <a:cs typeface="Times New Roman" panose="02020603050405020304" pitchFamily="18" charset="0"/>
              </a:rPr>
              <a:t>Жетіген</a:t>
            </a:r>
            <a:r>
              <a:rPr lang="kk-KZ" altLang="ru-RU" dirty="0">
                <a:latin typeface="Times New Roman" panose="02020603050405020304" pitchFamily="18" charset="0"/>
                <a:cs typeface="Times New Roman" panose="02020603050405020304" pitchFamily="18" charset="0"/>
              </a:rPr>
              <a:t> қазақ халқының өте ертеден келе жатқан жеті ішекті шертпелі музыкалық аспабы. Аспап ағаштан құралып жасалады. Оған он үш ішек байланып, арнайы тиектер қойылады. Аңыз бойынша “ЖЕТІГЕН” аспабы бір қарияның жеті баласынан айырылғандағы қасіретінен туған деседі.</a:t>
            </a:r>
            <a:endParaRPr lang="ru-RU" alt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7203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50875"/>
          </a:xfrm>
        </p:spPr>
        <p:txBody>
          <a:bodyPr>
            <a:normAutofit/>
          </a:bodyPr>
          <a:lstStyle/>
          <a:p>
            <a:r>
              <a:rPr lang="kk-KZ" sz="2400" b="1" dirty="0" smtClean="0">
                <a:solidFill>
                  <a:srgbClr val="002060"/>
                </a:solidFill>
                <a:latin typeface="Times New Roman" panose="02020603050405020304" pitchFamily="18" charset="0"/>
                <a:cs typeface="Times New Roman" panose="02020603050405020304" pitchFamily="18" charset="0"/>
              </a:rPr>
              <a:t>Оқулықты пайдалана отырып, кестені толтырыңыз.(</a:t>
            </a:r>
            <a:r>
              <a:rPr lang="en-US" sz="2400" b="1" dirty="0" smtClean="0">
                <a:solidFill>
                  <a:srgbClr val="002060"/>
                </a:solidFill>
                <a:latin typeface="Times New Roman" panose="02020603050405020304" pitchFamily="18" charset="0"/>
                <a:cs typeface="Times New Roman" panose="02020603050405020304" pitchFamily="18" charset="0"/>
              </a:rPr>
              <a:t>160-163 </a:t>
            </a:r>
            <a:r>
              <a:rPr lang="kk-KZ" sz="2400" b="1" dirty="0" smtClean="0">
                <a:solidFill>
                  <a:srgbClr val="002060"/>
                </a:solidFill>
                <a:latin typeface="Times New Roman" panose="02020603050405020304" pitchFamily="18" charset="0"/>
                <a:cs typeface="Times New Roman" panose="02020603050405020304" pitchFamily="18" charset="0"/>
              </a:rPr>
              <a:t>беттер )</a:t>
            </a:r>
            <a:endParaRPr lang="ru-RU" sz="24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378250809"/>
              </p:ext>
            </p:extLst>
          </p:nvPr>
        </p:nvGraphicFramePr>
        <p:xfrm>
          <a:off x="838200" y="1825625"/>
          <a:ext cx="10820400" cy="4876800"/>
        </p:xfrm>
        <a:graphic>
          <a:graphicData uri="http://schemas.openxmlformats.org/drawingml/2006/table">
            <a:tbl>
              <a:tblPr firstRow="1" bandRow="1">
                <a:tableStyleId>{5C22544A-7EE6-4342-B048-85BDC9FD1C3A}</a:tableStyleId>
              </a:tblPr>
              <a:tblGrid>
                <a:gridCol w="3606800">
                  <a:extLst>
                    <a:ext uri="{9D8B030D-6E8A-4147-A177-3AD203B41FA5}">
                      <a16:colId xmlns:a16="http://schemas.microsoft.com/office/drawing/2014/main" val="1696993376"/>
                    </a:ext>
                  </a:extLst>
                </a:gridCol>
                <a:gridCol w="3606800">
                  <a:extLst>
                    <a:ext uri="{9D8B030D-6E8A-4147-A177-3AD203B41FA5}">
                      <a16:colId xmlns:a16="http://schemas.microsoft.com/office/drawing/2014/main" val="4225706618"/>
                    </a:ext>
                  </a:extLst>
                </a:gridCol>
                <a:gridCol w="3606800">
                  <a:extLst>
                    <a:ext uri="{9D8B030D-6E8A-4147-A177-3AD203B41FA5}">
                      <a16:colId xmlns:a16="http://schemas.microsoft.com/office/drawing/2014/main" val="309542729"/>
                    </a:ext>
                  </a:extLst>
                </a:gridCol>
              </a:tblGrid>
              <a:tr h="370840">
                <a:tc>
                  <a:txBody>
                    <a:bodyPr/>
                    <a:lstStyle/>
                    <a:p>
                      <a:r>
                        <a:rPr lang="kk-KZ" sz="2000" b="1" i="1" dirty="0" smtClean="0">
                          <a:solidFill>
                            <a:srgbClr val="C00000"/>
                          </a:solidFill>
                          <a:latin typeface="Times New Roman" panose="02020603050405020304" pitchFamily="18" charset="0"/>
                          <a:cs typeface="Times New Roman" panose="02020603050405020304" pitchFamily="18" charset="0"/>
                        </a:rPr>
                        <a:t>Сал сері</a:t>
                      </a:r>
                      <a:endParaRPr lang="ru-RU" sz="2000" b="1" i="1" dirty="0">
                        <a:solidFill>
                          <a:srgbClr val="C0000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2000" b="1" i="1" dirty="0" smtClean="0">
                          <a:solidFill>
                            <a:srgbClr val="C00000"/>
                          </a:solidFill>
                          <a:latin typeface="Times New Roman" panose="02020603050405020304" pitchFamily="18" charset="0"/>
                          <a:cs typeface="Times New Roman" panose="02020603050405020304" pitchFamily="18" charset="0"/>
                        </a:rPr>
                        <a:t>Көтерген мәселесі</a:t>
                      </a:r>
                      <a:endParaRPr lang="ru-RU" sz="2000" b="1" i="1" dirty="0" smtClean="0">
                        <a:solidFill>
                          <a:srgbClr val="C00000"/>
                        </a:solidFill>
                        <a:latin typeface="Times New Roman" panose="02020603050405020304" pitchFamily="18" charset="0"/>
                        <a:cs typeface="Times New Roman" panose="02020603050405020304" pitchFamily="18" charset="0"/>
                      </a:endParaRPr>
                    </a:p>
                    <a:p>
                      <a:endParaRPr lang="ru-RU" sz="2000" b="1" i="1" dirty="0">
                        <a:solidFill>
                          <a:srgbClr val="C0000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2000" b="1" i="1" dirty="0" smtClean="0">
                          <a:solidFill>
                            <a:srgbClr val="C00000"/>
                          </a:solidFill>
                          <a:latin typeface="Times New Roman" panose="02020603050405020304" pitchFamily="18" charset="0"/>
                          <a:cs typeface="Times New Roman" panose="02020603050405020304" pitchFamily="18" charset="0"/>
                        </a:rPr>
                        <a:t>Әндері</a:t>
                      </a:r>
                      <a:endParaRPr lang="ru-RU" sz="2000" b="1" i="1" dirty="0" smtClean="0">
                        <a:solidFill>
                          <a:srgbClr val="C00000"/>
                        </a:solidFill>
                        <a:latin typeface="Times New Roman" panose="02020603050405020304" pitchFamily="18" charset="0"/>
                        <a:cs typeface="Times New Roman" panose="02020603050405020304" pitchFamily="18" charset="0"/>
                      </a:endParaRPr>
                    </a:p>
                    <a:p>
                      <a:endParaRPr lang="ru-RU" sz="2000" b="1" i="1" dirty="0">
                        <a:solidFill>
                          <a:srgbClr val="C0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33018286"/>
                  </a:ext>
                </a:extLst>
              </a:tr>
              <a:tr h="370840">
                <a:tc>
                  <a:txBody>
                    <a:bodyPr/>
                    <a:lstStyle/>
                    <a:p>
                      <a:r>
                        <a:rPr lang="kk-KZ" sz="2000" dirty="0" smtClean="0">
                          <a:latin typeface="Times New Roman" panose="02020603050405020304" pitchFamily="18" charset="0"/>
                          <a:cs typeface="Times New Roman" panose="02020603050405020304" pitchFamily="18" charset="0"/>
                        </a:rPr>
                        <a:t>Біржан сал</a:t>
                      </a:r>
                      <a:endParaRPr lang="ru-RU" sz="2000" dirty="0">
                        <a:latin typeface="Times New Roman" panose="02020603050405020304" pitchFamily="18" charset="0"/>
                        <a:cs typeface="Times New Roman" panose="02020603050405020304" pitchFamily="18" charset="0"/>
                      </a:endParaRPr>
                    </a:p>
                  </a:txBody>
                  <a:tcPr/>
                </a:tc>
                <a:tc>
                  <a:txBody>
                    <a:bodyPr/>
                    <a:lstStyle/>
                    <a:p>
                      <a:endParaRPr lang="ru-RU" sz="2000" dirty="0">
                        <a:latin typeface="Times New Roman" panose="02020603050405020304" pitchFamily="18" charset="0"/>
                        <a:cs typeface="Times New Roman" panose="02020603050405020304" pitchFamily="18" charset="0"/>
                      </a:endParaRPr>
                    </a:p>
                  </a:txBody>
                  <a:tcPr/>
                </a:tc>
                <a:tc>
                  <a:txBody>
                    <a:bodyPr/>
                    <a:lstStyle/>
                    <a:p>
                      <a:endParaRPr lang="ru-RU"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91254203"/>
                  </a:ext>
                </a:extLst>
              </a:tr>
              <a:tr h="370840">
                <a:tc>
                  <a:txBody>
                    <a:bodyPr/>
                    <a:lstStyle/>
                    <a:p>
                      <a:r>
                        <a:rPr lang="kk-KZ" sz="2000" dirty="0" smtClean="0">
                          <a:latin typeface="Times New Roman" panose="02020603050405020304" pitchFamily="18" charset="0"/>
                          <a:cs typeface="Times New Roman" panose="02020603050405020304" pitchFamily="18" charset="0"/>
                        </a:rPr>
                        <a:t>Жаяу Мұса</a:t>
                      </a:r>
                      <a:endParaRPr lang="ru-RU" sz="2000" dirty="0">
                        <a:latin typeface="Times New Roman" panose="02020603050405020304" pitchFamily="18" charset="0"/>
                        <a:cs typeface="Times New Roman" panose="02020603050405020304" pitchFamily="18" charset="0"/>
                      </a:endParaRPr>
                    </a:p>
                  </a:txBody>
                  <a:tcPr/>
                </a:tc>
                <a:tc>
                  <a:txBody>
                    <a:bodyPr/>
                    <a:lstStyle/>
                    <a:p>
                      <a:endParaRPr lang="ru-RU" sz="2000" dirty="0">
                        <a:latin typeface="Times New Roman" panose="02020603050405020304" pitchFamily="18" charset="0"/>
                        <a:cs typeface="Times New Roman" panose="02020603050405020304" pitchFamily="18" charset="0"/>
                      </a:endParaRPr>
                    </a:p>
                  </a:txBody>
                  <a:tcPr/>
                </a:tc>
                <a:tc>
                  <a:txBody>
                    <a:bodyPr/>
                    <a:lstStyle/>
                    <a:p>
                      <a:endParaRPr lang="ru-RU" sz="2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21869615"/>
                  </a:ext>
                </a:extLst>
              </a:tr>
              <a:tr h="370840">
                <a:tc>
                  <a:txBody>
                    <a:bodyPr/>
                    <a:lstStyle/>
                    <a:p>
                      <a:r>
                        <a:rPr lang="kk-KZ" sz="2000" dirty="0" smtClean="0">
                          <a:latin typeface="Times New Roman" panose="02020603050405020304" pitchFamily="18" charset="0"/>
                          <a:cs typeface="Times New Roman" panose="02020603050405020304" pitchFamily="18" charset="0"/>
                        </a:rPr>
                        <a:t>Ақан сері</a:t>
                      </a:r>
                      <a:endParaRPr lang="ru-RU" sz="2000" dirty="0">
                        <a:latin typeface="Times New Roman" panose="02020603050405020304" pitchFamily="18" charset="0"/>
                        <a:cs typeface="Times New Roman" panose="02020603050405020304" pitchFamily="18" charset="0"/>
                      </a:endParaRPr>
                    </a:p>
                  </a:txBody>
                  <a:tcPr/>
                </a:tc>
                <a:tc>
                  <a:txBody>
                    <a:bodyPr/>
                    <a:lstStyle/>
                    <a:p>
                      <a:endParaRPr lang="kk-KZ" sz="2000" dirty="0" smtClean="0">
                        <a:latin typeface="Times New Roman" panose="02020603050405020304" pitchFamily="18" charset="0"/>
                        <a:cs typeface="Times New Roman" panose="02020603050405020304" pitchFamily="18" charset="0"/>
                      </a:endParaRPr>
                    </a:p>
                    <a:p>
                      <a:endParaRPr lang="kk-KZ" sz="2000" dirty="0" smtClean="0">
                        <a:latin typeface="Times New Roman" panose="02020603050405020304" pitchFamily="18" charset="0"/>
                        <a:cs typeface="Times New Roman" panose="02020603050405020304" pitchFamily="18" charset="0"/>
                      </a:endParaRPr>
                    </a:p>
                  </a:txBody>
                  <a:tcPr/>
                </a:tc>
                <a:tc>
                  <a:txBody>
                    <a:bodyPr/>
                    <a:lstStyle/>
                    <a:p>
                      <a:endParaRPr lang="ru-RU" sz="2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7554550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2000" b="1" i="1" dirty="0" smtClean="0">
                          <a:solidFill>
                            <a:srgbClr val="C00000"/>
                          </a:solidFill>
                          <a:latin typeface="Times New Roman" panose="02020603050405020304" pitchFamily="18" charset="0"/>
                          <a:cs typeface="Times New Roman" panose="02020603050405020304" pitchFamily="18" charset="0"/>
                        </a:rPr>
                        <a:t>Күйшілер</a:t>
                      </a:r>
                      <a:endParaRPr lang="ru-RU" sz="2000" b="1" i="1" dirty="0" smtClean="0">
                        <a:solidFill>
                          <a:srgbClr val="C00000"/>
                        </a:solidFill>
                        <a:latin typeface="Times New Roman" panose="02020603050405020304" pitchFamily="18" charset="0"/>
                        <a:cs typeface="Times New Roman" panose="02020603050405020304" pitchFamily="18" charset="0"/>
                      </a:endParaRPr>
                    </a:p>
                    <a:p>
                      <a:endParaRPr lang="ru-RU" sz="2000" b="1" i="1" dirty="0">
                        <a:solidFill>
                          <a:srgbClr val="C00000"/>
                        </a:solidFill>
                        <a:latin typeface="Times New Roman" panose="02020603050405020304" pitchFamily="18" charset="0"/>
                        <a:cs typeface="Times New Roman" panose="02020603050405020304" pitchFamily="18" charset="0"/>
                      </a:endParaRPr>
                    </a:p>
                  </a:txBody>
                  <a:tcPr/>
                </a:tc>
                <a:tc>
                  <a:txBody>
                    <a:bodyPr/>
                    <a:lstStyle/>
                    <a:p>
                      <a:r>
                        <a:rPr lang="kk-KZ" sz="2000" b="1" i="1" dirty="0" smtClean="0">
                          <a:solidFill>
                            <a:srgbClr val="C00000"/>
                          </a:solidFill>
                          <a:latin typeface="Times New Roman" panose="02020603050405020304" pitchFamily="18" charset="0"/>
                          <a:cs typeface="Times New Roman" panose="02020603050405020304" pitchFamily="18" charset="0"/>
                        </a:rPr>
                        <a:t>Көтерген мәселесі</a:t>
                      </a:r>
                      <a:endParaRPr lang="ru-RU" sz="2000" b="1" i="1" dirty="0">
                        <a:solidFill>
                          <a:srgbClr val="C00000"/>
                        </a:solidFill>
                        <a:latin typeface="Times New Roman" panose="02020603050405020304" pitchFamily="18" charset="0"/>
                        <a:cs typeface="Times New Roman" panose="02020603050405020304" pitchFamily="18" charset="0"/>
                      </a:endParaRPr>
                    </a:p>
                  </a:txBody>
                  <a:tcPr/>
                </a:tc>
                <a:tc>
                  <a:txBody>
                    <a:bodyPr/>
                    <a:lstStyle/>
                    <a:p>
                      <a:r>
                        <a:rPr lang="kk-KZ" sz="2000" b="1" i="1" dirty="0" smtClean="0">
                          <a:solidFill>
                            <a:srgbClr val="C00000"/>
                          </a:solidFill>
                          <a:latin typeface="Times New Roman" panose="02020603050405020304" pitchFamily="18" charset="0"/>
                          <a:cs typeface="Times New Roman" panose="02020603050405020304" pitchFamily="18" charset="0"/>
                        </a:rPr>
                        <a:t>Күйлері</a:t>
                      </a:r>
                      <a:endParaRPr lang="ru-RU" sz="2000" b="1" i="1" dirty="0">
                        <a:solidFill>
                          <a:srgbClr val="C0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9746476"/>
                  </a:ext>
                </a:extLst>
              </a:tr>
              <a:tr h="370840">
                <a:tc>
                  <a:txBody>
                    <a:bodyPr/>
                    <a:lstStyle/>
                    <a:p>
                      <a:r>
                        <a:rPr lang="kk-KZ" sz="2000" dirty="0" smtClean="0">
                          <a:latin typeface="Times New Roman" panose="02020603050405020304" pitchFamily="18" charset="0"/>
                          <a:cs typeface="Times New Roman" panose="02020603050405020304" pitchFamily="18" charset="0"/>
                        </a:rPr>
                        <a:t>Құрманғазы Сағырбайұлы</a:t>
                      </a:r>
                      <a:endParaRPr lang="ru-RU" sz="2000" dirty="0">
                        <a:latin typeface="Times New Roman" panose="02020603050405020304" pitchFamily="18" charset="0"/>
                        <a:cs typeface="Times New Roman" panose="02020603050405020304" pitchFamily="18" charset="0"/>
                      </a:endParaRPr>
                    </a:p>
                  </a:txBody>
                  <a:tcPr/>
                </a:tc>
                <a:tc>
                  <a:txBody>
                    <a:bodyPr/>
                    <a:lstStyle/>
                    <a:p>
                      <a:endParaRPr lang="ru-RU" sz="2000" dirty="0">
                        <a:latin typeface="Times New Roman" panose="02020603050405020304" pitchFamily="18" charset="0"/>
                        <a:cs typeface="Times New Roman" panose="02020603050405020304" pitchFamily="18" charset="0"/>
                      </a:endParaRPr>
                    </a:p>
                  </a:txBody>
                  <a:tcPr/>
                </a:tc>
                <a:tc>
                  <a:txBody>
                    <a:bodyPr/>
                    <a:lstStyle/>
                    <a:p>
                      <a:endParaRPr lang="ru-RU"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55713393"/>
                  </a:ext>
                </a:extLst>
              </a:tr>
              <a:tr h="370840">
                <a:tc>
                  <a:txBody>
                    <a:bodyPr/>
                    <a:lstStyle/>
                    <a:p>
                      <a:r>
                        <a:rPr lang="kk-KZ" sz="2000" dirty="0" smtClean="0">
                          <a:latin typeface="Times New Roman" panose="02020603050405020304" pitchFamily="18" charset="0"/>
                          <a:cs typeface="Times New Roman" panose="02020603050405020304" pitchFamily="18" charset="0"/>
                        </a:rPr>
                        <a:t>Ықылас Дүкенұлы</a:t>
                      </a:r>
                      <a:endParaRPr lang="ru-RU" sz="2000" dirty="0">
                        <a:latin typeface="Times New Roman" panose="02020603050405020304" pitchFamily="18" charset="0"/>
                        <a:cs typeface="Times New Roman" panose="02020603050405020304" pitchFamily="18" charset="0"/>
                      </a:endParaRPr>
                    </a:p>
                  </a:txBody>
                  <a:tcPr/>
                </a:tc>
                <a:tc>
                  <a:txBody>
                    <a:bodyPr/>
                    <a:lstStyle/>
                    <a:p>
                      <a:endParaRPr lang="ru-RU" sz="2000" dirty="0">
                        <a:latin typeface="Times New Roman" panose="02020603050405020304" pitchFamily="18" charset="0"/>
                        <a:cs typeface="Times New Roman" panose="02020603050405020304" pitchFamily="18" charset="0"/>
                      </a:endParaRPr>
                    </a:p>
                  </a:txBody>
                  <a:tcPr/>
                </a:tc>
                <a:tc>
                  <a:txBody>
                    <a:bodyPr/>
                    <a:lstStyle/>
                    <a:p>
                      <a:endParaRPr lang="ru-RU" sz="2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28697231"/>
                  </a:ext>
                </a:extLst>
              </a:tr>
              <a:tr h="370840">
                <a:tc>
                  <a:txBody>
                    <a:bodyPr/>
                    <a:lstStyle/>
                    <a:p>
                      <a:r>
                        <a:rPr lang="kk-KZ" sz="2000" dirty="0" smtClean="0">
                          <a:latin typeface="Times New Roman" panose="02020603050405020304" pitchFamily="18" charset="0"/>
                          <a:cs typeface="Times New Roman" panose="02020603050405020304" pitchFamily="18" charset="0"/>
                        </a:rPr>
                        <a:t>Тәттімбет Қазанғапұлы</a:t>
                      </a:r>
                      <a:endParaRPr lang="ru-RU" sz="2000" dirty="0">
                        <a:latin typeface="Times New Roman" panose="02020603050405020304" pitchFamily="18" charset="0"/>
                        <a:cs typeface="Times New Roman" panose="02020603050405020304" pitchFamily="18" charset="0"/>
                      </a:endParaRPr>
                    </a:p>
                  </a:txBody>
                  <a:tcPr/>
                </a:tc>
                <a:tc>
                  <a:txBody>
                    <a:bodyPr/>
                    <a:lstStyle/>
                    <a:p>
                      <a:endParaRPr lang="ru-RU" sz="2000">
                        <a:latin typeface="Times New Roman" panose="02020603050405020304" pitchFamily="18" charset="0"/>
                        <a:cs typeface="Times New Roman" panose="02020603050405020304" pitchFamily="18" charset="0"/>
                      </a:endParaRPr>
                    </a:p>
                  </a:txBody>
                  <a:tcPr/>
                </a:tc>
                <a:tc>
                  <a:txBody>
                    <a:bodyPr/>
                    <a:lstStyle/>
                    <a:p>
                      <a:endParaRPr lang="ru-RU"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72763603"/>
                  </a:ext>
                </a:extLst>
              </a:tr>
              <a:tr h="370840">
                <a:tc>
                  <a:txBody>
                    <a:bodyPr/>
                    <a:lstStyle/>
                    <a:p>
                      <a:r>
                        <a:rPr lang="kk-KZ" sz="2000" dirty="0" smtClean="0">
                          <a:latin typeface="Times New Roman" panose="02020603050405020304" pitchFamily="18" charset="0"/>
                          <a:cs typeface="Times New Roman" panose="02020603050405020304" pitchFamily="18" charset="0"/>
                        </a:rPr>
                        <a:t>Қазанғап Тілепбергенұлы</a:t>
                      </a:r>
                      <a:endParaRPr lang="ru-RU" sz="2000" dirty="0">
                        <a:latin typeface="Times New Roman" panose="02020603050405020304" pitchFamily="18" charset="0"/>
                        <a:cs typeface="Times New Roman" panose="02020603050405020304" pitchFamily="18" charset="0"/>
                      </a:endParaRPr>
                    </a:p>
                  </a:txBody>
                  <a:tcPr/>
                </a:tc>
                <a:tc>
                  <a:txBody>
                    <a:bodyPr/>
                    <a:lstStyle/>
                    <a:p>
                      <a:endParaRPr lang="ru-RU" sz="2000" dirty="0">
                        <a:latin typeface="Times New Roman" panose="02020603050405020304" pitchFamily="18" charset="0"/>
                        <a:cs typeface="Times New Roman" panose="02020603050405020304" pitchFamily="18" charset="0"/>
                      </a:endParaRPr>
                    </a:p>
                  </a:txBody>
                  <a:tcPr/>
                </a:tc>
                <a:tc>
                  <a:txBody>
                    <a:bodyPr/>
                    <a:lstStyle/>
                    <a:p>
                      <a:endParaRPr lang="ru-RU"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92151293"/>
                  </a:ext>
                </a:extLst>
              </a:tr>
              <a:tr h="370840">
                <a:tc>
                  <a:txBody>
                    <a:bodyPr/>
                    <a:lstStyle/>
                    <a:p>
                      <a:endParaRPr lang="ru-RU" sz="2000">
                        <a:latin typeface="Times New Roman" panose="02020603050405020304" pitchFamily="18" charset="0"/>
                        <a:cs typeface="Times New Roman" panose="02020603050405020304" pitchFamily="18" charset="0"/>
                      </a:endParaRPr>
                    </a:p>
                  </a:txBody>
                  <a:tcPr/>
                </a:tc>
                <a:tc>
                  <a:txBody>
                    <a:bodyPr/>
                    <a:lstStyle/>
                    <a:p>
                      <a:endParaRPr lang="ru-RU" sz="2000">
                        <a:latin typeface="Times New Roman" panose="02020603050405020304" pitchFamily="18" charset="0"/>
                        <a:cs typeface="Times New Roman" panose="02020603050405020304" pitchFamily="18" charset="0"/>
                      </a:endParaRPr>
                    </a:p>
                  </a:txBody>
                  <a:tcPr/>
                </a:tc>
                <a:tc>
                  <a:txBody>
                    <a:bodyPr/>
                    <a:lstStyle/>
                    <a:p>
                      <a:endParaRPr lang="ru-RU"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973412"/>
                  </a:ext>
                </a:extLst>
              </a:tr>
            </a:tbl>
          </a:graphicData>
        </a:graphic>
      </p:graphicFrame>
    </p:spTree>
    <p:extLst>
      <p:ext uri="{BB962C8B-B14F-4D97-AF65-F5344CB8AC3E}">
        <p14:creationId xmlns:p14="http://schemas.microsoft.com/office/powerpoint/2010/main" val="2892675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i="1" dirty="0" smtClean="0">
                <a:latin typeface="Times New Roman" panose="02020603050405020304" pitchFamily="18" charset="0"/>
                <a:cs typeface="Times New Roman" panose="02020603050405020304" pitchFamily="18" charset="0"/>
              </a:rPr>
              <a:t>Дұрыс жауабымен сәйкестендіріңіз</a:t>
            </a:r>
            <a:endParaRPr lang="ru-RU" i="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40131121"/>
              </p:ext>
            </p:extLst>
          </p:nvPr>
        </p:nvGraphicFramePr>
        <p:xfrm>
          <a:off x="838200" y="1825625"/>
          <a:ext cx="10515600" cy="3942080"/>
        </p:xfrm>
        <a:graphic>
          <a:graphicData uri="http://schemas.openxmlformats.org/drawingml/2006/table">
            <a:tbl>
              <a:tblPr firstRow="1" bandRow="1">
                <a:tableStyleId>{5C22544A-7EE6-4342-B048-85BDC9FD1C3A}</a:tableStyleId>
              </a:tblPr>
              <a:tblGrid>
                <a:gridCol w="571500">
                  <a:extLst>
                    <a:ext uri="{9D8B030D-6E8A-4147-A177-3AD203B41FA5}">
                      <a16:colId xmlns:a16="http://schemas.microsoft.com/office/drawing/2014/main" val="384665412"/>
                    </a:ext>
                  </a:extLst>
                </a:gridCol>
                <a:gridCol w="2882900">
                  <a:extLst>
                    <a:ext uri="{9D8B030D-6E8A-4147-A177-3AD203B41FA5}">
                      <a16:colId xmlns:a16="http://schemas.microsoft.com/office/drawing/2014/main" val="2900734390"/>
                    </a:ext>
                  </a:extLst>
                </a:gridCol>
                <a:gridCol w="431800">
                  <a:extLst>
                    <a:ext uri="{9D8B030D-6E8A-4147-A177-3AD203B41FA5}">
                      <a16:colId xmlns:a16="http://schemas.microsoft.com/office/drawing/2014/main" val="3453993324"/>
                    </a:ext>
                  </a:extLst>
                </a:gridCol>
                <a:gridCol w="6629400">
                  <a:extLst>
                    <a:ext uri="{9D8B030D-6E8A-4147-A177-3AD203B41FA5}">
                      <a16:colId xmlns:a16="http://schemas.microsoft.com/office/drawing/2014/main" val="3703108074"/>
                    </a:ext>
                  </a:extLst>
                </a:gridCol>
              </a:tblGrid>
              <a:tr h="370840">
                <a:tc>
                  <a:txBody>
                    <a:bodyPr/>
                    <a:lstStyle/>
                    <a:p>
                      <a:r>
                        <a:rPr lang="en-US" sz="1800" b="1" dirty="0" smtClean="0">
                          <a:solidFill>
                            <a:srgbClr val="002060"/>
                          </a:solidFill>
                          <a:latin typeface="Times New Roman" panose="02020603050405020304" pitchFamily="18" charset="0"/>
                          <a:cs typeface="Times New Roman" panose="02020603050405020304" pitchFamily="18" charset="0"/>
                        </a:rPr>
                        <a:t>1</a:t>
                      </a:r>
                      <a:endParaRPr lang="ru-RU" sz="18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r>
                        <a:rPr lang="kk-KZ" sz="1800" b="1" dirty="0" smtClean="0">
                          <a:solidFill>
                            <a:srgbClr val="002060"/>
                          </a:solidFill>
                          <a:latin typeface="Times New Roman" panose="02020603050405020304" pitchFamily="18" charset="0"/>
                          <a:cs typeface="Times New Roman" panose="02020603050405020304" pitchFamily="18" charset="0"/>
                        </a:rPr>
                        <a:t>Жаяу</a:t>
                      </a:r>
                      <a:r>
                        <a:rPr lang="kk-KZ" sz="1800" b="1" baseline="0" dirty="0" smtClean="0">
                          <a:solidFill>
                            <a:srgbClr val="002060"/>
                          </a:solidFill>
                          <a:latin typeface="Times New Roman" panose="02020603050405020304" pitchFamily="18" charset="0"/>
                          <a:cs typeface="Times New Roman" panose="02020603050405020304" pitchFamily="18" charset="0"/>
                        </a:rPr>
                        <a:t> Мұса</a:t>
                      </a:r>
                      <a:endParaRPr lang="ru-RU" sz="18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r>
                        <a:rPr lang="kk-KZ" sz="1800" b="1" dirty="0" smtClean="0">
                          <a:solidFill>
                            <a:srgbClr val="002060"/>
                          </a:solidFill>
                          <a:latin typeface="Times New Roman" panose="02020603050405020304" pitchFamily="18" charset="0"/>
                          <a:cs typeface="Times New Roman" panose="02020603050405020304" pitchFamily="18" charset="0"/>
                        </a:rPr>
                        <a:t>А</a:t>
                      </a:r>
                      <a:endParaRPr lang="ru-RU" sz="18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r>
                        <a:rPr lang="kk-KZ" sz="1800" b="1" dirty="0" smtClean="0">
                          <a:solidFill>
                            <a:srgbClr val="002060"/>
                          </a:solidFill>
                          <a:latin typeface="Times New Roman" panose="02020603050405020304" pitchFamily="18" charset="0"/>
                          <a:cs typeface="Times New Roman" panose="02020603050405020304" pitchFamily="18" charset="0"/>
                        </a:rPr>
                        <a:t>«Айбозым»,</a:t>
                      </a:r>
                      <a:r>
                        <a:rPr lang="kk-KZ" sz="1800" b="1" baseline="0" dirty="0" smtClean="0">
                          <a:solidFill>
                            <a:srgbClr val="002060"/>
                          </a:solidFill>
                          <a:latin typeface="Times New Roman" panose="02020603050405020304" pitchFamily="18" charset="0"/>
                          <a:cs typeface="Times New Roman" panose="02020603050405020304" pitchFamily="18" charset="0"/>
                        </a:rPr>
                        <a:t> «Ақ тентек», «Біржан сал», «Ғашығым», «Айтбай»</a:t>
                      </a:r>
                      <a:endParaRPr lang="ru-RU" sz="1800" b="1"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51185007"/>
                  </a:ext>
                </a:extLst>
              </a:tr>
              <a:tr h="370840">
                <a:tc>
                  <a:txBody>
                    <a:bodyPr/>
                    <a:lstStyle/>
                    <a:p>
                      <a:r>
                        <a:rPr lang="en-US" sz="1800" b="1" dirty="0" smtClean="0">
                          <a:solidFill>
                            <a:srgbClr val="002060"/>
                          </a:solidFill>
                          <a:latin typeface="Times New Roman" panose="02020603050405020304" pitchFamily="18" charset="0"/>
                          <a:cs typeface="Times New Roman" panose="02020603050405020304" pitchFamily="18" charset="0"/>
                        </a:rPr>
                        <a:t>2</a:t>
                      </a:r>
                      <a:endParaRPr lang="ru-RU" sz="18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r>
                        <a:rPr lang="kk-KZ" sz="1800" b="1" dirty="0" smtClean="0">
                          <a:solidFill>
                            <a:srgbClr val="002060"/>
                          </a:solidFill>
                          <a:latin typeface="Times New Roman" panose="02020603050405020304" pitchFamily="18" charset="0"/>
                          <a:cs typeface="Times New Roman" panose="02020603050405020304" pitchFamily="18" charset="0"/>
                        </a:rPr>
                        <a:t>Құрманғазы</a:t>
                      </a:r>
                      <a:endParaRPr lang="ru-RU" sz="18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r>
                        <a:rPr lang="kk-KZ" sz="1800" b="1" dirty="0" smtClean="0">
                          <a:solidFill>
                            <a:srgbClr val="002060"/>
                          </a:solidFill>
                          <a:latin typeface="Times New Roman" panose="02020603050405020304" pitchFamily="18" charset="0"/>
                          <a:cs typeface="Times New Roman" panose="02020603050405020304" pitchFamily="18" charset="0"/>
                        </a:rPr>
                        <a:t>В</a:t>
                      </a:r>
                      <a:endParaRPr lang="ru-RU" sz="18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r>
                        <a:rPr lang="kk-KZ" sz="1800" b="1" dirty="0" smtClean="0">
                          <a:solidFill>
                            <a:srgbClr val="002060"/>
                          </a:solidFill>
                          <a:latin typeface="Times New Roman" panose="02020603050405020304" pitchFamily="18" charset="0"/>
                          <a:cs typeface="Times New Roman" panose="02020603050405020304" pitchFamily="18" charset="0"/>
                        </a:rPr>
                        <a:t> «Жігер», «Бұлбұл» , «Қоңыр», «Тартыс» , «Желдірме»</a:t>
                      </a:r>
                      <a:endParaRPr lang="ru-RU" sz="1800" b="1"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1307438"/>
                  </a:ext>
                </a:extLst>
              </a:tr>
              <a:tr h="370840">
                <a:tc>
                  <a:txBody>
                    <a:bodyPr/>
                    <a:lstStyle/>
                    <a:p>
                      <a:r>
                        <a:rPr lang="en-US" sz="1800" b="1" dirty="0" smtClean="0">
                          <a:solidFill>
                            <a:srgbClr val="002060"/>
                          </a:solidFill>
                          <a:latin typeface="Times New Roman" panose="02020603050405020304" pitchFamily="18" charset="0"/>
                          <a:cs typeface="Times New Roman" panose="02020603050405020304" pitchFamily="18" charset="0"/>
                        </a:rPr>
                        <a:t>3</a:t>
                      </a:r>
                      <a:endParaRPr lang="ru-RU" sz="18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r>
                        <a:rPr lang="kk-KZ" sz="1800" b="1" dirty="0" smtClean="0">
                          <a:solidFill>
                            <a:srgbClr val="002060"/>
                          </a:solidFill>
                          <a:latin typeface="Times New Roman" panose="02020603050405020304" pitchFamily="18" charset="0"/>
                          <a:cs typeface="Times New Roman" panose="02020603050405020304" pitchFamily="18" charset="0"/>
                        </a:rPr>
                        <a:t>Тәттімбет</a:t>
                      </a:r>
                      <a:endParaRPr lang="ru-RU" sz="18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r>
                        <a:rPr lang="kk-KZ" sz="1800" b="1" dirty="0" smtClean="0">
                          <a:solidFill>
                            <a:srgbClr val="002060"/>
                          </a:solidFill>
                          <a:latin typeface="Times New Roman" panose="02020603050405020304" pitchFamily="18" charset="0"/>
                          <a:cs typeface="Times New Roman" panose="02020603050405020304" pitchFamily="18" charset="0"/>
                        </a:rPr>
                        <a:t>С</a:t>
                      </a:r>
                      <a:endParaRPr lang="ru-RU" sz="18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800" b="1" dirty="0" smtClean="0">
                          <a:solidFill>
                            <a:srgbClr val="002060"/>
                          </a:solidFill>
                          <a:latin typeface="Times New Roman" panose="02020603050405020304" pitchFamily="18" charset="0"/>
                          <a:cs typeface="Times New Roman" panose="02020603050405020304" pitchFamily="18" charset="0"/>
                        </a:rPr>
                        <a:t>«Ноғайлы босқыны», «Окоп», «Жұртта қалған»</a:t>
                      </a:r>
                      <a:endParaRPr lang="ru-RU" sz="1800" b="1" dirty="0" smtClean="0">
                        <a:solidFill>
                          <a:srgbClr val="002060"/>
                        </a:solidFill>
                        <a:latin typeface="Times New Roman" panose="02020603050405020304" pitchFamily="18" charset="0"/>
                        <a:cs typeface="Times New Roman" panose="02020603050405020304" pitchFamily="18" charset="0"/>
                      </a:endParaRPr>
                    </a:p>
                    <a:p>
                      <a:endParaRPr lang="ru-RU" sz="1800" b="1"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37277262"/>
                  </a:ext>
                </a:extLst>
              </a:tr>
              <a:tr h="370840">
                <a:tc>
                  <a:txBody>
                    <a:bodyPr/>
                    <a:lstStyle/>
                    <a:p>
                      <a:r>
                        <a:rPr lang="en-US" sz="1800" b="1" dirty="0" smtClean="0">
                          <a:solidFill>
                            <a:srgbClr val="002060"/>
                          </a:solidFill>
                          <a:latin typeface="Times New Roman" panose="02020603050405020304" pitchFamily="18" charset="0"/>
                          <a:cs typeface="Times New Roman" panose="02020603050405020304" pitchFamily="18" charset="0"/>
                        </a:rPr>
                        <a:t>4</a:t>
                      </a:r>
                      <a:endParaRPr lang="ru-RU" sz="18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r>
                        <a:rPr lang="kk-KZ" sz="1800" b="1" dirty="0" smtClean="0">
                          <a:solidFill>
                            <a:srgbClr val="002060"/>
                          </a:solidFill>
                          <a:latin typeface="Times New Roman" panose="02020603050405020304" pitchFamily="18" charset="0"/>
                          <a:cs typeface="Times New Roman" panose="02020603050405020304" pitchFamily="18" charset="0"/>
                        </a:rPr>
                        <a:t>Ықылас</a:t>
                      </a:r>
                      <a:endParaRPr lang="ru-RU" sz="18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r>
                        <a:rPr lang="kk-KZ" sz="1800" b="1" dirty="0" smtClean="0">
                          <a:solidFill>
                            <a:srgbClr val="002060"/>
                          </a:solidFill>
                          <a:latin typeface="Times New Roman" panose="02020603050405020304" pitchFamily="18" charset="0"/>
                          <a:cs typeface="Times New Roman" panose="02020603050405020304" pitchFamily="18" charset="0"/>
                        </a:rPr>
                        <a:t>Д</a:t>
                      </a:r>
                      <a:endParaRPr lang="ru-RU" sz="18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r>
                        <a:rPr lang="kk-KZ" sz="1800" b="1" dirty="0" smtClean="0">
                          <a:solidFill>
                            <a:srgbClr val="002060"/>
                          </a:solidFill>
                          <a:latin typeface="Times New Roman" panose="02020603050405020304" pitchFamily="18" charset="0"/>
                          <a:cs typeface="Times New Roman" panose="02020603050405020304" pitchFamily="18" charset="0"/>
                        </a:rPr>
                        <a:t>«Адай», «Балбырауын», «Сарыарқа», «Ақсақ киік», «Түрмеден</a:t>
                      </a:r>
                      <a:r>
                        <a:rPr lang="kk-KZ" sz="1800" b="1" baseline="0" dirty="0" smtClean="0">
                          <a:solidFill>
                            <a:srgbClr val="002060"/>
                          </a:solidFill>
                          <a:latin typeface="Times New Roman" panose="02020603050405020304" pitchFamily="18" charset="0"/>
                          <a:cs typeface="Times New Roman" panose="02020603050405020304" pitchFamily="18" charset="0"/>
                        </a:rPr>
                        <a:t> қашқан», «Кісен ашқан», «Қайран шешем»</a:t>
                      </a:r>
                      <a:endParaRPr lang="ru-RU" sz="1800" b="1"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50828503"/>
                  </a:ext>
                </a:extLst>
              </a:tr>
              <a:tr h="370840">
                <a:tc>
                  <a:txBody>
                    <a:bodyPr/>
                    <a:lstStyle/>
                    <a:p>
                      <a:r>
                        <a:rPr lang="en-US" sz="1800" b="1" dirty="0" smtClean="0">
                          <a:solidFill>
                            <a:srgbClr val="002060"/>
                          </a:solidFill>
                          <a:latin typeface="Times New Roman" panose="02020603050405020304" pitchFamily="18" charset="0"/>
                          <a:cs typeface="Times New Roman" panose="02020603050405020304" pitchFamily="18" charset="0"/>
                        </a:rPr>
                        <a:t>5</a:t>
                      </a:r>
                      <a:endParaRPr lang="ru-RU" sz="18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800" b="1" dirty="0" smtClean="0">
                          <a:solidFill>
                            <a:srgbClr val="002060"/>
                          </a:solidFill>
                          <a:latin typeface="Times New Roman" panose="02020603050405020304" pitchFamily="18" charset="0"/>
                          <a:cs typeface="Times New Roman" panose="02020603050405020304" pitchFamily="18" charset="0"/>
                        </a:rPr>
                        <a:t>Біржан сал</a:t>
                      </a:r>
                      <a:endParaRPr lang="ru-RU" sz="1800" b="1" dirty="0" smtClean="0">
                        <a:solidFill>
                          <a:srgbClr val="002060"/>
                        </a:solidFill>
                        <a:latin typeface="Times New Roman" panose="02020603050405020304" pitchFamily="18" charset="0"/>
                        <a:cs typeface="Times New Roman" panose="02020603050405020304" pitchFamily="18" charset="0"/>
                      </a:endParaRPr>
                    </a:p>
                    <a:p>
                      <a:endParaRPr lang="ru-RU" sz="18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r>
                        <a:rPr lang="kk-KZ" sz="1800" b="1" dirty="0" smtClean="0">
                          <a:solidFill>
                            <a:srgbClr val="002060"/>
                          </a:solidFill>
                          <a:latin typeface="Times New Roman" panose="02020603050405020304" pitchFamily="18" charset="0"/>
                          <a:cs typeface="Times New Roman" panose="02020603050405020304" pitchFamily="18" charset="0"/>
                        </a:rPr>
                        <a:t>Е</a:t>
                      </a:r>
                      <a:endParaRPr lang="ru-RU" sz="18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r>
                        <a:rPr lang="kk-KZ" sz="1800" b="1" dirty="0" smtClean="0">
                          <a:solidFill>
                            <a:srgbClr val="002060"/>
                          </a:solidFill>
                          <a:latin typeface="Times New Roman" panose="02020603050405020304" pitchFamily="18" charset="0"/>
                          <a:cs typeface="Times New Roman" panose="02020603050405020304" pitchFamily="18" charset="0"/>
                        </a:rPr>
                        <a:t>«Толғау», «Бозторғай», «Жанбота», «Ғашығым»</a:t>
                      </a:r>
                      <a:endParaRPr lang="ru-RU" sz="1800" b="1"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83960616"/>
                  </a:ext>
                </a:extLst>
              </a:tr>
              <a:tr h="370840">
                <a:tc>
                  <a:txBody>
                    <a:bodyPr/>
                    <a:lstStyle/>
                    <a:p>
                      <a:r>
                        <a:rPr lang="en-US" sz="1800" b="1" dirty="0" smtClean="0">
                          <a:solidFill>
                            <a:srgbClr val="002060"/>
                          </a:solidFill>
                          <a:latin typeface="Times New Roman" panose="02020603050405020304" pitchFamily="18" charset="0"/>
                          <a:cs typeface="Times New Roman" panose="02020603050405020304" pitchFamily="18" charset="0"/>
                        </a:rPr>
                        <a:t>6</a:t>
                      </a:r>
                      <a:endParaRPr lang="ru-RU" sz="18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r>
                        <a:rPr lang="kk-KZ" sz="1800" b="1" dirty="0" smtClean="0">
                          <a:solidFill>
                            <a:srgbClr val="002060"/>
                          </a:solidFill>
                          <a:latin typeface="Times New Roman" panose="02020603050405020304" pitchFamily="18" charset="0"/>
                          <a:cs typeface="Times New Roman" panose="02020603050405020304" pitchFamily="18" charset="0"/>
                        </a:rPr>
                        <a:t>Қазанғап</a:t>
                      </a:r>
                      <a:endParaRPr lang="ru-RU" sz="18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r>
                        <a:rPr lang="kk-KZ" sz="1800" b="1" dirty="0" smtClean="0">
                          <a:solidFill>
                            <a:srgbClr val="002060"/>
                          </a:solidFill>
                          <a:latin typeface="Times New Roman" panose="02020603050405020304" pitchFamily="18" charset="0"/>
                          <a:cs typeface="Times New Roman" panose="02020603050405020304" pitchFamily="18" charset="0"/>
                        </a:rPr>
                        <a:t>Ж</a:t>
                      </a:r>
                      <a:endParaRPr lang="ru-RU" sz="18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r>
                        <a:rPr lang="kk-KZ" sz="1800" b="1" dirty="0" smtClean="0">
                          <a:solidFill>
                            <a:srgbClr val="002060"/>
                          </a:solidFill>
                          <a:latin typeface="Times New Roman" panose="02020603050405020304" pitchFamily="18" charset="0"/>
                          <a:cs typeface="Times New Roman" panose="02020603050405020304" pitchFamily="18" charset="0"/>
                        </a:rPr>
                        <a:t> «Сарыжайлау», «Былқылдақ», «Сарыөзен», «Бес төре», «Қосбасар»</a:t>
                      </a:r>
                      <a:endParaRPr lang="ru-RU" sz="1800" b="1"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86554421"/>
                  </a:ext>
                </a:extLst>
              </a:tr>
              <a:tr h="370840">
                <a:tc>
                  <a:txBody>
                    <a:bodyPr/>
                    <a:lstStyle/>
                    <a:p>
                      <a:r>
                        <a:rPr lang="en-US" sz="1800" b="1" dirty="0" smtClean="0">
                          <a:solidFill>
                            <a:srgbClr val="002060"/>
                          </a:solidFill>
                          <a:latin typeface="Times New Roman" panose="02020603050405020304" pitchFamily="18" charset="0"/>
                          <a:cs typeface="Times New Roman" panose="02020603050405020304" pitchFamily="18" charset="0"/>
                        </a:rPr>
                        <a:t>7</a:t>
                      </a:r>
                      <a:endParaRPr lang="ru-RU" sz="18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r>
                        <a:rPr lang="kk-KZ" sz="1800" b="1" dirty="0" smtClean="0">
                          <a:solidFill>
                            <a:srgbClr val="002060"/>
                          </a:solidFill>
                          <a:latin typeface="Times New Roman" panose="02020603050405020304" pitchFamily="18" charset="0"/>
                          <a:cs typeface="Times New Roman" panose="02020603050405020304" pitchFamily="18" charset="0"/>
                        </a:rPr>
                        <a:t>Ақан сері</a:t>
                      </a:r>
                      <a:endParaRPr lang="ru-RU" sz="18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r>
                        <a:rPr lang="kk-KZ" sz="1800" b="1" dirty="0" smtClean="0">
                          <a:solidFill>
                            <a:srgbClr val="002060"/>
                          </a:solidFill>
                          <a:latin typeface="Times New Roman" panose="02020603050405020304" pitchFamily="18" charset="0"/>
                          <a:cs typeface="Times New Roman" panose="02020603050405020304" pitchFamily="18" charset="0"/>
                        </a:rPr>
                        <a:t>Н</a:t>
                      </a:r>
                      <a:endParaRPr lang="ru-RU" sz="18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r>
                        <a:rPr lang="kk-KZ" sz="1800" b="1" dirty="0" smtClean="0">
                          <a:solidFill>
                            <a:srgbClr val="002060"/>
                          </a:solidFill>
                          <a:latin typeface="Times New Roman" panose="02020603050405020304" pitchFamily="18" charset="0"/>
                          <a:cs typeface="Times New Roman" panose="02020603050405020304" pitchFamily="18" charset="0"/>
                        </a:rPr>
                        <a:t>«Алтыбасар», «Сырымбет», «Мақпал»,</a:t>
                      </a:r>
                      <a:r>
                        <a:rPr lang="kk-KZ" sz="1800" b="1" baseline="0" dirty="0" smtClean="0">
                          <a:solidFill>
                            <a:srgbClr val="002060"/>
                          </a:solidFill>
                          <a:latin typeface="Times New Roman" panose="02020603050405020304" pitchFamily="18" charset="0"/>
                          <a:cs typeface="Times New Roman" panose="02020603050405020304" pitchFamily="18" charset="0"/>
                        </a:rPr>
                        <a:t> «Ақтоқты»</a:t>
                      </a:r>
                      <a:endParaRPr lang="ru-RU" sz="1800" b="1"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90096662"/>
                  </a:ext>
                </a:extLst>
              </a:tr>
            </a:tbl>
          </a:graphicData>
        </a:graphic>
      </p:graphicFrame>
    </p:spTree>
    <p:extLst>
      <p:ext uri="{BB962C8B-B14F-4D97-AF65-F5344CB8AC3E}">
        <p14:creationId xmlns:p14="http://schemas.microsoft.com/office/powerpoint/2010/main" val="1936509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TotalTime>
  <Words>543</Words>
  <Application>Microsoft Office PowerPoint</Application>
  <PresentationFormat>Широкоэкранный</PresentationFormat>
  <Paragraphs>128</Paragraphs>
  <Slides>12</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12</vt:i4>
      </vt:variant>
    </vt:vector>
  </HeadingPairs>
  <TitlesOfParts>
    <vt:vector size="20" baseType="lpstr">
      <vt:lpstr>Arial</vt:lpstr>
      <vt:lpstr>Arial Unicode MS</vt:lpstr>
      <vt:lpstr>Calibri</vt:lpstr>
      <vt:lpstr>Calibri Light</vt:lpstr>
      <vt:lpstr>Comic Sans MS</vt:lpstr>
      <vt:lpstr>Times New Roman</vt:lpstr>
      <vt:lpstr>Wingdings</vt:lpstr>
      <vt:lpstr>Тема Office</vt:lpstr>
      <vt:lpstr>Сынып: 8 Пәні:Қазақстан тарихы</vt:lpstr>
      <vt:lpstr>Презентация PowerPoint</vt:lpstr>
      <vt:lpstr>Деректермен жұмыс</vt:lpstr>
      <vt:lpstr>Презентация PowerPoint</vt:lpstr>
      <vt:lpstr>Презентация PowerPoint</vt:lpstr>
      <vt:lpstr>                  </vt:lpstr>
      <vt:lpstr>Презентация PowerPoint</vt:lpstr>
      <vt:lpstr>Оқулықты пайдалана отырып, кестені толтырыңыз.(160-163 беттер )</vt:lpstr>
      <vt:lpstr>Дұрыс жауабымен сәйкестендіріңіз</vt:lpstr>
      <vt:lpstr>Төмендегі керекті сөздер қай кестеге тиесілі</vt:lpstr>
      <vt:lpstr>Үйге тапсырма   Музыкалық аспап түрлерін тауып, кестені толтырып, кемінде 1-уінің шығу тарихына зерттеу жүргізіңіз.</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Сынып: 8 Пәні:Қазақстан тарихы</dc:title>
  <dc:creator>HPpro</dc:creator>
  <cp:lastModifiedBy>HPpro</cp:lastModifiedBy>
  <cp:revision>24</cp:revision>
  <dcterms:created xsi:type="dcterms:W3CDTF">2020-03-31T03:59:38Z</dcterms:created>
  <dcterms:modified xsi:type="dcterms:W3CDTF">2020-04-01T04:19:43Z</dcterms:modified>
</cp:coreProperties>
</file>