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305" r:id="rId3"/>
    <p:sldId id="258" r:id="rId4"/>
    <p:sldId id="259" r:id="rId5"/>
    <p:sldId id="306" r:id="rId6"/>
    <p:sldId id="272" r:id="rId7"/>
    <p:sldId id="300" r:id="rId8"/>
    <p:sldId id="301" r:id="rId9"/>
    <p:sldId id="307" r:id="rId10"/>
    <p:sldId id="298" r:id="rId11"/>
    <p:sldId id="304" r:id="rId1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93296810-A885-4BE3-A3E7-6D5BEEA58F35}" styleName="Средний стиль 2 —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71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E6375C-9427-4272-9FDC-03258B8211A1}" type="datetimeFigureOut">
              <a:rPr lang="ru-RU" smtClean="0"/>
              <a:t>29.11.2018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6780F-30B6-44E3-8DC1-DA8B9D6296A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276582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E6375C-9427-4272-9FDC-03258B8211A1}" type="datetimeFigureOut">
              <a:rPr lang="ru-RU" smtClean="0"/>
              <a:t>29.11.2018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6780F-30B6-44E3-8DC1-DA8B9D6296A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443162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E6375C-9427-4272-9FDC-03258B8211A1}" type="datetimeFigureOut">
              <a:rPr lang="ru-RU" smtClean="0"/>
              <a:t>29.11.2018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6780F-30B6-44E3-8DC1-DA8B9D6296A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115048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E6375C-9427-4272-9FDC-03258B8211A1}" type="datetimeFigureOut">
              <a:rPr lang="ru-RU" smtClean="0"/>
              <a:t>29.11.2018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6780F-30B6-44E3-8DC1-DA8B9D6296A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969128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E6375C-9427-4272-9FDC-03258B8211A1}" type="datetimeFigureOut">
              <a:rPr lang="ru-RU" smtClean="0"/>
              <a:t>29.11.2018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6780F-30B6-44E3-8DC1-DA8B9D6296A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633404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E6375C-9427-4272-9FDC-03258B8211A1}" type="datetimeFigureOut">
              <a:rPr lang="ru-RU" smtClean="0"/>
              <a:t>29.11.2018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6780F-30B6-44E3-8DC1-DA8B9D6296A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356186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E6375C-9427-4272-9FDC-03258B8211A1}" type="datetimeFigureOut">
              <a:rPr lang="ru-RU" smtClean="0"/>
              <a:t>29.11.2018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6780F-30B6-44E3-8DC1-DA8B9D6296A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9757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E6375C-9427-4272-9FDC-03258B8211A1}" type="datetimeFigureOut">
              <a:rPr lang="ru-RU" smtClean="0"/>
              <a:t>29.11.2018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6780F-30B6-44E3-8DC1-DA8B9D6296A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88236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E6375C-9427-4272-9FDC-03258B8211A1}" type="datetimeFigureOut">
              <a:rPr lang="ru-RU" smtClean="0"/>
              <a:t>29.11.2018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6780F-30B6-44E3-8DC1-DA8B9D6296A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447886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E6375C-9427-4272-9FDC-03258B8211A1}" type="datetimeFigureOut">
              <a:rPr lang="ru-RU" smtClean="0"/>
              <a:t>29.11.2018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6780F-30B6-44E3-8DC1-DA8B9D6296A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861790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E6375C-9427-4272-9FDC-03258B8211A1}" type="datetimeFigureOut">
              <a:rPr lang="ru-RU" smtClean="0"/>
              <a:t>29.11.2018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6780F-30B6-44E3-8DC1-DA8B9D6296A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424698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blackGray"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E6375C-9427-4272-9FDC-03258B8211A1}" type="datetimeFigureOut">
              <a:rPr lang="ru-RU" smtClean="0"/>
              <a:t>29.11.2018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56780F-30B6-44E3-8DC1-DA8B9D6296A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946803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00252" y="682388"/>
            <a:ext cx="11395880" cy="4503760"/>
          </a:xfrm>
        </p:spPr>
        <p:txBody>
          <a:bodyPr>
            <a:noAutofit/>
          </a:bodyPr>
          <a:lstStyle/>
          <a:p>
            <a:r>
              <a:rPr lang="ru-RU" sz="4000" b="1" i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Предмет, класс: </a:t>
            </a: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История Казахстана, 6-класс</a:t>
            </a:r>
            <a:b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b="1" i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Раздел: 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Развитие Казахского ханства в XVI – XVII </a:t>
            </a: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веках</a:t>
            </a:r>
            <a:b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kk-KZ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sz="4000" b="1" i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Тема: 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Казахско-</a:t>
            </a:r>
            <a:r>
              <a:rPr lang="ru-RU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джунгарское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противостояние при </a:t>
            </a:r>
            <a:r>
              <a:rPr lang="ru-RU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Жангир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хане</a:t>
            </a:r>
            <a:endParaRPr lang="ru-RU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7214941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10018" y="1768353"/>
            <a:ext cx="10094794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Каково место </a:t>
            </a:r>
            <a:r>
              <a:rPr lang="ru-RU" sz="48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Орбулакской</a:t>
            </a:r>
            <a:r>
              <a:rPr lang="ru-RU" sz="4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битвы в истории мирового военного искусства?</a:t>
            </a:r>
            <a:endParaRPr lang="ru-RU" sz="48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Заголовок 1"/>
          <p:cNvSpPr>
            <a:spLocks noGrp="1"/>
          </p:cNvSpPr>
          <p:nvPr>
            <p:ph type="title"/>
          </p:nvPr>
        </p:nvSpPr>
        <p:spPr>
          <a:xfrm>
            <a:off x="136478" y="122830"/>
            <a:ext cx="10515600" cy="687838"/>
          </a:xfrm>
        </p:spPr>
        <p:txBody>
          <a:bodyPr>
            <a:normAutofit/>
          </a:bodyPr>
          <a:lstStyle/>
          <a:p>
            <a:r>
              <a:rPr lang="ru-RU" sz="2800" b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Обсуждение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" name="Рисунок 9" descr="ÐÐ¾ÑÐ¾Ð¶ÐµÐµ Ð¸Ð·Ð¾Ð±ÑÐ°Ð¶ÐµÐ½Ð¸Ðµ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3630304"/>
            <a:ext cx="4490113" cy="3118558"/>
          </a:xfrm>
          <a:prstGeom prst="rect">
            <a:avLst/>
          </a:prstGeom>
          <a:noFill/>
          <a:ln>
            <a:noFill/>
          </a:ln>
        </p:spPr>
      </p:pic>
      <p:pic>
        <p:nvPicPr>
          <p:cNvPr id="11" name="Рисунок 10" descr="ÐÐ°ÑÑÐ¸Ð½ÐºÐ¸ Ð¿Ð¾ Ð·Ð°Ð¿ÑÐ¾ÑÑ ÐºÐ°ÑÑÐ¸Ð½ÐºÐ° Ð´ÑÐ¼Ð°ÑÑÐ¸Ð¸ ÑÐµÐ»Ð¾Ð²ÐµÑÐµÐº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68205" y="3743960"/>
            <a:ext cx="2423795" cy="311404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80656346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кругленный прямоугольник 2"/>
          <p:cNvSpPr/>
          <p:nvPr/>
        </p:nvSpPr>
        <p:spPr>
          <a:xfrm>
            <a:off x="887104" y="395786"/>
            <a:ext cx="10536072" cy="1009933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4000" b="1" dirty="0" smtClean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40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Рефлексия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4000" dirty="0">
              <a:solidFill>
                <a:schemeClr val="tx2"/>
              </a:solidFill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887104" y="2047164"/>
            <a:ext cx="6741995" cy="1241946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сегодняшнем уроке я узнал (-а) …</a:t>
            </a: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887104" y="3550692"/>
            <a:ext cx="6741995" cy="1241946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Мне было особенно интересно …</a:t>
            </a: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887104" y="5054220"/>
            <a:ext cx="6741995" cy="1241946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Я бы хотел (-а) подробнее узнать …</a:t>
            </a:r>
          </a:p>
        </p:txBody>
      </p:sp>
      <p:pic>
        <p:nvPicPr>
          <p:cNvPr id="7" name="Рисунок 6" descr="ÐÐ°ÑÑÐ¸Ð½ÐºÐ¸ Ð¿Ð¾ Ð·Ð°Ð¿ÑÐ¾ÑÑ Ð·Ð°Ð´ÑÐ¼Ð°Ð²ÑÐ¸Ð¹ÑÑ ÑÐµÐ»Ð¾Ð²ÐµÐº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70794" y="2047164"/>
            <a:ext cx="3621206" cy="481083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895606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1378" y="189079"/>
            <a:ext cx="5369613" cy="352311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026" name="Picture 2" descr="ÐÐ°ÑÑÐ¸Ð½ÐºÐ¸ Ð¿Ð¾ Ð·Ð°Ð¿ÑÐ¾ÑÑ ÐºÐ°ÑÑÐ¸Ð½ÐºÐ° Ð¾ÑÑÐ°ÑÑÐºÐ°Ñ Ð±Ð¸ÑÐ²Ð°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27592" y="2661313"/>
            <a:ext cx="6252889" cy="3862316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Скругленная прямоугольная выноска 5"/>
          <p:cNvSpPr/>
          <p:nvPr/>
        </p:nvSpPr>
        <p:spPr>
          <a:xfrm>
            <a:off x="171377" y="3955987"/>
            <a:ext cx="5369613" cy="1161923"/>
          </a:xfrm>
          <a:prstGeom prst="wedgeRoundRectCallou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Какие битвы вы знаете? В чем их значимость?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Скругленная прямоугольная выноска 6"/>
          <p:cNvSpPr/>
          <p:nvPr/>
        </p:nvSpPr>
        <p:spPr>
          <a:xfrm>
            <a:off x="5827592" y="472046"/>
            <a:ext cx="5609231" cy="1534175"/>
          </a:xfrm>
          <a:prstGeom prst="wedgeRoundRectCallou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Какие чувства испытываете от увиденного и услышанного?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Скругленная прямоугольная выноска 7"/>
          <p:cNvSpPr/>
          <p:nvPr/>
        </p:nvSpPr>
        <p:spPr>
          <a:xfrm>
            <a:off x="171377" y="5361706"/>
            <a:ext cx="5369613" cy="1161923"/>
          </a:xfrm>
          <a:prstGeom prst="wedgeRoundRectCallou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Какую тему мы будем сегодня исследовать?</a:t>
            </a:r>
          </a:p>
        </p:txBody>
      </p:sp>
    </p:spTree>
    <p:extLst>
      <p:ext uri="{BB962C8B-B14F-4D97-AF65-F5344CB8AC3E}">
        <p14:creationId xmlns:p14="http://schemas.microsoft.com/office/powerpoint/2010/main" val="21905880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495867" y="375777"/>
            <a:ext cx="10845421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0" hangingPunct="0"/>
            <a:r>
              <a:rPr lang="ru-RU" sz="4400" b="1" i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Тема урока: 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Казахско-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джунгарское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противостояние при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Жангир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хане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400" b="1" i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Исследовательский вопрос: 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Каково место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Орбулакской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битвы в истории мирового военного искусства?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400" b="1" i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Цели обучения: </a:t>
            </a:r>
            <a:r>
              <a:rPr lang="ru-RU" sz="44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4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6.2.2.3 – характеризовать достижения кочевников в военном искусстве;  </a:t>
            </a:r>
          </a:p>
          <a:p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6.3.2.7 – оценивать военную тактику и героизм казахского войска в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Орбулакской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битве 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1305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5625" y="2576062"/>
            <a:ext cx="10515600" cy="1325563"/>
          </a:xfrm>
        </p:spPr>
        <p:txBody>
          <a:bodyPr>
            <a:noAutofit/>
          </a:bodyPr>
          <a:lstStyle/>
          <a:p>
            <a:pPr lvl="0"/>
            <a:r>
              <a:rPr lang="ru-RU" sz="4000" b="1" i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Критерии оценивания:</a:t>
            </a:r>
            <a:br>
              <a:rPr lang="ru-RU" sz="4000" b="1" i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Анализируют взаимоотношения Казахского ханства с Джунгарией в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XVII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в. при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Жангир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хане;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kk-K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Оценивают роль Жангир хана в Орбулакской битве.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kk-K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Характеризуют героизм кочевников в Орбулакской битве.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Рисунок 4" descr="ÐÐ¾ÑÐ¾Ð¶ÐµÐµ Ð¸Ð·Ð¾Ð±ÑÐ°Ð¶ÐµÐ½Ð¸Ðµ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29200" y="4933950"/>
            <a:ext cx="1924050" cy="19240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7854065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5911" y="156865"/>
            <a:ext cx="10515600" cy="687838"/>
          </a:xfrm>
        </p:spPr>
        <p:txBody>
          <a:bodyPr>
            <a:normAutofit/>
          </a:bodyPr>
          <a:lstStyle/>
          <a:p>
            <a:r>
              <a:rPr lang="ru-RU" sz="2800" b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Групповая работа. 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Задание №1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1542198" y="931871"/>
            <a:ext cx="9335068" cy="1033407"/>
          </a:xfrm>
          <a:prstGeom prst="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kk-KZ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сследование </a:t>
            </a:r>
            <a:r>
              <a:rPr lang="kk-KZ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личности Жангир хана через реформы и внутреннюю политическую деятельность правителя</a:t>
            </a:r>
            <a:endParaRPr lang="ru-RU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272955" y="2447893"/>
            <a:ext cx="5677470" cy="1489880"/>
          </a:xfrm>
          <a:prstGeom prst="round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1-группа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описывает положение Казахского ханства перед вступлением к власти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Жангир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хана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6209732" y="2447893"/>
            <a:ext cx="5677470" cy="1767779"/>
          </a:xfrm>
          <a:prstGeom prst="round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2-группа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анализирует политические реформы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Жангир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хана в целях объединения раздробленное казахское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государство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272955" y="4318252"/>
            <a:ext cx="5677470" cy="1591229"/>
          </a:xfrm>
          <a:prstGeom prst="round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3-группа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определяет направления внешней политики Казахского ханства во второй половине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XVII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века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9" name="Рисунок 8" descr="ÐÐ°ÑÑÐ¸Ð½ÐºÐ¸ Ð¿Ð¾ Ð·Ð°Ð¿ÑÐ¾ÑÑ Ð·Ð°Ð´ÑÐ¼Ð°Ð²ÑÐ¸Ð¹ÑÑ ÑÐµÐ»Ð¾Ð²ÐµÐº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41040" y="4425331"/>
            <a:ext cx="2881384" cy="215971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7978425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5911" y="156865"/>
            <a:ext cx="10515600" cy="687838"/>
          </a:xfrm>
        </p:spPr>
        <p:txBody>
          <a:bodyPr>
            <a:normAutofit/>
          </a:bodyPr>
          <a:lstStyle/>
          <a:p>
            <a:r>
              <a:rPr lang="ru-RU" sz="2800" b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Групповая работа. 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Задание №1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191071" y="1119116"/>
            <a:ext cx="5745705" cy="5377218"/>
          </a:xfrm>
          <a:prstGeom prst="round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endParaRPr lang="ru-RU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Задание по работе с текстом: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Приведите не менее 3-х аргументов, определяющих положение Казахского ханства до прихода к власти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Жангир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хана.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Определите не менее 3-х доказательств, остановивших междоусобную войну между султанами при правлении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Жангир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хана.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Назовите основные направления внешних связей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Жангир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хана.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Дайте оценку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Жангир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хану, приводя обоснование.</a:t>
            </a:r>
          </a:p>
          <a:p>
            <a:pPr lvl="0"/>
            <a:endParaRPr lang="ru-RU" sz="2800" dirty="0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6155140" y="1119115"/>
            <a:ext cx="5854890" cy="5377219"/>
          </a:xfrm>
          <a:prstGeom prst="round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Дескрипторы к заданию: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Определяют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 менее 3-х аргументов, описывающих положение Казахского ханства до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Жангир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хана</a:t>
            </a:r>
          </a:p>
          <a:p>
            <a:pPr lvl="0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Анализируют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приводят не менее 3-х доказательств, остановивших междоусобную войну между султанами.</a:t>
            </a:r>
          </a:p>
          <a:p>
            <a:pPr lvl="0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 Называют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основные направления внешней политической связи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Жангир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хана.</a:t>
            </a:r>
          </a:p>
          <a:p>
            <a:pPr lvl="0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4. Дают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объективную оценку личности и как руководителя государства.</a:t>
            </a:r>
          </a:p>
        </p:txBody>
      </p:sp>
    </p:spTree>
    <p:extLst>
      <p:ext uri="{BB962C8B-B14F-4D97-AF65-F5344CB8AC3E}">
        <p14:creationId xmlns:p14="http://schemas.microsoft.com/office/powerpoint/2010/main" val="11083214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5911" y="156865"/>
            <a:ext cx="10515600" cy="687838"/>
          </a:xfrm>
        </p:spPr>
        <p:txBody>
          <a:bodyPr>
            <a:normAutofit/>
          </a:bodyPr>
          <a:lstStyle/>
          <a:p>
            <a:r>
              <a:rPr lang="ru-RU" sz="2800" b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Групповая работа. 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Задание №2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330959" y="1664086"/>
            <a:ext cx="8853984" cy="4764009"/>
          </a:xfrm>
          <a:prstGeom prst="round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Задание по работе с источником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Покажите на карте государства, составившие этот документ.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Охарактеризуйте исторические условия его создания.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Назовите основные положения источника. Оцените их выгодность и ущербность для каждой из сторон и других стран, международной ситуации в целом.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Какие изменения в политическом, экономическом, территориальном плане произошли или предполагались по этому документу?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5. Дайте обобщающую оценочную характеристику этому документу.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1028133" y="830116"/>
            <a:ext cx="1025856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Анализ источника</a:t>
            </a:r>
            <a:endParaRPr lang="ru-RU" sz="32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" name="Рисунок 6" descr="ÐÐ¾ÑÐ¾Ð¶ÐµÐµ Ð¸Ð·Ð¾Ð±ÑÐ°Ð¶ÐµÐ½Ð¸Ðµ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34310" y="3930555"/>
            <a:ext cx="2857690" cy="292744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6725302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5911" y="156865"/>
            <a:ext cx="10515600" cy="687838"/>
          </a:xfrm>
        </p:spPr>
        <p:txBody>
          <a:bodyPr>
            <a:normAutofit/>
          </a:bodyPr>
          <a:lstStyle/>
          <a:p>
            <a:r>
              <a:rPr lang="ru-RU" sz="2800" b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Групповая работа. 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Задание №2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028133" y="830116"/>
            <a:ext cx="1025856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Анализ источника</a:t>
            </a:r>
            <a:endParaRPr lang="ru-RU" sz="32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863222" y="1705031"/>
            <a:ext cx="6997889" cy="4750362"/>
          </a:xfrm>
          <a:prstGeom prst="round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kk-KZ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Дескрипторы к заданию: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Обозначают на контурной карте местность битвы.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Описывают не менее 3-х предположении о причинах, приведшие к Орбулакской битве.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Называют основные положения источника.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Описывают основные экономические, территориальные изменения.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" name="Рисунок 9" descr="ÐÐ°ÑÑÐ¸Ð½ÐºÐ¸ Ð¿Ð¾ Ð·Ð°Ð¿ÑÐ¾ÑÑ ÑÐ°Ð±Ð¾ÑÐ° Ð² Ð³ÑÑÐ¿Ð¿Ðµ ÐºÐ°ÑÑÐ¸Ð½ÐºÐ¸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93340" y="4217939"/>
            <a:ext cx="2857500" cy="23526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6765356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5911" y="156865"/>
            <a:ext cx="10515600" cy="687838"/>
          </a:xfrm>
        </p:spPr>
        <p:txBody>
          <a:bodyPr>
            <a:normAutofit/>
          </a:bodyPr>
          <a:lstStyle/>
          <a:p>
            <a:r>
              <a:rPr lang="ru-RU" sz="2800" b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Групповая работа. 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Задание 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№3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1430741" y="1108521"/>
            <a:ext cx="9630770" cy="1160999"/>
          </a:xfrm>
          <a:prstGeom prst="round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Составление цепочки 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развития исторических событий по </a:t>
            </a:r>
            <a:r>
              <a:rPr lang="ru-RU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Сториборд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9" name="Рисунок 8"/>
          <p:cNvPicPr/>
          <p:nvPr/>
        </p:nvPicPr>
        <p:blipFill rotWithShape="1">
          <a:blip r:embed="rId2"/>
          <a:srcRect l="25211" t="33992" r="36633" b="15773"/>
          <a:stretch/>
        </p:blipFill>
        <p:spPr bwMode="auto">
          <a:xfrm>
            <a:off x="545911" y="2410047"/>
            <a:ext cx="6525929" cy="4058992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10" name="Picture 2" descr="ÐÐ¾ÑÐ¾Ð¶ÐµÐµ Ð¸Ð·Ð¾Ð±ÑÐ°Ð¶ÐµÐ½Ð¸Ðµ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13034" y="2789900"/>
            <a:ext cx="4661747" cy="3299286"/>
          </a:xfrm>
          <a:prstGeom prst="rect">
            <a:avLst/>
          </a:prstGeom>
          <a:noFill/>
          <a:extLst/>
        </p:spPr>
      </p:pic>
    </p:spTree>
    <p:extLst>
      <p:ext uri="{BB962C8B-B14F-4D97-AF65-F5344CB8AC3E}">
        <p14:creationId xmlns:p14="http://schemas.microsoft.com/office/powerpoint/2010/main" val="18827979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1467</TotalTime>
  <Words>406</Words>
  <Application>Microsoft Office PowerPoint</Application>
  <PresentationFormat>Широкоэкранный</PresentationFormat>
  <Paragraphs>48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6" baseType="lpstr">
      <vt:lpstr>Arial</vt:lpstr>
      <vt:lpstr>Calibri</vt:lpstr>
      <vt:lpstr>Calibri Light</vt:lpstr>
      <vt:lpstr>Times New Roman</vt:lpstr>
      <vt:lpstr>Тема Office</vt:lpstr>
      <vt:lpstr>Предмет, класс: История Казахстана, 6-класс  Раздел: Развитие Казахского ханства в XVI – XVII веках  Тема: Казахско-джунгарское противостояние при Жангир хане</vt:lpstr>
      <vt:lpstr>Презентация PowerPoint</vt:lpstr>
      <vt:lpstr>Презентация PowerPoint</vt:lpstr>
      <vt:lpstr>Критерии оценивания: - Анализируют взаимоотношения Казахского ханства с Джунгарией в XVII в. при Жангир хане; - Оценивают роль Жангир хана в Орбулакской битве. - Характеризуют героизм кочевников в Орбулакской битве.</vt:lpstr>
      <vt:lpstr>Групповая работа. Задание №1</vt:lpstr>
      <vt:lpstr>Групповая работа. Задание №1</vt:lpstr>
      <vt:lpstr>Групповая работа. Задание №2</vt:lpstr>
      <vt:lpstr>Групповая работа. Задание №2</vt:lpstr>
      <vt:lpstr>Групповая работа. Задание №3</vt:lpstr>
      <vt:lpstr>Обсуждение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Предмет, класс: История Казахстана, 6-класс  Раздел: Казахстан в VI – IX вв.   Тема: Раннесредневековые государства на территории Казахстана</dc:title>
  <dc:creator>Асель</dc:creator>
  <cp:lastModifiedBy>Асель</cp:lastModifiedBy>
  <cp:revision>94</cp:revision>
  <dcterms:created xsi:type="dcterms:W3CDTF">2018-07-16T09:09:57Z</dcterms:created>
  <dcterms:modified xsi:type="dcterms:W3CDTF">2018-11-29T04:32:05Z</dcterms:modified>
</cp:coreProperties>
</file>