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6" r:id="rId2"/>
    <p:sldId id="264" r:id="rId3"/>
    <p:sldId id="257" r:id="rId4"/>
    <p:sldId id="258" r:id="rId5"/>
    <p:sldId id="259" r:id="rId6"/>
    <p:sldId id="261" r:id="rId7"/>
    <p:sldId id="260" r:id="rId8"/>
    <p:sldId id="262" r:id="rId9"/>
    <p:sldId id="263" r:id="rId10"/>
    <p:sldId id="265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251" autoAdjust="0"/>
    <p:restoredTop sz="94660"/>
  </p:normalViewPr>
  <p:slideViewPr>
    <p:cSldViewPr>
      <p:cViewPr>
        <p:scale>
          <a:sx n="76" d="100"/>
          <a:sy n="76" d="100"/>
        </p:scale>
        <p:origin x="-1014" y="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08617D6-B4C7-4367-B58E-A89334B4193A}" type="doc">
      <dgm:prSet loTypeId="urn:microsoft.com/office/officeart/2005/8/layout/hList6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80FE1604-B187-4435-B75F-B10CB8A04AE4}">
      <dgm:prSet phldrT="[Текст]" custT="1"/>
      <dgm:spPr/>
      <dgm:t>
        <a:bodyPr/>
        <a:lstStyle/>
        <a:p>
          <a:r>
            <a:rPr lang="ru-RU" sz="1800" dirty="0" smtClean="0"/>
            <a:t>На</a:t>
          </a:r>
          <a:r>
            <a:rPr lang="ru-RU" sz="1600" dirty="0" smtClean="0"/>
            <a:t> юге </a:t>
          </a:r>
          <a:r>
            <a:rPr lang="ru-RU" sz="1600" dirty="0" err="1" smtClean="0"/>
            <a:t>Хакназар</a:t>
          </a:r>
          <a:r>
            <a:rPr lang="ru-RU" sz="1600" dirty="0" smtClean="0"/>
            <a:t>, используя все свое дипломатическое искусство, упорно пробивался к земледельческим и торгово-ремесленным центрам, которых не было в его владениях</a:t>
          </a:r>
          <a:endParaRPr lang="ru-RU" sz="1600" dirty="0"/>
        </a:p>
      </dgm:t>
    </dgm:pt>
    <dgm:pt modelId="{4073AB6B-B66E-4AD7-8A32-58626CF045EA}" type="parTrans" cxnId="{8389E0B9-0E11-42D7-8646-B5F27113B68B}">
      <dgm:prSet/>
      <dgm:spPr/>
      <dgm:t>
        <a:bodyPr/>
        <a:lstStyle/>
        <a:p>
          <a:endParaRPr lang="ru-RU"/>
        </a:p>
      </dgm:t>
    </dgm:pt>
    <dgm:pt modelId="{AE661D55-AE2C-4898-91BE-BDABD832C16F}" type="sibTrans" cxnId="{8389E0B9-0E11-42D7-8646-B5F27113B68B}">
      <dgm:prSet/>
      <dgm:spPr/>
      <dgm:t>
        <a:bodyPr/>
        <a:lstStyle/>
        <a:p>
          <a:endParaRPr lang="ru-RU"/>
        </a:p>
      </dgm:t>
    </dgm:pt>
    <dgm:pt modelId="{F3E69AA1-A7AF-468E-B959-3C5C9E1EA27E}">
      <dgm:prSet phldrT="[Текст]" custT="1"/>
      <dgm:spPr/>
      <dgm:t>
        <a:bodyPr/>
        <a:lstStyle/>
        <a:p>
          <a:r>
            <a:rPr lang="ru-RU" sz="1600" dirty="0" smtClean="0"/>
            <a:t>Создание трех казахских </a:t>
          </a:r>
          <a:r>
            <a:rPr lang="ru-RU" sz="1600" dirty="0" err="1" smtClean="0"/>
            <a:t>жузов</a:t>
          </a:r>
          <a:r>
            <a:rPr lang="ru-RU" sz="1600" dirty="0" smtClean="0"/>
            <a:t>: ввел административное деление на три </a:t>
          </a:r>
          <a:r>
            <a:rPr lang="ru-RU" sz="1600" dirty="0" err="1" smtClean="0"/>
            <a:t>жуза</a:t>
          </a:r>
          <a:r>
            <a:rPr lang="ru-RU" sz="1600" dirty="0" smtClean="0"/>
            <a:t>: Старший – Семиречье, Средний – Северное </a:t>
          </a:r>
          <a:r>
            <a:rPr lang="ru-RU" sz="1600" dirty="0" err="1" smtClean="0"/>
            <a:t>Прибалхашье</a:t>
          </a:r>
          <a:r>
            <a:rPr lang="ru-RU" sz="1600" dirty="0" smtClean="0"/>
            <a:t> от гор </a:t>
          </a:r>
          <a:r>
            <a:rPr lang="ru-RU" sz="1600" dirty="0" err="1" smtClean="0"/>
            <a:t>Каркаралы</a:t>
          </a:r>
          <a:r>
            <a:rPr lang="ru-RU" sz="1600" dirty="0" smtClean="0"/>
            <a:t> до </a:t>
          </a:r>
          <a:r>
            <a:rPr lang="ru-RU" sz="1600" dirty="0" err="1" smtClean="0"/>
            <a:t>Мугоджарских</a:t>
          </a:r>
          <a:r>
            <a:rPr lang="ru-RU" sz="1600" dirty="0" smtClean="0"/>
            <a:t> гор, и Младший – бассейн реки </a:t>
          </a:r>
          <a:r>
            <a:rPr lang="ru-RU" sz="1600" dirty="0" err="1" smtClean="0"/>
            <a:t>Жайик</a:t>
          </a:r>
          <a:r>
            <a:rPr lang="ru-RU" sz="1600" dirty="0" smtClean="0"/>
            <a:t> и прикаспийские степи.</a:t>
          </a:r>
          <a:endParaRPr lang="ru-RU" sz="1600" dirty="0"/>
        </a:p>
      </dgm:t>
    </dgm:pt>
    <dgm:pt modelId="{7CA494B1-1A11-42FB-834F-E27B984E46DE}" type="parTrans" cxnId="{F6300973-0471-4EFC-A61C-C644D784AD27}">
      <dgm:prSet/>
      <dgm:spPr/>
      <dgm:t>
        <a:bodyPr/>
        <a:lstStyle/>
        <a:p>
          <a:endParaRPr lang="ru-RU"/>
        </a:p>
      </dgm:t>
    </dgm:pt>
    <dgm:pt modelId="{5684D81E-6D2C-4EEF-9D75-9947FADA1AD7}" type="sibTrans" cxnId="{F6300973-0471-4EFC-A61C-C644D784AD27}">
      <dgm:prSet/>
      <dgm:spPr/>
      <dgm:t>
        <a:bodyPr/>
        <a:lstStyle/>
        <a:p>
          <a:endParaRPr lang="ru-RU"/>
        </a:p>
      </dgm:t>
    </dgm:pt>
    <dgm:pt modelId="{55658C88-D67F-4D7E-A4D3-827740F453CE}">
      <dgm:prSet phldrT="[Текст]" custT="1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2000" dirty="0" smtClean="0"/>
            <a:t>Власть </a:t>
          </a:r>
          <a:r>
            <a:rPr lang="ru-RU" sz="2000" dirty="0" err="1" smtClean="0"/>
            <a:t>Хакназара</a:t>
          </a:r>
          <a:r>
            <a:rPr lang="ru-RU" sz="2000" dirty="0" smtClean="0"/>
            <a:t> распространилась от Сырдарьи, Приаралья до Эмбы и по левой </a:t>
          </a:r>
          <a:r>
            <a:rPr lang="ru-RU" sz="2000" smtClean="0"/>
            <a:t>стороне Урала</a:t>
          </a:r>
          <a:endParaRPr lang="ru-RU" sz="2000" dirty="0" smtClean="0"/>
        </a:p>
      </dgm:t>
    </dgm:pt>
    <dgm:pt modelId="{1F63B771-B391-4EC9-88DE-31B0BB0FFAF6}" type="sibTrans" cxnId="{F5091A1F-30F3-4C08-8A0B-A4AE849F5BC1}">
      <dgm:prSet/>
      <dgm:spPr/>
      <dgm:t>
        <a:bodyPr/>
        <a:lstStyle/>
        <a:p>
          <a:endParaRPr lang="ru-RU"/>
        </a:p>
      </dgm:t>
    </dgm:pt>
    <dgm:pt modelId="{9FB68C1C-8B10-4B24-99A7-635C6226D74B}" type="parTrans" cxnId="{F5091A1F-30F3-4C08-8A0B-A4AE849F5BC1}">
      <dgm:prSet/>
      <dgm:spPr/>
      <dgm:t>
        <a:bodyPr/>
        <a:lstStyle/>
        <a:p>
          <a:endParaRPr lang="ru-RU"/>
        </a:p>
      </dgm:t>
    </dgm:pt>
    <dgm:pt modelId="{60083008-5C2D-4388-9AF2-035218E619F1}" type="pres">
      <dgm:prSet presAssocID="{908617D6-B4C7-4367-B58E-A89334B4193A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24C5DA57-B689-4775-95DE-41B1CA8E53A7}" type="pres">
      <dgm:prSet presAssocID="{55658C88-D67F-4D7E-A4D3-827740F453CE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6180212-6FF9-4577-A563-50835A6C0012}" type="pres">
      <dgm:prSet presAssocID="{1F63B771-B391-4EC9-88DE-31B0BB0FFAF6}" presName="sibTrans" presStyleCnt="0"/>
      <dgm:spPr/>
    </dgm:pt>
    <dgm:pt modelId="{D0EBC2DA-B089-45CC-A4DA-E626714D1FD7}" type="pres">
      <dgm:prSet presAssocID="{80FE1604-B187-4435-B75F-B10CB8A04AE4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A092783-EFDE-45C9-B69B-AF48C0EF0115}" type="pres">
      <dgm:prSet presAssocID="{AE661D55-AE2C-4898-91BE-BDABD832C16F}" presName="sibTrans" presStyleCnt="0"/>
      <dgm:spPr/>
    </dgm:pt>
    <dgm:pt modelId="{B561225E-48D7-4A4C-99BD-E61425FE78A6}" type="pres">
      <dgm:prSet presAssocID="{F3E69AA1-A7AF-468E-B959-3C5C9E1EA27E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464BABFD-6967-463F-B9B8-48F974881C78}" type="presOf" srcId="{F3E69AA1-A7AF-468E-B959-3C5C9E1EA27E}" destId="{B561225E-48D7-4A4C-99BD-E61425FE78A6}" srcOrd="0" destOrd="0" presId="urn:microsoft.com/office/officeart/2005/8/layout/hList6"/>
    <dgm:cxn modelId="{8389E0B9-0E11-42D7-8646-B5F27113B68B}" srcId="{908617D6-B4C7-4367-B58E-A89334B4193A}" destId="{80FE1604-B187-4435-B75F-B10CB8A04AE4}" srcOrd="1" destOrd="0" parTransId="{4073AB6B-B66E-4AD7-8A32-58626CF045EA}" sibTransId="{AE661D55-AE2C-4898-91BE-BDABD832C16F}"/>
    <dgm:cxn modelId="{C6B36C91-CD5B-460A-B4E3-D1133D4B60AF}" type="presOf" srcId="{55658C88-D67F-4D7E-A4D3-827740F453CE}" destId="{24C5DA57-B689-4775-95DE-41B1CA8E53A7}" srcOrd="0" destOrd="0" presId="urn:microsoft.com/office/officeart/2005/8/layout/hList6"/>
    <dgm:cxn modelId="{F5091A1F-30F3-4C08-8A0B-A4AE849F5BC1}" srcId="{908617D6-B4C7-4367-B58E-A89334B4193A}" destId="{55658C88-D67F-4D7E-A4D3-827740F453CE}" srcOrd="0" destOrd="0" parTransId="{9FB68C1C-8B10-4B24-99A7-635C6226D74B}" sibTransId="{1F63B771-B391-4EC9-88DE-31B0BB0FFAF6}"/>
    <dgm:cxn modelId="{F6300973-0471-4EFC-A61C-C644D784AD27}" srcId="{908617D6-B4C7-4367-B58E-A89334B4193A}" destId="{F3E69AA1-A7AF-468E-B959-3C5C9E1EA27E}" srcOrd="2" destOrd="0" parTransId="{7CA494B1-1A11-42FB-834F-E27B984E46DE}" sibTransId="{5684D81E-6D2C-4EEF-9D75-9947FADA1AD7}"/>
    <dgm:cxn modelId="{7EE2398A-E213-4723-AFBF-1455E58F0831}" type="presOf" srcId="{80FE1604-B187-4435-B75F-B10CB8A04AE4}" destId="{D0EBC2DA-B089-45CC-A4DA-E626714D1FD7}" srcOrd="0" destOrd="0" presId="urn:microsoft.com/office/officeart/2005/8/layout/hList6"/>
    <dgm:cxn modelId="{0FAFF87D-1307-4D58-9CC6-5C2B080E8969}" type="presOf" srcId="{908617D6-B4C7-4367-B58E-A89334B4193A}" destId="{60083008-5C2D-4388-9AF2-035218E619F1}" srcOrd="0" destOrd="0" presId="urn:microsoft.com/office/officeart/2005/8/layout/hList6"/>
    <dgm:cxn modelId="{8707E918-5274-4260-B310-47009E1F1FA7}" type="presParOf" srcId="{60083008-5C2D-4388-9AF2-035218E619F1}" destId="{24C5DA57-B689-4775-95DE-41B1CA8E53A7}" srcOrd="0" destOrd="0" presId="urn:microsoft.com/office/officeart/2005/8/layout/hList6"/>
    <dgm:cxn modelId="{2123C8C3-8BFE-4578-989A-6ECC2A7D3F5C}" type="presParOf" srcId="{60083008-5C2D-4388-9AF2-035218E619F1}" destId="{46180212-6FF9-4577-A563-50835A6C0012}" srcOrd="1" destOrd="0" presId="urn:microsoft.com/office/officeart/2005/8/layout/hList6"/>
    <dgm:cxn modelId="{7B8504B5-D7B7-474A-84EC-A16113421DD9}" type="presParOf" srcId="{60083008-5C2D-4388-9AF2-035218E619F1}" destId="{D0EBC2DA-B089-45CC-A4DA-E626714D1FD7}" srcOrd="2" destOrd="0" presId="urn:microsoft.com/office/officeart/2005/8/layout/hList6"/>
    <dgm:cxn modelId="{A0EAE292-51B7-4829-871D-CED82EF533B8}" type="presParOf" srcId="{60083008-5C2D-4388-9AF2-035218E619F1}" destId="{AA092783-EFDE-45C9-B69B-AF48C0EF0115}" srcOrd="3" destOrd="0" presId="urn:microsoft.com/office/officeart/2005/8/layout/hList6"/>
    <dgm:cxn modelId="{4349C91E-2BE2-4703-BE05-7D5CE81BAB28}" type="presParOf" srcId="{60083008-5C2D-4388-9AF2-035218E619F1}" destId="{B561225E-48D7-4A4C-99BD-E61425FE78A6}" srcOrd="4" destOrd="0" presId="urn:microsoft.com/office/officeart/2005/8/layout/hList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6">
  <dgm:title val=""/>
  <dgm:desc val=""/>
  <dgm:catLst>
    <dgm:cat type="list" pri="1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ptType="node" refType="h"/>
      <dgm:constr type="w" for="ch" ptType="node" refType="w"/>
      <dgm:constr type="primFontSz" for="ch" ptType="node" op="equ"/>
      <dgm:constr type="w" for="ch" forName="sibTrans" refType="w" fact="0.075"/>
    </dgm:constrLst>
    <dgm:ruleLst/>
    <dgm:forEach name="nodesForEach" axis="ch" ptType="node">
      <dgm:layoutNode name="node">
        <dgm:varLst>
          <dgm:bulletEnabled val="1"/>
        </dgm:varLst>
        <dgm:alg type="tx"/>
        <dgm:choose name="Name4">
          <dgm:if name="Name5" func="var" arg="dir" op="equ" val="norm">
            <dgm:shape xmlns:r="http://schemas.openxmlformats.org/officeDocument/2006/relationships" rot="-90" type="flowChartManualOperation" r:blip="">
              <dgm:adjLst/>
            </dgm:shape>
          </dgm:if>
          <dgm:else name="Name6">
            <dgm:shape xmlns:r="http://schemas.openxmlformats.org/officeDocument/2006/relationships" rot="90" type="flowChartManualOperation" r:blip="">
              <dgm:adjLst/>
            </dgm:shape>
          </dgm:else>
        </dgm:choose>
        <dgm:presOf axis="desOrSelf" ptType="node"/>
        <dgm:constrLst>
          <dgm:constr type="primFontSz" val="65"/>
          <dgm:constr type="tMarg"/>
          <dgm:constr type="bMarg"/>
          <dgm:constr type="lMarg" refType="primFontSz" fact="0.5"/>
          <dgm:constr type="rMarg" refType="lMarg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EDAAB6-6053-4173-91CA-B91BB5B8C244}" type="datetimeFigureOut">
              <a:rPr lang="ru-RU" smtClean="0"/>
              <a:pPr/>
              <a:t>01.04.2020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888FBD-B42C-4BB9-8161-10DA1F711238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ransition>
    <p:checker dir="vert"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EDAAB6-6053-4173-91CA-B91BB5B8C244}" type="datetimeFigureOut">
              <a:rPr lang="ru-RU" smtClean="0"/>
              <a:pPr/>
              <a:t>01.04.2020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888FBD-B42C-4BB9-8161-10DA1F71123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>
    <p:checker dir="vert"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EDAAB6-6053-4173-91CA-B91BB5B8C244}" type="datetimeFigureOut">
              <a:rPr lang="ru-RU" smtClean="0"/>
              <a:pPr/>
              <a:t>01.04.2020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888FBD-B42C-4BB9-8161-10DA1F71123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>
    <p:checker dir="vert"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EDAAB6-6053-4173-91CA-B91BB5B8C244}" type="datetimeFigureOut">
              <a:rPr lang="ru-RU" smtClean="0"/>
              <a:pPr/>
              <a:t>01.04.2020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888FBD-B42C-4BB9-8161-10DA1F711238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ransition>
    <p:checker dir="vert"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EDAAB6-6053-4173-91CA-B91BB5B8C244}" type="datetimeFigureOut">
              <a:rPr lang="ru-RU" smtClean="0"/>
              <a:pPr/>
              <a:t>01.04.2020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888FBD-B42C-4BB9-8161-10DA1F71123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>
    <p:checker dir="vert"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EDAAB6-6053-4173-91CA-B91BB5B8C244}" type="datetimeFigureOut">
              <a:rPr lang="ru-RU" smtClean="0"/>
              <a:pPr/>
              <a:t>01.04.2020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888FBD-B42C-4BB9-8161-10DA1F711238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ransition>
    <p:checker dir="vert"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EDAAB6-6053-4173-91CA-B91BB5B8C244}" type="datetimeFigureOut">
              <a:rPr lang="ru-RU" smtClean="0"/>
              <a:pPr/>
              <a:t>01.04.2020</a:t>
            </a:fld>
            <a:endParaRPr lang="ru-RU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888FBD-B42C-4BB9-8161-10DA1F711238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ransition>
    <p:checker dir="vert"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EDAAB6-6053-4173-91CA-B91BB5B8C244}" type="datetimeFigureOut">
              <a:rPr lang="ru-RU" smtClean="0"/>
              <a:pPr/>
              <a:t>01.04.2020</a:t>
            </a:fld>
            <a:endParaRPr lang="ru-RU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888FBD-B42C-4BB9-8161-10DA1F71123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>
    <p:checker dir="vert"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EDAAB6-6053-4173-91CA-B91BB5B8C244}" type="datetimeFigureOut">
              <a:rPr lang="ru-RU" smtClean="0"/>
              <a:pPr/>
              <a:t>01.04.2020</a:t>
            </a:fld>
            <a:endParaRPr lang="ru-RU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888FBD-B42C-4BB9-8161-10DA1F71123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>
    <p:checker dir="vert"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EDAAB6-6053-4173-91CA-B91BB5B8C244}" type="datetimeFigureOut">
              <a:rPr lang="ru-RU" smtClean="0"/>
              <a:pPr/>
              <a:t>01.04.2020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888FBD-B42C-4BB9-8161-10DA1F71123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>
    <p:checker dir="vert"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EDAAB6-6053-4173-91CA-B91BB5B8C244}" type="datetimeFigureOut">
              <a:rPr lang="ru-RU" smtClean="0"/>
              <a:pPr/>
              <a:t>01.04.2020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888FBD-B42C-4BB9-8161-10DA1F711238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ransition>
    <p:checker dir="vert"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0FEDAAB6-6053-4173-91CA-B91BB5B8C244}" type="datetimeFigureOut">
              <a:rPr lang="ru-RU" smtClean="0"/>
              <a:pPr/>
              <a:t>01.04.2020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5888FBD-B42C-4BB9-8161-10DA1F71123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ransition>
    <p:checker dir="vert"/>
  </p:transition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371600" y="1340768"/>
            <a:ext cx="6400800" cy="3600400"/>
          </a:xfrm>
        </p:spPr>
        <p:txBody>
          <a:bodyPr>
            <a:no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marL="182880" indent="0">
              <a:buNone/>
            </a:pPr>
            <a:r>
              <a:rPr lang="ru-RU" sz="4000" b="1" spc="0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Восстановление единства казахского ханства Хакназаром</a:t>
            </a:r>
            <a:endParaRPr lang="ru-RU" sz="4000" b="1" spc="0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759645" y="3244334"/>
            <a:ext cx="362471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ru-RU" dirty="0">
                <a:solidFill>
                  <a:prstClr val="black"/>
                </a:solidFill>
                <a:latin typeface="Candara"/>
              </a:rPr>
              <a:t>Учитель истории </a:t>
            </a:r>
            <a:r>
              <a:rPr lang="ru-RU" dirty="0" err="1">
                <a:solidFill>
                  <a:prstClr val="black"/>
                </a:solidFill>
                <a:latin typeface="Candara"/>
              </a:rPr>
              <a:t>Байталякова</a:t>
            </a:r>
            <a:r>
              <a:rPr lang="ru-RU">
                <a:solidFill>
                  <a:prstClr val="black"/>
                </a:solidFill>
                <a:latin typeface="Candara"/>
              </a:rPr>
              <a:t> А.Б.</a:t>
            </a:r>
            <a:endParaRPr lang="ru-RU" dirty="0">
              <a:solidFill>
                <a:prstClr val="black"/>
              </a:solidFill>
              <a:latin typeface="Candara"/>
            </a:endParaRPr>
          </a:p>
        </p:txBody>
      </p:sp>
    </p:spTree>
    <p:extLst>
      <p:ext uri="{BB962C8B-B14F-4D97-AF65-F5344CB8AC3E}">
        <p14:creationId xmlns:p14="http://schemas.microsoft.com/office/powerpoint/2010/main" val="3136433675"/>
      </p:ext>
    </p:extLst>
  </p:cSld>
  <p:clrMapOvr>
    <a:masterClrMapping/>
  </p:clrMapOvr>
  <p:transition>
    <p:checker dir="vert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айгуль\Desktop\02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64959167"/>
      </p:ext>
    </p:extLst>
  </p:cSld>
  <p:clrMapOvr>
    <a:masterClrMapping/>
  </p:clrMapOvr>
  <p:transition>
    <p:checker dir="vert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403648" y="908720"/>
            <a:ext cx="554461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eaLnBrk="0" hangingPunct="0">
              <a:spcAft>
                <a:spcPts val="0"/>
              </a:spcAft>
            </a:pPr>
            <a:r>
              <a:rPr lang="ru-RU" dirty="0" smtClean="0">
                <a:latin typeface="Times New Roman"/>
                <a:ea typeface="Times New Roman"/>
                <a:cs typeface="Times New Roman"/>
              </a:rPr>
              <a:t>Цели обучения: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1691680" y="1556792"/>
            <a:ext cx="5904656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eaLnBrk="0" hangingPunct="0">
              <a:spcAft>
                <a:spcPts val="0"/>
              </a:spcAft>
            </a:pPr>
            <a:r>
              <a:rPr lang="ru-RU" sz="3600" dirty="0">
                <a:latin typeface="Times New Roman"/>
                <a:ea typeface="Times New Roman"/>
                <a:cs typeface="Times New Roman"/>
              </a:rPr>
              <a:t>6.3.1.10 – определять роль казахских ханов в укреплении  государства; </a:t>
            </a:r>
            <a:endParaRPr lang="ru-RU" sz="3600" dirty="0">
              <a:latin typeface="Arial"/>
              <a:ea typeface="Times New Roman"/>
              <a:cs typeface="Times New Roman"/>
            </a:endParaRPr>
          </a:p>
          <a:p>
            <a:r>
              <a:rPr lang="ru-RU" sz="3600" dirty="0">
                <a:latin typeface="Times New Roman"/>
                <a:ea typeface="Calibri"/>
              </a:rPr>
              <a:t>6.3.2.6 – анализировать внешнюю политику казахских ханов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4249396721"/>
      </p:ext>
    </p:extLst>
  </p:cSld>
  <p:clrMapOvr>
    <a:masterClrMapping/>
  </p:clrMapOvr>
  <p:transition>
    <p:checker dir="vert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85918" y="1295400"/>
            <a:ext cx="5986482" cy="685800"/>
          </a:xfrm>
        </p:spPr>
        <p:txBody>
          <a:bodyPr>
            <a:normAutofit fontScale="90000"/>
          </a:bodyPr>
          <a:lstStyle/>
          <a:p>
            <a:r>
              <a:rPr lang="ru-RU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Смутное время </a:t>
            </a:r>
            <a:endParaRPr lang="ru-RU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6" name="Багетная рамка 5"/>
          <p:cNvSpPr/>
          <p:nvPr/>
        </p:nvSpPr>
        <p:spPr>
          <a:xfrm>
            <a:off x="1142976" y="2357430"/>
            <a:ext cx="2286016" cy="2143140"/>
          </a:xfrm>
          <a:prstGeom prst="beve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Характеризуется политической нестабильностью (смерть </a:t>
            </a:r>
            <a:r>
              <a:rPr lang="ru-RU" dirty="0" err="1" smtClean="0"/>
              <a:t>Касым</a:t>
            </a:r>
            <a:r>
              <a:rPr lang="ru-RU" dirty="0" smtClean="0"/>
              <a:t> хана 1518г.)</a:t>
            </a:r>
          </a:p>
          <a:p>
            <a:pPr algn="ctr"/>
            <a:endParaRPr lang="ru-RU" dirty="0"/>
          </a:p>
        </p:txBody>
      </p:sp>
      <p:sp>
        <p:nvSpPr>
          <p:cNvPr id="7" name="Багетная рамка 6"/>
          <p:cNvSpPr/>
          <p:nvPr/>
        </p:nvSpPr>
        <p:spPr>
          <a:xfrm>
            <a:off x="3571868" y="3000372"/>
            <a:ext cx="2286016" cy="2143140"/>
          </a:xfrm>
          <a:prstGeom prst="beve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Ханский престол постоянно менялся(Мамаш хан, </a:t>
            </a:r>
            <a:r>
              <a:rPr lang="ru-RU" dirty="0" err="1" smtClean="0"/>
              <a:t>Тахир</a:t>
            </a:r>
            <a:r>
              <a:rPr lang="ru-RU" dirty="0" smtClean="0"/>
              <a:t> –хан, </a:t>
            </a:r>
            <a:r>
              <a:rPr lang="ru-RU" dirty="0" err="1" smtClean="0"/>
              <a:t>Тогум</a:t>
            </a:r>
            <a:r>
              <a:rPr lang="ru-RU" dirty="0" smtClean="0"/>
              <a:t> –хан </a:t>
            </a:r>
            <a:r>
              <a:rPr lang="ru-RU" dirty="0" err="1" smtClean="0"/>
              <a:t>Буйдаш</a:t>
            </a:r>
            <a:r>
              <a:rPr lang="ru-RU" dirty="0" smtClean="0"/>
              <a:t>)</a:t>
            </a:r>
          </a:p>
          <a:p>
            <a:pPr algn="ctr"/>
            <a:endParaRPr lang="ru-RU" dirty="0"/>
          </a:p>
        </p:txBody>
      </p:sp>
      <p:sp>
        <p:nvSpPr>
          <p:cNvPr id="8" name="Багетная рамка 7"/>
          <p:cNvSpPr/>
          <p:nvPr/>
        </p:nvSpPr>
        <p:spPr>
          <a:xfrm>
            <a:off x="6000760" y="3571876"/>
            <a:ext cx="2286016" cy="2143140"/>
          </a:xfrm>
          <a:prstGeom prst="beve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Эпоха большой дележки – делили власть, людей, пастбища.</a:t>
            </a:r>
          </a:p>
          <a:p>
            <a:pPr algn="ctr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64906368"/>
      </p:ext>
    </p:extLst>
  </p:cSld>
  <p:clrMapOvr>
    <a:masterClrMapping/>
  </p:clrMapOvr>
  <p:transition>
    <p:checke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80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80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80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9" dur="80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0" dur="80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80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71600" y="908720"/>
            <a:ext cx="6400800" cy="1512168"/>
          </a:xfrm>
        </p:spPr>
        <p:txBody>
          <a:bodyPr>
            <a:normAutofit/>
          </a:bodyPr>
          <a:lstStyle/>
          <a:p>
            <a:r>
              <a:rPr lang="ru-RU" dirty="0" smtClean="0"/>
              <a:t>Хан Хакназар </a:t>
            </a:r>
            <a:br>
              <a:rPr lang="ru-RU" dirty="0" smtClean="0"/>
            </a:br>
            <a:r>
              <a:rPr lang="ru-RU" dirty="0" smtClean="0"/>
              <a:t>1538-1580гг.</a:t>
            </a:r>
            <a:endParaRPr lang="ru-RU" dirty="0"/>
          </a:p>
        </p:txBody>
      </p:sp>
      <p:pic>
        <p:nvPicPr>
          <p:cNvPr id="1026" name="Picture 2" descr="C:\Users\1\Pictures\images.jpg"/>
          <p:cNvPicPr>
            <a:picLocks noGrp="1" noChangeAspect="1" noChangeArrowheads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61581" y="2492896"/>
            <a:ext cx="2434355" cy="27390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Users\1\Pictures\00000317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4088" y="2564904"/>
            <a:ext cx="2520280" cy="2667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56811694"/>
      </p:ext>
    </p:extLst>
  </p:cSld>
  <p:clrMapOvr>
    <a:masterClrMapping/>
  </p:clrMapOvr>
  <p:transition>
    <p:checke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Горизонтальный свиток 5"/>
          <p:cNvSpPr/>
          <p:nvPr/>
        </p:nvSpPr>
        <p:spPr>
          <a:xfrm>
            <a:off x="857224" y="2143116"/>
            <a:ext cx="2286016" cy="1000132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 «</a:t>
            </a:r>
            <a:r>
              <a:rPr lang="ru-RU" dirty="0" err="1" smtClean="0"/>
              <a:t>Джахан-ара</a:t>
            </a:r>
            <a:r>
              <a:rPr lang="ru-RU" dirty="0" smtClean="0"/>
              <a:t>» </a:t>
            </a:r>
            <a:r>
              <a:rPr lang="ru-RU" dirty="0" err="1" smtClean="0"/>
              <a:t>Гаффари</a:t>
            </a: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Источники о </a:t>
            </a:r>
            <a:r>
              <a:rPr lang="ru-RU" dirty="0" err="1" smtClean="0"/>
              <a:t>хакназаре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13"/>
          </p:nvPr>
        </p:nvSpPr>
        <p:spPr>
          <a:xfrm>
            <a:off x="1371600" y="3286124"/>
            <a:ext cx="1985954" cy="2200277"/>
          </a:xfrm>
        </p:spPr>
        <p:txBody>
          <a:bodyPr>
            <a:normAutofit/>
          </a:bodyPr>
          <a:lstStyle/>
          <a:p>
            <a:endParaRPr lang="ru-RU" dirty="0" smtClean="0"/>
          </a:p>
          <a:p>
            <a:endParaRPr lang="ru-RU" dirty="0"/>
          </a:p>
        </p:txBody>
      </p:sp>
      <p:sp>
        <p:nvSpPr>
          <p:cNvPr id="7" name="Горизонтальный свиток 6"/>
          <p:cNvSpPr/>
          <p:nvPr/>
        </p:nvSpPr>
        <p:spPr>
          <a:xfrm>
            <a:off x="3500430" y="2143116"/>
            <a:ext cx="2286016" cy="1000132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«</a:t>
            </a:r>
            <a:r>
              <a:rPr lang="ru-RU" dirty="0" err="1" smtClean="0"/>
              <a:t>Ахсан</a:t>
            </a:r>
            <a:r>
              <a:rPr lang="ru-RU" dirty="0" smtClean="0"/>
              <a:t> </a:t>
            </a:r>
            <a:r>
              <a:rPr lang="ru-RU" dirty="0" err="1" smtClean="0"/>
              <a:t>ат-таварих</a:t>
            </a:r>
            <a:r>
              <a:rPr lang="ru-RU" dirty="0" smtClean="0"/>
              <a:t>» Хасан-бека </a:t>
            </a:r>
            <a:r>
              <a:rPr lang="ru-RU" dirty="0" err="1" smtClean="0"/>
              <a:t>Румлу</a:t>
            </a:r>
            <a:endParaRPr lang="ru-RU" dirty="0"/>
          </a:p>
        </p:txBody>
      </p:sp>
      <p:sp>
        <p:nvSpPr>
          <p:cNvPr id="8" name="Горизонтальный свиток 7"/>
          <p:cNvSpPr/>
          <p:nvPr/>
        </p:nvSpPr>
        <p:spPr>
          <a:xfrm>
            <a:off x="6000760" y="2143116"/>
            <a:ext cx="2286016" cy="1000132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«Хроника» Шах </a:t>
            </a:r>
            <a:r>
              <a:rPr lang="ru-RU" dirty="0" err="1" smtClean="0"/>
              <a:t>Махмуд</a:t>
            </a:r>
            <a:r>
              <a:rPr lang="ru-RU" dirty="0" smtClean="0"/>
              <a:t> </a:t>
            </a:r>
            <a:r>
              <a:rPr lang="ru-RU" dirty="0" err="1" smtClean="0"/>
              <a:t>Чораса</a:t>
            </a:r>
            <a:endParaRPr lang="ru-RU" dirty="0"/>
          </a:p>
        </p:txBody>
      </p:sp>
      <p:sp>
        <p:nvSpPr>
          <p:cNvPr id="9" name="Горизонтальный свиток 8"/>
          <p:cNvSpPr/>
          <p:nvPr/>
        </p:nvSpPr>
        <p:spPr>
          <a:xfrm>
            <a:off x="6000760" y="3429000"/>
            <a:ext cx="2286016" cy="1000132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 «</a:t>
            </a:r>
            <a:r>
              <a:rPr lang="ru-RU" dirty="0" err="1" smtClean="0"/>
              <a:t>Тарих-и</a:t>
            </a:r>
            <a:r>
              <a:rPr lang="ru-RU" dirty="0" smtClean="0"/>
              <a:t> </a:t>
            </a:r>
            <a:r>
              <a:rPr lang="ru-RU" dirty="0" err="1" smtClean="0"/>
              <a:t>Кашгар</a:t>
            </a:r>
            <a:r>
              <a:rPr lang="ru-RU" dirty="0" smtClean="0"/>
              <a:t>» </a:t>
            </a:r>
          </a:p>
        </p:txBody>
      </p:sp>
      <p:sp>
        <p:nvSpPr>
          <p:cNvPr id="10" name="Горизонтальный свиток 9"/>
          <p:cNvSpPr/>
          <p:nvPr/>
        </p:nvSpPr>
        <p:spPr>
          <a:xfrm>
            <a:off x="6000760" y="4643446"/>
            <a:ext cx="2286016" cy="1000132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«</a:t>
            </a:r>
            <a:r>
              <a:rPr lang="ru-RU" dirty="0" err="1" smtClean="0"/>
              <a:t>Бахр</a:t>
            </a:r>
            <a:r>
              <a:rPr lang="ru-RU" dirty="0" smtClean="0"/>
              <a:t> </a:t>
            </a:r>
            <a:r>
              <a:rPr lang="ru-RU" dirty="0" err="1" smtClean="0"/>
              <a:t>ал-асрар</a:t>
            </a:r>
            <a:r>
              <a:rPr lang="ru-RU" dirty="0" smtClean="0"/>
              <a:t>» </a:t>
            </a:r>
            <a:r>
              <a:rPr lang="ru-RU" dirty="0" err="1" smtClean="0"/>
              <a:t>Махмуда</a:t>
            </a:r>
            <a:r>
              <a:rPr lang="ru-RU" dirty="0" smtClean="0"/>
              <a:t> ибн Вали </a:t>
            </a:r>
          </a:p>
        </p:txBody>
      </p:sp>
      <p:sp>
        <p:nvSpPr>
          <p:cNvPr id="11" name="Горизонтальный свиток 10"/>
          <p:cNvSpPr/>
          <p:nvPr/>
        </p:nvSpPr>
        <p:spPr>
          <a:xfrm>
            <a:off x="3500430" y="3429000"/>
            <a:ext cx="2286016" cy="1000132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«</a:t>
            </a:r>
            <a:r>
              <a:rPr lang="ru-RU" dirty="0" err="1" smtClean="0"/>
              <a:t>Тазкира-йи</a:t>
            </a:r>
            <a:r>
              <a:rPr lang="ru-RU" dirty="0" smtClean="0"/>
              <a:t> Ходжа </a:t>
            </a:r>
            <a:r>
              <a:rPr lang="ru-RU" dirty="0" err="1" smtClean="0"/>
              <a:t>Мухаммад</a:t>
            </a:r>
            <a:r>
              <a:rPr lang="ru-RU" dirty="0" smtClean="0"/>
              <a:t> Шариф»</a:t>
            </a:r>
          </a:p>
        </p:txBody>
      </p:sp>
      <p:sp>
        <p:nvSpPr>
          <p:cNvPr id="12" name="Горизонтальный свиток 11"/>
          <p:cNvSpPr/>
          <p:nvPr/>
        </p:nvSpPr>
        <p:spPr>
          <a:xfrm>
            <a:off x="3428992" y="4714884"/>
            <a:ext cx="2286016" cy="1000132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smtClean="0"/>
              <a:t>Донесение русских послов царю Ивану IV:</a:t>
            </a:r>
          </a:p>
          <a:p>
            <a:pPr algn="ctr"/>
            <a:endParaRPr lang="ru-RU" sz="1400" dirty="0" smtClean="0"/>
          </a:p>
        </p:txBody>
      </p:sp>
      <p:sp>
        <p:nvSpPr>
          <p:cNvPr id="13" name="Горизонтальный свиток 12"/>
          <p:cNvSpPr/>
          <p:nvPr/>
        </p:nvSpPr>
        <p:spPr>
          <a:xfrm>
            <a:off x="785786" y="4714884"/>
            <a:ext cx="2286016" cy="1000132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smtClean="0"/>
              <a:t>Труды</a:t>
            </a:r>
          </a:p>
          <a:p>
            <a:pPr algn="ctr"/>
            <a:r>
              <a:rPr lang="ru-RU" sz="1600" dirty="0" smtClean="0"/>
              <a:t>русского историка П.И.Рычкова</a:t>
            </a:r>
            <a:endParaRPr lang="ru-RU" sz="4000" dirty="0" smtClean="0"/>
          </a:p>
        </p:txBody>
      </p:sp>
      <p:sp>
        <p:nvSpPr>
          <p:cNvPr id="14" name="Горизонтальный свиток 13"/>
          <p:cNvSpPr/>
          <p:nvPr/>
        </p:nvSpPr>
        <p:spPr>
          <a:xfrm>
            <a:off x="857224" y="3429000"/>
            <a:ext cx="2286016" cy="1000132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smtClean="0"/>
              <a:t>Письма ногайских мурз царю Ивану IV:</a:t>
            </a:r>
          </a:p>
        </p:txBody>
      </p:sp>
    </p:spTree>
    <p:extLst>
      <p:ext uri="{BB962C8B-B14F-4D97-AF65-F5344CB8AC3E}">
        <p14:creationId xmlns:p14="http://schemas.microsoft.com/office/powerpoint/2010/main" val="4247737200"/>
      </p:ext>
    </p:extLst>
  </p:cSld>
  <p:clrMapOvr>
    <a:masterClrMapping/>
  </p:clrMapOvr>
  <p:transition>
    <p:checke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800" decel="100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800" decel="100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800" decel="100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8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8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8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800" decel="100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800" decel="100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800" decel="100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800" decel="100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800" decel="100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8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8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8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800" decel="100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800" decel="100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800" decel="100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800" decel="100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800" decel="100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800" decel="100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800" decel="100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800" decel="100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9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800" decel="100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8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8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8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7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800" decel="100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8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8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8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2" grpId="0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71600" y="1500174"/>
            <a:ext cx="6400800" cy="481026"/>
          </a:xfrm>
        </p:spPr>
        <p:txBody>
          <a:bodyPr>
            <a:noAutofit/>
          </a:bodyPr>
          <a:lstStyle/>
          <a:p>
            <a:r>
              <a:rPr lang="ru-RU" sz="3100" dirty="0" smtClean="0"/>
              <a:t>Территория казахского ханства</a:t>
            </a:r>
            <a:endParaRPr lang="ru-RU" sz="3100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 При </a:t>
            </a:r>
            <a:r>
              <a:rPr lang="ru-RU" dirty="0" err="1" smtClean="0"/>
              <a:t>Керее</a:t>
            </a:r>
            <a:r>
              <a:rPr lang="ru-RU" dirty="0" smtClean="0"/>
              <a:t> и </a:t>
            </a:r>
            <a:r>
              <a:rPr lang="ru-RU" dirty="0" err="1" smtClean="0"/>
              <a:t>Жанибеке</a:t>
            </a:r>
            <a:r>
              <a:rPr lang="ru-RU" dirty="0" smtClean="0"/>
              <a:t>                            при </a:t>
            </a:r>
            <a:r>
              <a:rPr lang="ru-RU" dirty="0" err="1" smtClean="0"/>
              <a:t>Хакназаре</a:t>
            </a:r>
            <a:endParaRPr lang="ru-RU" dirty="0"/>
          </a:p>
        </p:txBody>
      </p:sp>
      <p:pic>
        <p:nvPicPr>
          <p:cNvPr id="1026" name="Picture 2" descr="http://player.myshared.ru/826253/data/images/img13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71538" y="2714620"/>
            <a:ext cx="6534150" cy="3181350"/>
          </a:xfrm>
          <a:prstGeom prst="rect">
            <a:avLst/>
          </a:prstGeom>
          <a:noFill/>
        </p:spPr>
      </p:pic>
    </p:spTree>
  </p:cSld>
  <p:clrMapOvr>
    <a:masterClrMapping/>
  </p:clrMapOvr>
  <p:transition>
    <p:checke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1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71600" y="1295400"/>
            <a:ext cx="6400800" cy="847716"/>
          </a:xfrm>
        </p:spPr>
        <p:txBody>
          <a:bodyPr>
            <a:noAutofit/>
          </a:bodyPr>
          <a:lstStyle/>
          <a:p>
            <a:r>
              <a:rPr lang="ru-RU" sz="2000" dirty="0" smtClean="0"/>
              <a:t>Политическая история казахского ханства при </a:t>
            </a:r>
            <a:r>
              <a:rPr lang="ru-RU" sz="2000" dirty="0" err="1" smtClean="0"/>
              <a:t>хакназаре</a:t>
            </a:r>
            <a:endParaRPr lang="ru-RU" sz="20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071538" y="2357430"/>
            <a:ext cx="1428760" cy="500066"/>
          </a:xfrm>
        </p:spPr>
        <p:txBody>
          <a:bodyPr>
            <a:normAutofit fontScale="92500"/>
          </a:bodyPr>
          <a:lstStyle/>
          <a:p>
            <a:r>
              <a:rPr lang="ru-RU" sz="2400" dirty="0" smtClean="0"/>
              <a:t>Ойраты</a:t>
            </a:r>
            <a:endParaRPr lang="ru-RU" sz="2400" dirty="0"/>
          </a:p>
        </p:txBody>
      </p:sp>
      <p:sp>
        <p:nvSpPr>
          <p:cNvPr id="4" name="Стрелка вниз 3"/>
          <p:cNvSpPr/>
          <p:nvPr/>
        </p:nvSpPr>
        <p:spPr>
          <a:xfrm rot="7038917">
            <a:off x="2460851" y="2532297"/>
            <a:ext cx="857256" cy="85725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Объект 2"/>
          <p:cNvSpPr txBox="1">
            <a:spLocks/>
          </p:cNvSpPr>
          <p:nvPr/>
        </p:nvSpPr>
        <p:spPr>
          <a:xfrm>
            <a:off x="785786" y="4929198"/>
            <a:ext cx="2000264" cy="500066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/>
          <a:p>
            <a:pPr marL="0" marR="0" lvl="0" indent="-274320" algn="l" defTabSz="914400" rtl="0" eaLnBrk="1" fontAlgn="auto" latinLnBrk="0" hangingPunct="1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v"/>
              <a:tabLst/>
              <a:defRPr/>
            </a:pPr>
            <a:r>
              <a:rPr kumimoji="0" lang="ru-RU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Могулистан</a:t>
            </a:r>
            <a:endParaRPr kumimoji="0" lang="ru-RU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Стрелка вниз 5"/>
          <p:cNvSpPr/>
          <p:nvPr/>
        </p:nvSpPr>
        <p:spPr>
          <a:xfrm rot="3217957">
            <a:off x="2528098" y="4385495"/>
            <a:ext cx="857256" cy="85725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Объект 2"/>
          <p:cNvSpPr txBox="1">
            <a:spLocks/>
          </p:cNvSpPr>
          <p:nvPr/>
        </p:nvSpPr>
        <p:spPr>
          <a:xfrm>
            <a:off x="6143636" y="2285992"/>
            <a:ext cx="2286016" cy="500066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/>
          <a:p>
            <a:pPr marL="0" marR="0" lvl="0" indent="-274320" algn="l" defTabSz="914400" rtl="0" eaLnBrk="1" fontAlgn="auto" latinLnBrk="0" hangingPunct="1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v"/>
              <a:tabLst/>
              <a:defRPr/>
            </a:pPr>
            <a:r>
              <a:rPr kumimoji="0" lang="ru-RU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Узбекские ханы</a:t>
            </a:r>
            <a:endParaRPr kumimoji="0" lang="ru-RU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Стрелка вниз 7"/>
          <p:cNvSpPr/>
          <p:nvPr/>
        </p:nvSpPr>
        <p:spPr>
          <a:xfrm rot="13897134">
            <a:off x="5888511" y="2602371"/>
            <a:ext cx="857256" cy="85725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Объект 2"/>
          <p:cNvSpPr txBox="1">
            <a:spLocks/>
          </p:cNvSpPr>
          <p:nvPr/>
        </p:nvSpPr>
        <p:spPr>
          <a:xfrm>
            <a:off x="5786446" y="5143512"/>
            <a:ext cx="2357454" cy="500066"/>
          </a:xfrm>
          <a:prstGeom prst="rect">
            <a:avLst/>
          </a:prstGeom>
        </p:spPr>
        <p:txBody>
          <a:bodyPr vert="horz" lIns="91440" tIns="45720" rIns="91440" bIns="45720" rtlCol="0">
            <a:normAutofit fontScale="62500" lnSpcReduction="20000"/>
          </a:bodyPr>
          <a:lstStyle/>
          <a:p>
            <a:pPr marL="0" marR="0" lvl="0" indent="-274320" algn="l" defTabSz="914400" rtl="0" eaLnBrk="1" fontAlgn="auto" latinLnBrk="0" hangingPunct="1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v"/>
              <a:tabLst/>
              <a:defRPr/>
            </a:pPr>
            <a:r>
              <a:rPr kumimoji="0" lang="ru-RU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Сибирское</a:t>
            </a:r>
            <a:r>
              <a:rPr kumimoji="0" lang="ru-RU" sz="2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ханство</a:t>
            </a:r>
            <a:endParaRPr kumimoji="0" lang="ru-RU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0" name="Стрелка вниз 9"/>
          <p:cNvSpPr/>
          <p:nvPr/>
        </p:nvSpPr>
        <p:spPr>
          <a:xfrm rot="19233788">
            <a:off x="5603944" y="4318068"/>
            <a:ext cx="857256" cy="85725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Заголовок 1"/>
          <p:cNvSpPr txBox="1">
            <a:spLocks/>
          </p:cNvSpPr>
          <p:nvPr/>
        </p:nvSpPr>
        <p:spPr>
          <a:xfrm>
            <a:off x="2571736" y="3643314"/>
            <a:ext cx="4000528" cy="419088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vert="horz" lIns="91440" tIns="45720" rIns="91440" bIns="45720" rtlCol="0" anchor="b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b="0" i="0" u="none" strike="noStrike" kern="1200" cap="all" spc="3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Походы и сражения </a:t>
            </a:r>
          </a:p>
        </p:txBody>
      </p:sp>
    </p:spTree>
    <p:extLst>
      <p:ext uri="{BB962C8B-B14F-4D97-AF65-F5344CB8AC3E}">
        <p14:creationId xmlns:p14="http://schemas.microsoft.com/office/powerpoint/2010/main" val="491159991"/>
      </p:ext>
    </p:extLst>
  </p:cSld>
  <p:clrMapOvr>
    <a:masterClrMapping/>
  </p:clrMapOvr>
  <p:transition>
    <p:checke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 animBg="1"/>
      <p:bldP spid="5" grpId="0"/>
      <p:bldP spid="6" grpId="0" animBg="1"/>
      <p:bldP spid="7" grpId="0"/>
      <p:bldP spid="8" grpId="0" animBg="1"/>
      <p:bldP spid="9" grpId="0"/>
      <p:bldP spid="10" grpId="0" animBg="1"/>
      <p:bldP spid="1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71600" y="1295400"/>
            <a:ext cx="6843738" cy="685800"/>
          </a:xfrm>
        </p:spPr>
        <p:txBody>
          <a:bodyPr>
            <a:noAutofit/>
          </a:bodyPr>
          <a:lstStyle/>
          <a:p>
            <a:r>
              <a:rPr lang="ru-RU" sz="2000" dirty="0" smtClean="0"/>
              <a:t>Внешнеполитические союзы казахского ханства при </a:t>
            </a:r>
            <a:r>
              <a:rPr lang="ru-RU" sz="2000" dirty="0" err="1" smtClean="0"/>
              <a:t>хакназаре</a:t>
            </a:r>
            <a:endParaRPr lang="ru-RU" sz="2000" dirty="0"/>
          </a:p>
        </p:txBody>
      </p:sp>
      <p:sp>
        <p:nvSpPr>
          <p:cNvPr id="4" name="Вертикальный свиток 3"/>
          <p:cNvSpPr/>
          <p:nvPr/>
        </p:nvSpPr>
        <p:spPr>
          <a:xfrm>
            <a:off x="1500166" y="2500306"/>
            <a:ext cx="3000396" cy="3000396"/>
          </a:xfrm>
          <a:prstGeom prst="vertic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Переговоры с русским государством о дружбе и взаимопомощи и об охране своих рубежей</a:t>
            </a:r>
          </a:p>
          <a:p>
            <a:pPr algn="ctr"/>
            <a:endParaRPr lang="ru-RU" dirty="0"/>
          </a:p>
        </p:txBody>
      </p:sp>
      <p:sp>
        <p:nvSpPr>
          <p:cNvPr id="5" name="Вертикальный свиток 4"/>
          <p:cNvSpPr/>
          <p:nvPr/>
        </p:nvSpPr>
        <p:spPr>
          <a:xfrm flipH="1">
            <a:off x="4786314" y="2500306"/>
            <a:ext cx="2786082" cy="3000396"/>
          </a:xfrm>
          <a:prstGeom prst="vertic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«Клятвенный союз» с Бухарским ханом </a:t>
            </a:r>
            <a:r>
              <a:rPr lang="ru-RU" dirty="0" err="1" smtClean="0"/>
              <a:t>Абдолла-ханом</a:t>
            </a:r>
            <a:endParaRPr lang="ru-RU" dirty="0" smtClean="0"/>
          </a:p>
          <a:p>
            <a:pPr algn="ctr"/>
            <a:endParaRPr lang="ru-RU" dirty="0"/>
          </a:p>
        </p:txBody>
      </p:sp>
    </p:spTree>
  </p:cSld>
  <p:clrMapOvr>
    <a:masterClrMapping/>
  </p:clrMapOvr>
  <p:transition>
    <p:checke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3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animBg="1"/>
      <p:bldP spid="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Итоги деятельности </a:t>
            </a:r>
            <a:r>
              <a:rPr lang="ru-RU" dirty="0" err="1" smtClean="0"/>
              <a:t>Хакназара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3"/>
          </p:nvPr>
        </p:nvSpPr>
        <p:spPr>
          <a:xfrm>
            <a:off x="1428728" y="1071547"/>
            <a:ext cx="6400800" cy="928694"/>
          </a:xfrm>
        </p:spPr>
        <p:txBody>
          <a:bodyPr>
            <a:normAutofit/>
          </a:bodyPr>
          <a:lstStyle/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/>
          </a:p>
        </p:txBody>
      </p:sp>
      <p:graphicFrame>
        <p:nvGraphicFramePr>
          <p:cNvPr id="4" name="Схема 3"/>
          <p:cNvGraphicFramePr/>
          <p:nvPr/>
        </p:nvGraphicFramePr>
        <p:xfrm>
          <a:off x="642910" y="2214554"/>
          <a:ext cx="8001056" cy="35004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>
    <p:checke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4" presetID="5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770" decel="100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7" dur="770" decel="100000"/>
                                        <p:tgtEl>
                                          <p:spTgt spid="4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9" dur="77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1" dur="77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129</TotalTime>
  <Words>249</Words>
  <Application>Microsoft Office PowerPoint</Application>
  <PresentationFormat>Экран (4:3)</PresentationFormat>
  <Paragraphs>36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Воздушный поток</vt:lpstr>
      <vt:lpstr>Восстановление единства казахского ханства Хакназаром</vt:lpstr>
      <vt:lpstr>Презентация PowerPoint</vt:lpstr>
      <vt:lpstr>Смутное время </vt:lpstr>
      <vt:lpstr>Хан Хакназар  1538-1580гг.</vt:lpstr>
      <vt:lpstr>Источники о хакназаре</vt:lpstr>
      <vt:lpstr>Территория казахского ханства</vt:lpstr>
      <vt:lpstr>Политическая история казахского ханства при хакназаре</vt:lpstr>
      <vt:lpstr>Внешнеполитические союзы казахского ханства при хакназаре</vt:lpstr>
      <vt:lpstr>Итоги деятельности Хакназара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Смутное время. Восстановление единства казахского ханства Хакназаром</dc:title>
  <dc:creator>1</dc:creator>
  <cp:lastModifiedBy>айгуль</cp:lastModifiedBy>
  <cp:revision>15</cp:revision>
  <dcterms:created xsi:type="dcterms:W3CDTF">2014-02-11T09:20:32Z</dcterms:created>
  <dcterms:modified xsi:type="dcterms:W3CDTF">2020-04-01T11:42:12Z</dcterms:modified>
</cp:coreProperties>
</file>